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69" r:id="rId3"/>
    <p:sldId id="259" r:id="rId4"/>
    <p:sldId id="260" r:id="rId5"/>
    <p:sldId id="261" r:id="rId6"/>
    <p:sldId id="263" r:id="rId7"/>
    <p:sldId id="268" r:id="rId8"/>
    <p:sldId id="270" r:id="rId9"/>
    <p:sldId id="266" r:id="rId10"/>
    <p:sldId id="267" r:id="rId11"/>
    <p:sldId id="271"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32" autoAdjust="0"/>
  </p:normalViewPr>
  <p:slideViewPr>
    <p:cSldViewPr snapToGrid="0" snapToObjects="1">
      <p:cViewPr varScale="1">
        <p:scale>
          <a:sx n="73" d="100"/>
          <a:sy n="73" d="100"/>
        </p:scale>
        <p:origin x="-34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AC52D7-890C-C34C-9FA9-AA70FE923A82}" type="datetimeFigureOut">
              <a:rPr lang="en-US" smtClean="0"/>
              <a:t>09/04/18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FF270B-31D4-0F42-B192-715D5B25D8A3}" type="slidenum">
              <a:rPr lang="en-US" smtClean="0"/>
              <a:t>‹#›</a:t>
            </a:fld>
            <a:endParaRPr lang="en-US"/>
          </a:p>
        </p:txBody>
      </p:sp>
    </p:spTree>
    <p:extLst>
      <p:ext uri="{BB962C8B-B14F-4D97-AF65-F5344CB8AC3E}">
        <p14:creationId xmlns:p14="http://schemas.microsoft.com/office/powerpoint/2010/main" val="3434230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FF270B-31D4-0F42-B192-715D5B25D8A3}" type="slidenum">
              <a:rPr lang="en-US" smtClean="0"/>
              <a:t>1</a:t>
            </a:fld>
            <a:endParaRPr lang="en-US"/>
          </a:p>
        </p:txBody>
      </p:sp>
    </p:spTree>
    <p:extLst>
      <p:ext uri="{BB962C8B-B14F-4D97-AF65-F5344CB8AC3E}">
        <p14:creationId xmlns:p14="http://schemas.microsoft.com/office/powerpoint/2010/main" val="16318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FF270B-31D4-0F42-B192-715D5B25D8A3}" type="slidenum">
              <a:rPr lang="en-US" smtClean="0"/>
              <a:t>3</a:t>
            </a:fld>
            <a:endParaRPr lang="en-US"/>
          </a:p>
        </p:txBody>
      </p:sp>
    </p:spTree>
    <p:extLst>
      <p:ext uri="{BB962C8B-B14F-4D97-AF65-F5344CB8AC3E}">
        <p14:creationId xmlns:p14="http://schemas.microsoft.com/office/powerpoint/2010/main" val="14386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FF270B-31D4-0F42-B192-715D5B25D8A3}" type="slidenum">
              <a:rPr lang="en-US" smtClean="0"/>
              <a:t>4</a:t>
            </a:fld>
            <a:endParaRPr lang="en-US"/>
          </a:p>
        </p:txBody>
      </p:sp>
    </p:spTree>
    <p:extLst>
      <p:ext uri="{BB962C8B-B14F-4D97-AF65-F5344CB8AC3E}">
        <p14:creationId xmlns:p14="http://schemas.microsoft.com/office/powerpoint/2010/main" val="2448694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FF270B-31D4-0F42-B192-715D5B25D8A3}" type="slidenum">
              <a:rPr lang="en-US" smtClean="0"/>
              <a:t>5</a:t>
            </a:fld>
            <a:endParaRPr lang="en-US"/>
          </a:p>
        </p:txBody>
      </p:sp>
    </p:spTree>
    <p:extLst>
      <p:ext uri="{BB962C8B-B14F-4D97-AF65-F5344CB8AC3E}">
        <p14:creationId xmlns:p14="http://schemas.microsoft.com/office/powerpoint/2010/main" val="244869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2184" y="2130425"/>
            <a:ext cx="7013448" cy="1470025"/>
          </a:xfrm>
        </p:spPr>
        <p:txBody>
          <a:bodyPr/>
          <a:lstStyle>
            <a:lvl1pPr algn="ctr">
              <a:defRPr sz="4400" b="1"/>
            </a:lvl1pPr>
          </a:lstStyle>
          <a:p>
            <a:r>
              <a:rPr lang="en-GB"/>
              <a:t>Click to edit Master title style</a:t>
            </a:r>
            <a:endParaRPr lang="en-US"/>
          </a:p>
        </p:txBody>
      </p:sp>
      <p:sp>
        <p:nvSpPr>
          <p:cNvPr id="3" name="Subtitle 2"/>
          <p:cNvSpPr>
            <a:spLocks noGrp="1"/>
          </p:cNvSpPr>
          <p:nvPr>
            <p:ph type="subTitle" idx="1"/>
          </p:nvPr>
        </p:nvSpPr>
        <p:spPr>
          <a:xfrm>
            <a:off x="1778508"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B5493FC-ADBE-45C3-B83A-A0F6D63565EE}" type="datetimeFigureOut">
              <a:rPr lang="en-US" altLang="en-US"/>
              <a:pPr>
                <a:defRPr/>
              </a:pPr>
              <a:t>09/04/18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A79A2E1-11B2-4776-BC90-E912AF54197C}" type="slidenum">
              <a:rPr lang="en-US" altLang="en-US"/>
              <a:pPr/>
              <a:t>‹#›</a:t>
            </a:fld>
            <a:endParaRPr lang="en-US" altLang="en-US"/>
          </a:p>
        </p:txBody>
      </p:sp>
    </p:spTree>
    <p:extLst>
      <p:ext uri="{BB962C8B-B14F-4D97-AF65-F5344CB8AC3E}">
        <p14:creationId xmlns:p14="http://schemas.microsoft.com/office/powerpoint/2010/main" val="419494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E093F9D5-8E7B-40F9-AA38-691F47C1FEC4}" type="datetimeFigureOut">
              <a:rPr lang="en-US" altLang="en-US"/>
              <a:pPr>
                <a:defRPr/>
              </a:pPr>
              <a:t>09/04/18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925F74-00BB-474B-80CD-697A82554E7B}" type="slidenum">
              <a:rPr lang="en-US" altLang="en-US"/>
              <a:pPr/>
              <a:t>‹#›</a:t>
            </a:fld>
            <a:endParaRPr lang="en-US" altLang="en-US"/>
          </a:p>
        </p:txBody>
      </p:sp>
    </p:spTree>
    <p:extLst>
      <p:ext uri="{BB962C8B-B14F-4D97-AF65-F5344CB8AC3E}">
        <p14:creationId xmlns:p14="http://schemas.microsoft.com/office/powerpoint/2010/main" val="318929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9848"/>
            <a:ext cx="2057400" cy="505631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335024" y="1069848"/>
            <a:ext cx="5141976" cy="505631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59149F10-F8F3-4004-9C90-0800C365A59F}" type="datetimeFigureOut">
              <a:rPr lang="en-US" altLang="en-US"/>
              <a:pPr>
                <a:defRPr/>
              </a:pPr>
              <a:t>09/04/18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43B116C-E47A-49CF-B7F1-EA29B041B4A5}" type="slidenum">
              <a:rPr lang="en-US" altLang="en-US"/>
              <a:pPr/>
              <a:t>‹#›</a:t>
            </a:fld>
            <a:endParaRPr lang="en-US" altLang="en-US"/>
          </a:p>
        </p:txBody>
      </p:sp>
    </p:spTree>
    <p:extLst>
      <p:ext uri="{BB962C8B-B14F-4D97-AF65-F5344CB8AC3E}">
        <p14:creationId xmlns:p14="http://schemas.microsoft.com/office/powerpoint/2010/main" val="270366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7853F86-4C75-4B98-BD16-550C34AECFE1}" type="datetimeFigureOut">
              <a:rPr lang="en-US" altLang="en-US"/>
              <a:pPr>
                <a:defRPr/>
              </a:pPr>
              <a:t>09/04/18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E20D8FE-5E8A-41F2-9AF1-7B64EE27B061}" type="slidenum">
              <a:rPr lang="en-US" altLang="en-US"/>
              <a:pPr/>
              <a:t>‹#›</a:t>
            </a:fld>
            <a:endParaRPr lang="en-US" altLang="en-US"/>
          </a:p>
        </p:txBody>
      </p:sp>
    </p:spTree>
    <p:extLst>
      <p:ext uri="{BB962C8B-B14F-4D97-AF65-F5344CB8AC3E}">
        <p14:creationId xmlns:p14="http://schemas.microsoft.com/office/powerpoint/2010/main" val="127270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599" y="4406900"/>
            <a:ext cx="7123114"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371599" y="2906713"/>
            <a:ext cx="71231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DB8C6911-D412-44EF-9E44-9545CE5FAE49}" type="datetimeFigureOut">
              <a:rPr lang="en-US" altLang="en-US"/>
              <a:pPr>
                <a:defRPr/>
              </a:pPr>
              <a:t>09/04/18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2BA407-727B-4177-B7A2-3DA0179D55BF}" type="slidenum">
              <a:rPr lang="en-US" altLang="en-US"/>
              <a:pPr/>
              <a:t>‹#›</a:t>
            </a:fld>
            <a:endParaRPr lang="en-US" altLang="en-US"/>
          </a:p>
        </p:txBody>
      </p:sp>
    </p:spTree>
    <p:extLst>
      <p:ext uri="{BB962C8B-B14F-4D97-AF65-F5344CB8AC3E}">
        <p14:creationId xmlns:p14="http://schemas.microsoft.com/office/powerpoint/2010/main" val="427628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417320" y="2221992"/>
            <a:ext cx="3528000" cy="39041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166360" y="2221992"/>
            <a:ext cx="3528000" cy="39041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38F01783-1EAC-4261-9BAE-337FBDF01730}" type="datetimeFigureOut">
              <a:rPr lang="en-US" altLang="en-US"/>
              <a:pPr>
                <a:defRPr/>
              </a:pPr>
              <a:t>09/04/18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034F9F7-440A-4462-AAE7-CB6A121D2EC1}" type="slidenum">
              <a:rPr lang="en-US" altLang="en-US"/>
              <a:pPr/>
              <a:t>‹#›</a:t>
            </a:fld>
            <a:endParaRPr lang="en-US" altLang="en-US"/>
          </a:p>
        </p:txBody>
      </p:sp>
    </p:spTree>
    <p:extLst>
      <p:ext uri="{BB962C8B-B14F-4D97-AF65-F5344CB8AC3E}">
        <p14:creationId xmlns:p14="http://schemas.microsoft.com/office/powerpoint/2010/main" val="130396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417320" y="2193481"/>
            <a:ext cx="352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1417320" y="2871216"/>
            <a:ext cx="3528000" cy="324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5157089" y="2193798"/>
            <a:ext cx="352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5157089" y="2871215"/>
            <a:ext cx="3528000" cy="324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88468CD-0516-494C-B443-8D5EAB7A9E54}" type="datetimeFigureOut">
              <a:rPr lang="en-US" altLang="en-US"/>
              <a:pPr>
                <a:defRPr/>
              </a:pPr>
              <a:t>09/04/18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03A0014-0405-4DA9-9E54-756462DA9758}" type="slidenum">
              <a:rPr lang="en-US" altLang="en-US"/>
              <a:pPr/>
              <a:t>‹#›</a:t>
            </a:fld>
            <a:endParaRPr lang="en-US" altLang="en-US"/>
          </a:p>
        </p:txBody>
      </p:sp>
    </p:spTree>
    <p:extLst>
      <p:ext uri="{BB962C8B-B14F-4D97-AF65-F5344CB8AC3E}">
        <p14:creationId xmlns:p14="http://schemas.microsoft.com/office/powerpoint/2010/main" val="308534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58B6207-4814-4F32-BC30-32FB093B801D}" type="datetimeFigureOut">
              <a:rPr lang="en-US" altLang="en-US"/>
              <a:pPr>
                <a:defRPr/>
              </a:pPr>
              <a:t>09/04/18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C281698-6B3E-4C9A-80DB-423FFC0B39E8}" type="slidenum">
              <a:rPr lang="en-US" altLang="en-US"/>
              <a:pPr/>
              <a:t>‹#›</a:t>
            </a:fld>
            <a:endParaRPr lang="en-US" altLang="en-US"/>
          </a:p>
        </p:txBody>
      </p:sp>
    </p:spTree>
    <p:extLst>
      <p:ext uri="{BB962C8B-B14F-4D97-AF65-F5344CB8AC3E}">
        <p14:creationId xmlns:p14="http://schemas.microsoft.com/office/powerpoint/2010/main" val="1845218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D6F86E-D36E-4C72-9948-B306CE6F1620}" type="datetimeFigureOut">
              <a:rPr lang="en-US" altLang="en-US"/>
              <a:pPr>
                <a:defRPr/>
              </a:pPr>
              <a:t>09/04/18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4B87750-A9E6-4A51-AF25-057F1055C2A1}" type="slidenum">
              <a:rPr lang="en-US" altLang="en-US"/>
              <a:pPr/>
              <a:t>‹#›</a:t>
            </a:fld>
            <a:endParaRPr lang="en-US" altLang="en-US"/>
          </a:p>
        </p:txBody>
      </p:sp>
    </p:spTree>
    <p:extLst>
      <p:ext uri="{BB962C8B-B14F-4D97-AF65-F5344CB8AC3E}">
        <p14:creationId xmlns:p14="http://schemas.microsoft.com/office/powerpoint/2010/main" val="138884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760" y="1069848"/>
            <a:ext cx="3008313" cy="1105154"/>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636008" y="1069848"/>
            <a:ext cx="4050792" cy="50563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1508760" y="2203704"/>
            <a:ext cx="3008313" cy="39224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796CF836-E007-4608-8830-61605C63DE62}" type="datetimeFigureOut">
              <a:rPr lang="en-US" altLang="en-US"/>
              <a:pPr>
                <a:defRPr/>
              </a:pPr>
              <a:t>09/04/18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E97D442-9C41-4D12-B85D-92D692A80387}" type="slidenum">
              <a:rPr lang="en-US" altLang="en-US"/>
              <a:pPr/>
              <a:t>‹#›</a:t>
            </a:fld>
            <a:endParaRPr lang="en-US" altLang="en-US"/>
          </a:p>
        </p:txBody>
      </p:sp>
    </p:spTree>
    <p:extLst>
      <p:ext uri="{BB962C8B-B14F-4D97-AF65-F5344CB8AC3E}">
        <p14:creationId xmlns:p14="http://schemas.microsoft.com/office/powerpoint/2010/main" val="261705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944"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468944" y="1179575"/>
            <a:ext cx="5486400" cy="35479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2468944"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86A22C9C-6B84-4D74-B21B-F3464D5A2768}" type="datetimeFigureOut">
              <a:rPr lang="en-US" altLang="en-US"/>
              <a:pPr>
                <a:defRPr/>
              </a:pPr>
              <a:t>09/04/18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65133DA-4F6F-4080-8F2A-0E61FBB27906}" type="slidenum">
              <a:rPr lang="en-US" altLang="en-US"/>
              <a:pPr/>
              <a:t>‹#›</a:t>
            </a:fld>
            <a:endParaRPr lang="en-US" altLang="en-US"/>
          </a:p>
        </p:txBody>
      </p:sp>
    </p:spTree>
    <p:extLst>
      <p:ext uri="{BB962C8B-B14F-4D97-AF65-F5344CB8AC3E}">
        <p14:creationId xmlns:p14="http://schemas.microsoft.com/office/powerpoint/2010/main" val="3565498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17638" y="977900"/>
            <a:ext cx="72691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1417638" y="2166938"/>
            <a:ext cx="726916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7E167DAE-4878-4EFB-8D78-5CA3922A89F9}" type="datetimeFigureOut">
              <a:rPr lang="en-US" altLang="en-US"/>
              <a:pPr>
                <a:defRPr/>
              </a:pPr>
              <a:t>09/04/18</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110F8DB-28BE-4E51-96AA-E026B2BD52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0" fontAlgn="base" hangingPunct="0">
        <a:spcBef>
          <a:spcPct val="0"/>
        </a:spcBef>
        <a:spcAft>
          <a:spcPct val="0"/>
        </a:spcAft>
        <a:defRPr sz="3600" kern="1200">
          <a:solidFill>
            <a:schemeClr val="tx1"/>
          </a:solidFill>
          <a:latin typeface="+mj-lt"/>
          <a:ea typeface="MS PGothic" pitchFamily="34" charset="-128"/>
          <a:cs typeface="+mj-cs"/>
        </a:defRPr>
      </a:lvl1pPr>
      <a:lvl2pPr algn="l" defTabSz="457200" rtl="0" eaLnBrk="0" fontAlgn="base" hangingPunct="0">
        <a:spcBef>
          <a:spcPct val="0"/>
        </a:spcBef>
        <a:spcAft>
          <a:spcPct val="0"/>
        </a:spcAft>
        <a:defRPr sz="3600">
          <a:solidFill>
            <a:schemeClr val="tx1"/>
          </a:solidFill>
          <a:latin typeface="Calibri" pitchFamily="34" charset="0"/>
          <a:ea typeface="MS PGothic" pitchFamily="34" charset="-128"/>
        </a:defRPr>
      </a:lvl2pPr>
      <a:lvl3pPr algn="l" defTabSz="457200" rtl="0" eaLnBrk="0" fontAlgn="base" hangingPunct="0">
        <a:spcBef>
          <a:spcPct val="0"/>
        </a:spcBef>
        <a:spcAft>
          <a:spcPct val="0"/>
        </a:spcAft>
        <a:defRPr sz="3600">
          <a:solidFill>
            <a:schemeClr val="tx1"/>
          </a:solidFill>
          <a:latin typeface="Calibri" pitchFamily="34" charset="0"/>
          <a:ea typeface="MS PGothic" pitchFamily="34" charset="-128"/>
        </a:defRPr>
      </a:lvl3pPr>
      <a:lvl4pPr algn="l" defTabSz="457200" rtl="0" eaLnBrk="0" fontAlgn="base" hangingPunct="0">
        <a:spcBef>
          <a:spcPct val="0"/>
        </a:spcBef>
        <a:spcAft>
          <a:spcPct val="0"/>
        </a:spcAft>
        <a:defRPr sz="3600">
          <a:solidFill>
            <a:schemeClr val="tx1"/>
          </a:solidFill>
          <a:latin typeface="Calibri" pitchFamily="34" charset="0"/>
          <a:ea typeface="MS PGothic" pitchFamily="34" charset="-128"/>
        </a:defRPr>
      </a:lvl4pPr>
      <a:lvl5pPr algn="l" defTabSz="457200" rtl="0" eaLnBrk="0" fontAlgn="base" hangingPunct="0">
        <a:spcBef>
          <a:spcPct val="0"/>
        </a:spcBef>
        <a:spcAft>
          <a:spcPct val="0"/>
        </a:spcAft>
        <a:defRPr sz="36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417638" y="1233009"/>
            <a:ext cx="7523162" cy="5185765"/>
          </a:xfrm>
        </p:spPr>
        <p:txBody>
          <a:bodyPr>
            <a:normAutofit fontScale="92500" lnSpcReduction="10000"/>
          </a:bodyPr>
          <a:lstStyle/>
          <a:p>
            <a:pPr defTabSz="914400">
              <a:spcBef>
                <a:spcPts val="1400"/>
              </a:spcBef>
              <a:buClr>
                <a:srgbClr val="F95207"/>
              </a:buClr>
            </a:pPr>
            <a:r>
              <a:rPr lang="en-AU" kern="0" dirty="0">
                <a:solidFill>
                  <a:srgbClr val="000000"/>
                </a:solidFill>
                <a:latin typeface="Calibri" pitchFamily="34" charset="0"/>
                <a:sym typeface="Wingdings"/>
              </a:rPr>
              <a:t>Growing push to promote student ‘voice’, student engagement, ‘students as partners’</a:t>
            </a:r>
          </a:p>
          <a:p>
            <a:pPr defTabSz="914400">
              <a:spcBef>
                <a:spcPts val="1400"/>
              </a:spcBef>
              <a:buClr>
                <a:srgbClr val="F95207"/>
              </a:buClr>
            </a:pPr>
            <a:r>
              <a:rPr lang="en-AU" kern="0" dirty="0">
                <a:solidFill>
                  <a:srgbClr val="000000"/>
                </a:solidFill>
                <a:latin typeface="Calibri" pitchFamily="34" charset="0"/>
                <a:sym typeface="Wingdings"/>
              </a:rPr>
              <a:t>Co-creation – ‘students &amp; academic staff working in partnership to create some or all aspects of the planning, implementation &amp; evaluation of the learning experience’ (</a:t>
            </a:r>
            <a:r>
              <a:rPr lang="en-AU" kern="0" dirty="0" err="1">
                <a:solidFill>
                  <a:srgbClr val="000000"/>
                </a:solidFill>
                <a:latin typeface="Calibri" pitchFamily="34" charset="0"/>
                <a:sym typeface="Wingdings"/>
              </a:rPr>
              <a:t>Bovill</a:t>
            </a:r>
            <a:r>
              <a:rPr lang="en-AU" kern="0" dirty="0">
                <a:solidFill>
                  <a:srgbClr val="000000"/>
                </a:solidFill>
                <a:latin typeface="Calibri" pitchFamily="34" charset="0"/>
                <a:sym typeface="Wingdings"/>
              </a:rPr>
              <a:t> et al 2011: 137)</a:t>
            </a:r>
          </a:p>
          <a:p>
            <a:pPr defTabSz="914400">
              <a:spcBef>
                <a:spcPts val="1400"/>
              </a:spcBef>
              <a:buClr>
                <a:srgbClr val="F95207"/>
              </a:buClr>
            </a:pPr>
            <a:r>
              <a:rPr lang="en-AU" dirty="0">
                <a:sym typeface="Wingdings"/>
              </a:rPr>
              <a:t>Not ‘new’ to </a:t>
            </a:r>
            <a:r>
              <a:rPr lang="en-AU" dirty="0" smtClean="0">
                <a:sym typeface="Wingdings"/>
              </a:rPr>
              <a:t>feminist academics </a:t>
            </a:r>
            <a:r>
              <a:rPr lang="en-AU" dirty="0">
                <a:sym typeface="Wingdings"/>
              </a:rPr>
              <a:t>- long-standing emphasis on disrupting power dynamics, reflexivity &amp; valuing personal experience as site of academic enquiry</a:t>
            </a:r>
            <a:endParaRPr lang="en-US" dirty="0">
              <a:sym typeface="Wingdings"/>
            </a:endParaRPr>
          </a:p>
          <a:p>
            <a:pPr eaLnBrk="1" hangingPunct="1"/>
            <a:endParaRPr lang="en-GB"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093" y="1023938"/>
            <a:ext cx="7269162" cy="1143000"/>
          </a:xfrm>
        </p:spPr>
        <p:txBody>
          <a:bodyPr/>
          <a:lstStyle/>
          <a:p>
            <a:r>
              <a:rPr lang="en-US" dirty="0"/>
              <a:t>Lessons &amp; Reflections</a:t>
            </a:r>
            <a:r>
              <a:rPr lang="en-AU" dirty="0"/>
              <a:t>: Challenges</a:t>
            </a:r>
            <a:endParaRPr lang="en-US" dirty="0"/>
          </a:p>
        </p:txBody>
      </p:sp>
      <p:sp>
        <p:nvSpPr>
          <p:cNvPr id="3" name="Content Placeholder 2"/>
          <p:cNvSpPr>
            <a:spLocks noGrp="1"/>
          </p:cNvSpPr>
          <p:nvPr>
            <p:ph idx="1"/>
          </p:nvPr>
        </p:nvSpPr>
        <p:spPr>
          <a:xfrm>
            <a:off x="1417638" y="2166938"/>
            <a:ext cx="7269162" cy="4442790"/>
          </a:xfrm>
        </p:spPr>
        <p:txBody>
          <a:bodyPr>
            <a:normAutofit fontScale="92500" lnSpcReduction="20000"/>
          </a:bodyPr>
          <a:lstStyle/>
          <a:p>
            <a:r>
              <a:rPr lang="en-AU" dirty="0"/>
              <a:t>Project ‘nested’ within wider course design power dynamics – students not always ‘equal’ partners</a:t>
            </a:r>
          </a:p>
          <a:p>
            <a:r>
              <a:rPr lang="en-AU" dirty="0"/>
              <a:t>Reifying student ‘voice’? Potential </a:t>
            </a:r>
            <a:r>
              <a:rPr lang="en-AU"/>
              <a:t>for co-optation? Whose </a:t>
            </a:r>
            <a:r>
              <a:rPr lang="en-AU" dirty="0"/>
              <a:t>voices do we hear? Where are the silences &amp; margins?</a:t>
            </a:r>
          </a:p>
          <a:p>
            <a:r>
              <a:rPr lang="en-AU" dirty="0"/>
              <a:t>Assuming expertise – requires support &amp; training</a:t>
            </a:r>
          </a:p>
          <a:p>
            <a:r>
              <a:rPr lang="en-AU" dirty="0"/>
              <a:t>Time &amp; resource-intensive – (gendered) costs, particularly within current HE climate</a:t>
            </a:r>
            <a:endParaRPr lang="en-US" dirty="0"/>
          </a:p>
          <a:p>
            <a:endParaRPr lang="en-US" i="1" dirty="0"/>
          </a:p>
        </p:txBody>
      </p:sp>
    </p:spTree>
    <p:extLst>
      <p:ext uri="{BB962C8B-B14F-4D97-AF65-F5344CB8AC3E}">
        <p14:creationId xmlns:p14="http://schemas.microsoft.com/office/powerpoint/2010/main" val="855938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6492" y="987632"/>
            <a:ext cx="4402775" cy="5870367"/>
          </a:xfrm>
          <a:prstGeom prst="rect">
            <a:avLst/>
          </a:prstGeom>
        </p:spPr>
      </p:pic>
      <p:pic>
        <p:nvPicPr>
          <p:cNvPr id="5" name="Picture 4"/>
          <p:cNvPicPr>
            <a:picLocks noChangeAspect="1"/>
          </p:cNvPicPr>
          <p:nvPr/>
        </p:nvPicPr>
        <p:blipFill>
          <a:blip r:embed="rId3"/>
          <a:stretch>
            <a:fillRect/>
          </a:stretch>
        </p:blipFill>
        <p:spPr>
          <a:xfrm>
            <a:off x="5449267" y="4116815"/>
            <a:ext cx="3654912" cy="2741184"/>
          </a:xfrm>
          <a:prstGeom prst="rect">
            <a:avLst/>
          </a:prstGeom>
        </p:spPr>
      </p:pic>
      <p:pic>
        <p:nvPicPr>
          <p:cNvPr id="6" name="Picture 5"/>
          <p:cNvPicPr>
            <a:picLocks noChangeAspect="1"/>
          </p:cNvPicPr>
          <p:nvPr/>
        </p:nvPicPr>
        <p:blipFill>
          <a:blip r:embed="rId4"/>
          <a:stretch>
            <a:fillRect/>
          </a:stretch>
        </p:blipFill>
        <p:spPr>
          <a:xfrm>
            <a:off x="5795732" y="987632"/>
            <a:ext cx="3060172" cy="3129183"/>
          </a:xfrm>
          <a:prstGeom prst="rect">
            <a:avLst/>
          </a:prstGeom>
        </p:spPr>
      </p:pic>
    </p:spTree>
    <p:extLst>
      <p:ext uri="{BB962C8B-B14F-4D97-AF65-F5344CB8AC3E}">
        <p14:creationId xmlns:p14="http://schemas.microsoft.com/office/powerpoint/2010/main" val="953494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der in the Contemporary Worl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5" y="959658"/>
            <a:ext cx="9132415" cy="5898342"/>
          </a:xfrm>
          <a:prstGeom prst="rect">
            <a:avLst/>
          </a:prstGeom>
        </p:spPr>
      </p:pic>
    </p:spTree>
    <p:extLst>
      <p:ext uri="{BB962C8B-B14F-4D97-AF65-F5344CB8AC3E}">
        <p14:creationId xmlns:p14="http://schemas.microsoft.com/office/powerpoint/2010/main" val="13712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533" y="977900"/>
            <a:ext cx="7857067" cy="1143000"/>
          </a:xfrm>
        </p:spPr>
        <p:txBody>
          <a:bodyPr/>
          <a:lstStyle/>
          <a:p>
            <a:r>
              <a:rPr lang="en-US" dirty="0"/>
              <a:t>SPS in Practice</a:t>
            </a:r>
          </a:p>
        </p:txBody>
      </p:sp>
      <p:pic>
        <p:nvPicPr>
          <p:cNvPr id="8" name="Picture 7" descr="SPS in Pract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533" y="2120900"/>
            <a:ext cx="5320710" cy="3990533"/>
          </a:xfrm>
          <a:prstGeom prst="rect">
            <a:avLst/>
          </a:prstGeom>
        </p:spPr>
      </p:pic>
      <p:pic>
        <p:nvPicPr>
          <p:cNvPr id="9" name="Picture 8" descr="James Brys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6847" y="1020763"/>
            <a:ext cx="1600200" cy="2006600"/>
          </a:xfrm>
          <a:prstGeom prst="rect">
            <a:avLst/>
          </a:prstGeom>
        </p:spPr>
      </p:pic>
      <p:pic>
        <p:nvPicPr>
          <p:cNvPr id="10" name="Picture 9" descr="Emilia Post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6375" y="3190094"/>
            <a:ext cx="2438400" cy="3251200"/>
          </a:xfrm>
          <a:prstGeom prst="rect">
            <a:avLst/>
          </a:prstGeom>
        </p:spPr>
      </p:pic>
    </p:spTree>
    <p:extLst>
      <p:ext uri="{BB962C8B-B14F-4D97-AF65-F5344CB8AC3E}">
        <p14:creationId xmlns:p14="http://schemas.microsoft.com/office/powerpoint/2010/main" val="1829916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5944" y="0"/>
            <a:ext cx="4584404" cy="1031800"/>
          </a:xfrm>
        </p:spPr>
        <p:txBody>
          <a:bodyPr/>
          <a:lstStyle/>
          <a:p>
            <a:r>
              <a:rPr lang="en-US" dirty="0">
                <a:solidFill>
                  <a:schemeClr val="bg1"/>
                </a:solidFill>
              </a:rPr>
              <a:t>LEARNING CONTRACT</a:t>
            </a:r>
          </a:p>
        </p:txBody>
      </p:sp>
      <p:sp>
        <p:nvSpPr>
          <p:cNvPr id="3" name="Content Placeholder 2"/>
          <p:cNvSpPr>
            <a:spLocks noGrp="1"/>
          </p:cNvSpPr>
          <p:nvPr>
            <p:ph idx="1"/>
          </p:nvPr>
        </p:nvSpPr>
        <p:spPr>
          <a:xfrm>
            <a:off x="1012141" y="1031801"/>
            <a:ext cx="7958207" cy="5674902"/>
          </a:xfrm>
        </p:spPr>
        <p:txBody>
          <a:bodyPr>
            <a:normAutofit fontScale="85000" lnSpcReduction="20000"/>
          </a:bodyPr>
          <a:lstStyle/>
          <a:p>
            <a:r>
              <a:rPr lang="en-US" b="1" dirty="0"/>
              <a:t>WAYS OF WORKING &amp; CLASS CONDUCT</a:t>
            </a:r>
          </a:p>
          <a:p>
            <a:pPr lvl="1"/>
            <a:r>
              <a:rPr lang="en-US" dirty="0"/>
              <a:t>e.g. ‘</a:t>
            </a:r>
            <a:r>
              <a:rPr lang="en-US" i="1" dirty="0"/>
              <a:t>make the course as accessible as we can &amp; think about how to accommodate different learning styles and knowledge levels’ </a:t>
            </a:r>
            <a:endParaRPr lang="en-US" dirty="0"/>
          </a:p>
          <a:p>
            <a:r>
              <a:rPr lang="en-US" b="1" dirty="0"/>
              <a:t>OBJECTIVES</a:t>
            </a:r>
            <a:r>
              <a:rPr lang="en-US" dirty="0"/>
              <a:t> (What are you going to learn? Itemize what you want to be able to do or know by the end of the course)</a:t>
            </a:r>
          </a:p>
          <a:p>
            <a:r>
              <a:rPr lang="en-US" b="1" dirty="0"/>
              <a:t>RESOURCES AND STRATEGIES </a:t>
            </a:r>
            <a:r>
              <a:rPr lang="en-US" dirty="0"/>
              <a:t>(How are you going to learn it? What do you have to do in order to meet each of the objectives?)</a:t>
            </a:r>
          </a:p>
          <a:p>
            <a:r>
              <a:rPr lang="en-US" b="1" dirty="0"/>
              <a:t>DATE FOR COMPLETION </a:t>
            </a:r>
            <a:r>
              <a:rPr lang="en-US" dirty="0"/>
              <a:t>(When do you plan to complete each task?)</a:t>
            </a:r>
          </a:p>
          <a:p>
            <a:r>
              <a:rPr lang="en-US" b="1" dirty="0"/>
              <a:t>EVIDENCE</a:t>
            </a:r>
            <a:r>
              <a:rPr lang="en-US" dirty="0"/>
              <a:t> (How are you going to know that you learned it? What is the specific task that you are to complete to demonstrate learning?)</a:t>
            </a:r>
          </a:p>
        </p:txBody>
      </p:sp>
    </p:spTree>
    <p:extLst>
      <p:ext uri="{BB962C8B-B14F-4D97-AF65-F5344CB8AC3E}">
        <p14:creationId xmlns:p14="http://schemas.microsoft.com/office/powerpoint/2010/main" val="4196151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5944" y="0"/>
            <a:ext cx="4584404" cy="1031800"/>
          </a:xfrm>
        </p:spPr>
        <p:txBody>
          <a:bodyPr/>
          <a:lstStyle/>
          <a:p>
            <a:r>
              <a:rPr lang="en-US" dirty="0">
                <a:solidFill>
                  <a:schemeClr val="bg1"/>
                </a:solidFill>
              </a:rPr>
              <a:t>COURSE STRUCTURE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0780540"/>
              </p:ext>
            </p:extLst>
          </p:nvPr>
        </p:nvGraphicFramePr>
        <p:xfrm>
          <a:off x="1012825" y="1031879"/>
          <a:ext cx="7958138" cy="5769499"/>
        </p:xfrm>
        <a:graphic>
          <a:graphicData uri="http://schemas.openxmlformats.org/drawingml/2006/table">
            <a:tbl>
              <a:tblPr bandRow="1">
                <a:tableStyleId>{5C22544A-7EE6-4342-B048-85BDC9FD1C3A}</a:tableStyleId>
              </a:tblPr>
              <a:tblGrid>
                <a:gridCol w="1273175">
                  <a:extLst>
                    <a:ext uri="{9D8B030D-6E8A-4147-A177-3AD203B41FA5}">
                      <a16:colId xmlns:a16="http://schemas.microsoft.com/office/drawing/2014/main" xmlns="" val="20000"/>
                    </a:ext>
                  </a:extLst>
                </a:gridCol>
                <a:gridCol w="6684963">
                  <a:extLst>
                    <a:ext uri="{9D8B030D-6E8A-4147-A177-3AD203B41FA5}">
                      <a16:colId xmlns:a16="http://schemas.microsoft.com/office/drawing/2014/main" xmlns="" val="20001"/>
                    </a:ext>
                  </a:extLst>
                </a:gridCol>
              </a:tblGrid>
              <a:tr h="485510">
                <a:tc>
                  <a:txBody>
                    <a:bodyPr/>
                    <a:lstStyle/>
                    <a:p>
                      <a:r>
                        <a:rPr lang="en-US" b="1" dirty="0"/>
                        <a:t>WEEK 1</a:t>
                      </a:r>
                    </a:p>
                  </a:txBody>
                  <a:tcPr/>
                </a:tc>
                <a:tc>
                  <a:txBody>
                    <a:bodyPr/>
                    <a:lstStyle/>
                    <a:p>
                      <a:r>
                        <a:rPr lang="en-US" dirty="0"/>
                        <a:t>Overview</a:t>
                      </a:r>
                      <a:r>
                        <a:rPr lang="en-US" baseline="0" dirty="0"/>
                        <a:t> and Negotiation of Learning Contract</a:t>
                      </a:r>
                      <a:endParaRPr lang="en-US" dirty="0"/>
                    </a:p>
                  </a:txBody>
                  <a:tcPr/>
                </a:tc>
                <a:extLst>
                  <a:ext uri="{0D108BD9-81ED-4DB2-BD59-A6C34878D82A}">
                    <a16:rowId xmlns:a16="http://schemas.microsoft.com/office/drawing/2014/main" xmlns="" val="10000"/>
                  </a:ext>
                </a:extLst>
              </a:tr>
              <a:tr h="485510">
                <a:tc>
                  <a:txBody>
                    <a:bodyPr/>
                    <a:lstStyle/>
                    <a:p>
                      <a:r>
                        <a:rPr lang="en-US" b="1" dirty="0"/>
                        <a:t>WEEK 2</a:t>
                      </a:r>
                    </a:p>
                  </a:txBody>
                  <a:tcPr/>
                </a:tc>
                <a:tc>
                  <a:txBody>
                    <a:bodyPr/>
                    <a:lstStyle/>
                    <a:p>
                      <a:r>
                        <a:rPr lang="en-US" dirty="0"/>
                        <a:t>Key Skills</a:t>
                      </a:r>
                    </a:p>
                  </a:txBody>
                  <a:tcPr/>
                </a:tc>
                <a:extLst>
                  <a:ext uri="{0D108BD9-81ED-4DB2-BD59-A6C34878D82A}">
                    <a16:rowId xmlns:a16="http://schemas.microsoft.com/office/drawing/2014/main" xmlns="" val="10001"/>
                  </a:ext>
                </a:extLst>
              </a:tr>
              <a:tr h="485510">
                <a:tc>
                  <a:txBody>
                    <a:bodyPr/>
                    <a:lstStyle/>
                    <a:p>
                      <a:r>
                        <a:rPr lang="en-US" b="1" dirty="0"/>
                        <a:t>WEEK</a:t>
                      </a:r>
                      <a:r>
                        <a:rPr lang="en-US" b="1" baseline="0" dirty="0"/>
                        <a:t> 3</a:t>
                      </a:r>
                      <a:endParaRPr lang="en-US" b="1" dirty="0"/>
                    </a:p>
                  </a:txBody>
                  <a:tcPr/>
                </a:tc>
                <a:tc>
                  <a:txBody>
                    <a:bodyPr/>
                    <a:lstStyle/>
                    <a:p>
                      <a:r>
                        <a:rPr lang="en-US" dirty="0"/>
                        <a:t>Using Diaries to Teach Gender</a:t>
                      </a:r>
                    </a:p>
                  </a:txBody>
                  <a:tcPr/>
                </a:tc>
                <a:extLst>
                  <a:ext uri="{0D108BD9-81ED-4DB2-BD59-A6C34878D82A}">
                    <a16:rowId xmlns:a16="http://schemas.microsoft.com/office/drawing/2014/main" xmlns="" val="10002"/>
                  </a:ext>
                </a:extLst>
              </a:tr>
              <a:tr h="485510">
                <a:tc>
                  <a:txBody>
                    <a:bodyPr/>
                    <a:lstStyle/>
                    <a:p>
                      <a:r>
                        <a:rPr lang="en-US" b="1" dirty="0"/>
                        <a:t>WEEK 4</a:t>
                      </a:r>
                    </a:p>
                  </a:txBody>
                  <a:tcPr/>
                </a:tc>
                <a:tc>
                  <a:txBody>
                    <a:bodyPr/>
                    <a:lstStyle/>
                    <a:p>
                      <a:r>
                        <a:rPr lang="en-US" dirty="0"/>
                        <a:t>Independent Group Meetings &amp; Preparation</a:t>
                      </a:r>
                    </a:p>
                  </a:txBody>
                  <a:tcPr/>
                </a:tc>
                <a:extLst>
                  <a:ext uri="{0D108BD9-81ED-4DB2-BD59-A6C34878D82A}">
                    <a16:rowId xmlns:a16="http://schemas.microsoft.com/office/drawing/2014/main" xmlns="" val="10003"/>
                  </a:ext>
                </a:extLst>
              </a:tr>
              <a:tr h="485510">
                <a:tc>
                  <a:txBody>
                    <a:bodyPr/>
                    <a:lstStyle/>
                    <a:p>
                      <a:r>
                        <a:rPr lang="en-US" b="1" dirty="0"/>
                        <a:t>WEEK 5</a:t>
                      </a:r>
                    </a:p>
                  </a:txBody>
                  <a:tcPr/>
                </a:tc>
                <a:tc>
                  <a:txBody>
                    <a:bodyPr/>
                    <a:lstStyle/>
                    <a:p>
                      <a:r>
                        <a:rPr lang="en-US" dirty="0"/>
                        <a:t>Group 1: Topic TBC </a:t>
                      </a:r>
                    </a:p>
                    <a:p>
                      <a:endParaRPr lang="en-US" i="0" u="none" baseline="0" dirty="0"/>
                    </a:p>
                    <a:p>
                      <a:r>
                        <a:rPr lang="en-US" i="0" u="none" baseline="0" dirty="0"/>
                        <a:t>Mid-Semester Evaluation of Learning Contract</a:t>
                      </a:r>
                      <a:endParaRPr lang="en-US" dirty="0"/>
                    </a:p>
                  </a:txBody>
                  <a:tcPr/>
                </a:tc>
                <a:extLst>
                  <a:ext uri="{0D108BD9-81ED-4DB2-BD59-A6C34878D82A}">
                    <a16:rowId xmlns:a16="http://schemas.microsoft.com/office/drawing/2014/main" xmlns="" val="10004"/>
                  </a:ext>
                </a:extLst>
              </a:tr>
              <a:tr h="485510">
                <a:tc>
                  <a:txBody>
                    <a:bodyPr/>
                    <a:lstStyle/>
                    <a:p>
                      <a:r>
                        <a:rPr lang="en-US" b="1" dirty="0"/>
                        <a:t>WEEK 6</a:t>
                      </a:r>
                    </a:p>
                  </a:txBody>
                  <a:tcPr/>
                </a:tc>
                <a:tc>
                  <a:txBody>
                    <a:bodyPr/>
                    <a:lstStyle/>
                    <a:p>
                      <a:r>
                        <a:rPr lang="en-US" dirty="0"/>
                        <a:t>Group 2: Topic TBC</a:t>
                      </a:r>
                    </a:p>
                  </a:txBody>
                  <a:tcPr/>
                </a:tc>
                <a:extLst>
                  <a:ext uri="{0D108BD9-81ED-4DB2-BD59-A6C34878D82A}">
                    <a16:rowId xmlns:a16="http://schemas.microsoft.com/office/drawing/2014/main" xmlns="" val="10005"/>
                  </a:ext>
                </a:extLst>
              </a:tr>
              <a:tr h="485510">
                <a:tc>
                  <a:txBody>
                    <a:bodyPr/>
                    <a:lstStyle/>
                    <a:p>
                      <a:r>
                        <a:rPr lang="en-US" b="1" dirty="0"/>
                        <a:t>WEEK 7</a:t>
                      </a:r>
                    </a:p>
                  </a:txBody>
                  <a:tcPr/>
                </a:tc>
                <a:tc>
                  <a:txBody>
                    <a:bodyPr/>
                    <a:lstStyle/>
                    <a:p>
                      <a:r>
                        <a:rPr lang="en-US" dirty="0"/>
                        <a:t>Group</a:t>
                      </a:r>
                      <a:r>
                        <a:rPr lang="en-US" baseline="0" dirty="0"/>
                        <a:t> 3: Topic TBC</a:t>
                      </a:r>
                      <a:endParaRPr lang="en-US" dirty="0"/>
                    </a:p>
                  </a:txBody>
                  <a:tcPr/>
                </a:tc>
                <a:extLst>
                  <a:ext uri="{0D108BD9-81ED-4DB2-BD59-A6C34878D82A}">
                    <a16:rowId xmlns:a16="http://schemas.microsoft.com/office/drawing/2014/main" xmlns="" val="10006"/>
                  </a:ext>
                </a:extLst>
              </a:tr>
              <a:tr h="485510">
                <a:tc>
                  <a:txBody>
                    <a:bodyPr/>
                    <a:lstStyle/>
                    <a:p>
                      <a:r>
                        <a:rPr lang="en-US" b="1" dirty="0"/>
                        <a:t>WEEK 8</a:t>
                      </a:r>
                    </a:p>
                  </a:txBody>
                  <a:tcPr/>
                </a:tc>
                <a:tc>
                  <a:txBody>
                    <a:bodyPr/>
                    <a:lstStyle/>
                    <a:p>
                      <a:r>
                        <a:rPr lang="en-US" dirty="0"/>
                        <a:t>Independent Group Meetings &amp;</a:t>
                      </a:r>
                      <a:r>
                        <a:rPr lang="en-US" baseline="0" dirty="0"/>
                        <a:t> Preparation</a:t>
                      </a:r>
                      <a:endParaRPr lang="en-US" dirty="0"/>
                    </a:p>
                  </a:txBody>
                  <a:tcPr/>
                </a:tc>
                <a:extLst>
                  <a:ext uri="{0D108BD9-81ED-4DB2-BD59-A6C34878D82A}">
                    <a16:rowId xmlns:a16="http://schemas.microsoft.com/office/drawing/2014/main" xmlns="" val="10007"/>
                  </a:ext>
                </a:extLst>
              </a:tr>
              <a:tr h="485510">
                <a:tc>
                  <a:txBody>
                    <a:bodyPr/>
                    <a:lstStyle/>
                    <a:p>
                      <a:r>
                        <a:rPr lang="en-US" b="1" dirty="0"/>
                        <a:t>WEEK 9</a:t>
                      </a:r>
                    </a:p>
                  </a:txBody>
                  <a:tcPr/>
                </a:tc>
                <a:tc>
                  <a:txBody>
                    <a:bodyPr/>
                    <a:lstStyle/>
                    <a:p>
                      <a:r>
                        <a:rPr lang="en-US" dirty="0"/>
                        <a:t>Group Poster Presentations (in</a:t>
                      </a:r>
                      <a:r>
                        <a:rPr lang="en-US" baseline="0" dirty="0"/>
                        <a:t> class)</a:t>
                      </a:r>
                      <a:endParaRPr lang="en-US" dirty="0"/>
                    </a:p>
                  </a:txBody>
                  <a:tcPr/>
                </a:tc>
                <a:extLst>
                  <a:ext uri="{0D108BD9-81ED-4DB2-BD59-A6C34878D82A}">
                    <a16:rowId xmlns:a16="http://schemas.microsoft.com/office/drawing/2014/main" xmlns="" val="10008"/>
                  </a:ext>
                </a:extLst>
              </a:tr>
              <a:tr h="485510">
                <a:tc>
                  <a:txBody>
                    <a:bodyPr/>
                    <a:lstStyle/>
                    <a:p>
                      <a:r>
                        <a:rPr lang="en-US" b="1" dirty="0"/>
                        <a:t>WEEK 10</a:t>
                      </a:r>
                    </a:p>
                  </a:txBody>
                  <a:tcPr/>
                </a:tc>
                <a:tc>
                  <a:txBody>
                    <a:bodyPr/>
                    <a:lstStyle/>
                    <a:p>
                      <a:r>
                        <a:rPr lang="en-US" dirty="0"/>
                        <a:t>Independent</a:t>
                      </a:r>
                      <a:r>
                        <a:rPr lang="en-US" baseline="0" dirty="0"/>
                        <a:t> Group Meetings &amp; Preparation</a:t>
                      </a:r>
                      <a:endParaRPr lang="en-US" dirty="0"/>
                    </a:p>
                  </a:txBody>
                  <a:tcPr/>
                </a:tc>
                <a:extLst>
                  <a:ext uri="{0D108BD9-81ED-4DB2-BD59-A6C34878D82A}">
                    <a16:rowId xmlns:a16="http://schemas.microsoft.com/office/drawing/2014/main" xmlns="" val="10009"/>
                  </a:ext>
                </a:extLst>
              </a:tr>
              <a:tr h="485510">
                <a:tc>
                  <a:txBody>
                    <a:bodyPr/>
                    <a:lstStyle/>
                    <a:p>
                      <a:r>
                        <a:rPr lang="en-US" b="1" dirty="0"/>
                        <a:t>WEEK 11</a:t>
                      </a:r>
                    </a:p>
                  </a:txBody>
                  <a:tcPr/>
                </a:tc>
                <a:tc>
                  <a:txBody>
                    <a:bodyPr/>
                    <a:lstStyle/>
                    <a:p>
                      <a:r>
                        <a:rPr lang="en-US" dirty="0"/>
                        <a:t>Guidance on Assessment, Student Evaluations &amp; Collective</a:t>
                      </a:r>
                      <a:r>
                        <a:rPr lang="en-US" baseline="0" dirty="0"/>
                        <a:t> Debrief</a:t>
                      </a:r>
                      <a:endParaRPr lang="en-US" dirty="0"/>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46658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638" y="977900"/>
            <a:ext cx="7269162" cy="936870"/>
          </a:xfrm>
        </p:spPr>
        <p:txBody>
          <a:bodyPr/>
          <a:lstStyle/>
          <a:p>
            <a:r>
              <a:rPr lang="en-US" dirty="0"/>
              <a:t>What Did They Produce?</a:t>
            </a:r>
          </a:p>
        </p:txBody>
      </p:sp>
      <p:sp>
        <p:nvSpPr>
          <p:cNvPr id="3" name="Content Placeholder 2"/>
          <p:cNvSpPr>
            <a:spLocks noGrp="1"/>
          </p:cNvSpPr>
          <p:nvPr>
            <p:ph idx="1"/>
          </p:nvPr>
        </p:nvSpPr>
        <p:spPr>
          <a:xfrm>
            <a:off x="1417638" y="1914770"/>
            <a:ext cx="7269162" cy="4591538"/>
          </a:xfrm>
        </p:spPr>
        <p:txBody>
          <a:bodyPr>
            <a:normAutofit fontScale="85000" lnSpcReduction="20000"/>
          </a:bodyPr>
          <a:lstStyle/>
          <a:p>
            <a:pPr marL="514350" indent="-514350">
              <a:buFont typeface="+mj-lt"/>
              <a:buAutoNum type="arabicPeriod"/>
            </a:pPr>
            <a:r>
              <a:rPr lang="en-US" dirty="0"/>
              <a:t>Learning Portfolio (60%), </a:t>
            </a:r>
            <a:r>
              <a:rPr lang="en-US" dirty="0" err="1"/>
              <a:t>incl</a:t>
            </a:r>
            <a:r>
              <a:rPr lang="en-US" dirty="0"/>
              <a:t>:</a:t>
            </a:r>
          </a:p>
          <a:p>
            <a:pPr lvl="1"/>
            <a:r>
              <a:rPr lang="en-US" dirty="0"/>
              <a:t>Annotated reading list</a:t>
            </a:r>
          </a:p>
          <a:p>
            <a:pPr lvl="1"/>
            <a:r>
              <a:rPr lang="en-US" dirty="0"/>
              <a:t>Relevant online resources</a:t>
            </a:r>
          </a:p>
          <a:p>
            <a:pPr lvl="1"/>
            <a:r>
              <a:rPr lang="en-US" dirty="0"/>
              <a:t>At least one interactive tutorial exercise</a:t>
            </a:r>
          </a:p>
          <a:p>
            <a:pPr marL="514350" indent="-514350">
              <a:buFont typeface="+mj-lt"/>
              <a:buAutoNum type="arabicPeriod"/>
            </a:pPr>
            <a:r>
              <a:rPr lang="en-US" dirty="0"/>
              <a:t>Project Reflective Journal (25%)</a:t>
            </a:r>
          </a:p>
          <a:p>
            <a:pPr lvl="1"/>
            <a:r>
              <a:rPr lang="en-US" dirty="0"/>
              <a:t>Reflecting on personal development over the course (what you did, why you did it, what worked and what didn’t) &amp; engaging with relevant pedagogic literature</a:t>
            </a:r>
          </a:p>
          <a:p>
            <a:pPr marL="514350" indent="-514350">
              <a:buFont typeface="+mj-lt"/>
              <a:buAutoNum type="arabicPeriod"/>
            </a:pPr>
            <a:r>
              <a:rPr lang="en-US" dirty="0"/>
              <a:t>Group Presentations (15%)</a:t>
            </a:r>
          </a:p>
          <a:p>
            <a:pPr lvl="1"/>
            <a:r>
              <a:rPr lang="en-US" dirty="0"/>
              <a:t>Mid-semester group PPT presentation to University Gender Reference Group (5%) and in-class poster presentation at end of course (10%)</a:t>
            </a:r>
          </a:p>
        </p:txBody>
      </p:sp>
    </p:spTree>
    <p:extLst>
      <p:ext uri="{BB962C8B-B14F-4D97-AF65-F5344CB8AC3E}">
        <p14:creationId xmlns:p14="http://schemas.microsoft.com/office/powerpoint/2010/main" val="173504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7-11-29 11.29.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5201"/>
            <a:ext cx="4830058" cy="3267630"/>
          </a:xfrm>
          <a:prstGeom prst="rect">
            <a:avLst/>
          </a:prstGeom>
        </p:spPr>
      </p:pic>
      <p:pic>
        <p:nvPicPr>
          <p:cNvPr id="5" name="Picture 4" descr="Intersectionality Walk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058" y="965201"/>
            <a:ext cx="4313942" cy="3267630"/>
          </a:xfrm>
          <a:prstGeom prst="rect">
            <a:avLst/>
          </a:prstGeom>
        </p:spPr>
      </p:pic>
      <p:pic>
        <p:nvPicPr>
          <p:cNvPr id="6" name="Picture 5" descr="Screenshot 2017-11-29 11.29.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01352"/>
            <a:ext cx="4830058" cy="2740367"/>
          </a:xfrm>
          <a:prstGeom prst="rect">
            <a:avLst/>
          </a:prstGeom>
        </p:spPr>
      </p:pic>
      <p:pic>
        <p:nvPicPr>
          <p:cNvPr id="7" name="Picture 6" descr="Screenshot 2017-11-29 11.29.3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0058" y="4101351"/>
            <a:ext cx="4313942" cy="2740367"/>
          </a:xfrm>
          <a:prstGeom prst="rect">
            <a:avLst/>
          </a:prstGeom>
        </p:spPr>
      </p:pic>
    </p:spTree>
    <p:extLst>
      <p:ext uri="{BB962C8B-B14F-4D97-AF65-F5344CB8AC3E}">
        <p14:creationId xmlns:p14="http://schemas.microsoft.com/office/powerpoint/2010/main" val="179099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Observations (2016/17)</a:t>
            </a:r>
            <a:endParaRPr lang="en-US" dirty="0"/>
          </a:p>
        </p:txBody>
      </p:sp>
      <p:sp>
        <p:nvSpPr>
          <p:cNvPr id="3" name="Content Placeholder 2"/>
          <p:cNvSpPr>
            <a:spLocks noGrp="1"/>
          </p:cNvSpPr>
          <p:nvPr>
            <p:ph idx="1"/>
          </p:nvPr>
        </p:nvSpPr>
        <p:spPr>
          <a:xfrm>
            <a:off x="1417638" y="2166938"/>
            <a:ext cx="7269162" cy="4459070"/>
          </a:xfrm>
        </p:spPr>
        <p:txBody>
          <a:bodyPr>
            <a:normAutofit fontScale="55000" lnSpcReduction="20000"/>
          </a:bodyPr>
          <a:lstStyle/>
          <a:p>
            <a:r>
              <a:rPr lang="en-CA" i="1" dirty="0" smtClean="0"/>
              <a:t>‘In </a:t>
            </a:r>
            <a:r>
              <a:rPr lang="en-CA" i="1" dirty="0"/>
              <a:t>the Library Bar, gender was performed in ways that allowed the men to occupy the most space. But the environment itself was shaped by raced and classed power structures, which in turn shaped gender performances. The university bar is available to the likes of those attending the university itself (mostly white, upper/middle class</a:t>
            </a:r>
            <a:r>
              <a:rPr lang="en-CA" i="1" dirty="0" smtClean="0"/>
              <a:t>)</a:t>
            </a:r>
            <a:r>
              <a:rPr lang="is-IS" i="1" dirty="0" smtClean="0"/>
              <a:t>…’</a:t>
            </a:r>
          </a:p>
          <a:p>
            <a:r>
              <a:rPr lang="en-US" i="1" dirty="0" smtClean="0"/>
              <a:t>‘Despite </a:t>
            </a:r>
            <a:r>
              <a:rPr lang="en-US" i="1" dirty="0"/>
              <a:t>the fact that my schooling experience has been in all girls environments, I </a:t>
            </a:r>
            <a:r>
              <a:rPr lang="en-US" i="1" dirty="0" err="1"/>
              <a:t>realised</a:t>
            </a:r>
            <a:r>
              <a:rPr lang="en-US" i="1" dirty="0"/>
              <a:t> that even in primary school there were often groups of girls that took on the 'normal' role of boys, by playing football in the </a:t>
            </a:r>
            <a:r>
              <a:rPr lang="en-US" i="1" dirty="0" err="1"/>
              <a:t>centre</a:t>
            </a:r>
            <a:r>
              <a:rPr lang="en-US" i="1" dirty="0"/>
              <a:t> of the playground for example instead of braiding hair around the outside, supporting the argument that girls take up </a:t>
            </a:r>
            <a:r>
              <a:rPr lang="en-US" i="1" dirty="0" err="1"/>
              <a:t>marginalised</a:t>
            </a:r>
            <a:r>
              <a:rPr lang="en-US" i="1" dirty="0"/>
              <a:t> positions even from a young age  (</a:t>
            </a:r>
            <a:r>
              <a:rPr lang="en-US" i="1" dirty="0" err="1"/>
              <a:t>Ringrose</a:t>
            </a:r>
            <a:r>
              <a:rPr lang="en-US" i="1" dirty="0"/>
              <a:t> 2012)</a:t>
            </a:r>
            <a:r>
              <a:rPr lang="en-US" i="1" dirty="0" smtClean="0"/>
              <a:t>.‘</a:t>
            </a:r>
          </a:p>
          <a:p>
            <a:r>
              <a:rPr lang="en-US" i="1" dirty="0"/>
              <a:t>Correlating with studies of Thorne (1993) and Davies (2006), a salient example of my peers and my own means of ‘doing gender</a:t>
            </a:r>
            <a:r>
              <a:rPr lang="fr-FR" i="1" dirty="0"/>
              <a:t>’ </a:t>
            </a:r>
            <a:r>
              <a:rPr lang="en-US" i="1" dirty="0"/>
              <a:t>was ‘kiss-chasing</a:t>
            </a:r>
            <a:r>
              <a:rPr lang="fr-FR" i="1" dirty="0"/>
              <a:t>’</a:t>
            </a:r>
            <a:r>
              <a:rPr lang="en-US" i="1" dirty="0"/>
              <a:t>, a chasing game in which usually boys attempt to kiss girls. In my opinion, this acutely illustrates our active creation of gender as we participated in ‘</a:t>
            </a:r>
            <a:r>
              <a:rPr lang="en-US" i="1" dirty="0" err="1"/>
              <a:t>borderwork</a:t>
            </a:r>
            <a:r>
              <a:rPr lang="fr-FR" i="1" dirty="0"/>
              <a:t>’ </a:t>
            </a:r>
            <a:r>
              <a:rPr lang="en-US" i="1" dirty="0"/>
              <a:t>(Thorne, 1993) through gender separation of children playing, mimicking the relational nature of ‘doing gender</a:t>
            </a:r>
            <a:r>
              <a:rPr lang="fr-FR" i="1" dirty="0"/>
              <a:t>’ </a:t>
            </a:r>
            <a:r>
              <a:rPr lang="en-US" i="1" dirty="0"/>
              <a:t>arguably learnt from witnessing adult </a:t>
            </a:r>
            <a:r>
              <a:rPr lang="en-US" i="1" dirty="0" smtClean="0"/>
              <a:t>interactions.’</a:t>
            </a:r>
            <a:endParaRPr lang="en-US" i="1" dirty="0"/>
          </a:p>
        </p:txBody>
      </p:sp>
    </p:spTree>
    <p:extLst>
      <p:ext uri="{BB962C8B-B14F-4D97-AF65-F5344CB8AC3E}">
        <p14:creationId xmlns:p14="http://schemas.microsoft.com/office/powerpoint/2010/main" val="3383194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&amp; Reflections</a:t>
            </a:r>
            <a:r>
              <a:rPr lang="en-AU" dirty="0"/>
              <a:t>: Benefits</a:t>
            </a:r>
            <a:endParaRPr lang="en-US" dirty="0"/>
          </a:p>
        </p:txBody>
      </p:sp>
      <p:sp>
        <p:nvSpPr>
          <p:cNvPr id="3" name="Content Placeholder 2"/>
          <p:cNvSpPr>
            <a:spLocks noGrp="1"/>
          </p:cNvSpPr>
          <p:nvPr>
            <p:ph idx="1"/>
          </p:nvPr>
        </p:nvSpPr>
        <p:spPr>
          <a:xfrm>
            <a:off x="1417638" y="2166938"/>
            <a:ext cx="7269162" cy="4410230"/>
          </a:xfrm>
        </p:spPr>
        <p:txBody>
          <a:bodyPr>
            <a:normAutofit fontScale="92500" lnSpcReduction="20000"/>
          </a:bodyPr>
          <a:lstStyle/>
          <a:p>
            <a:r>
              <a:rPr lang="en-AU" dirty="0"/>
              <a:t>Potential (re)invigoration &amp; renewal of enthusiasm &amp; engagement w/ learning process</a:t>
            </a:r>
          </a:p>
          <a:p>
            <a:r>
              <a:rPr lang="en-AU" dirty="0"/>
              <a:t>Different perspective on (&amp; deeper understanding of) own learning &amp; pedagogical rationales (‘visible’ teaching &amp; learning)</a:t>
            </a:r>
          </a:p>
          <a:p>
            <a:r>
              <a:rPr lang="en-AU" dirty="0"/>
              <a:t>A ‘project with a purpose’ (vs traditional assessment) – confidence, empowerment, ownership, self-authorship</a:t>
            </a:r>
          </a:p>
          <a:p>
            <a:r>
              <a:rPr lang="en-AU" dirty="0"/>
              <a:t>Positive impact on student performance</a:t>
            </a:r>
          </a:p>
          <a:p>
            <a:endParaRPr lang="en-US" dirty="0"/>
          </a:p>
          <a:p>
            <a:endParaRPr lang="en-US" i="1" dirty="0"/>
          </a:p>
        </p:txBody>
      </p:sp>
    </p:spTree>
    <p:extLst>
      <p:ext uri="{BB962C8B-B14F-4D97-AF65-F5344CB8AC3E}">
        <p14:creationId xmlns:p14="http://schemas.microsoft.com/office/powerpoint/2010/main" val="323500940"/>
      </p:ext>
    </p:extLst>
  </p:cSld>
  <p:clrMapOvr>
    <a:masterClrMapping/>
  </p:clrMapOvr>
</p:sld>
</file>

<file path=ppt/theme/theme1.xml><?xml version="1.0" encoding="utf-8"?>
<a:theme xmlns:a="http://schemas.openxmlformats.org/drawingml/2006/main" name="pres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pres6.potx</Template>
  <TotalTime>7260</TotalTime>
  <Words>690</Words>
  <Application>Microsoft Macintosh PowerPoint</Application>
  <PresentationFormat>On-screen Show (4:3)</PresentationFormat>
  <Paragraphs>63</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pres6</vt:lpstr>
      <vt:lpstr>PowerPoint Presentation</vt:lpstr>
      <vt:lpstr>PowerPoint Presentation</vt:lpstr>
      <vt:lpstr>SPS in Practice</vt:lpstr>
      <vt:lpstr>LEARNING CONTRACT</vt:lpstr>
      <vt:lpstr>COURSE STRUCTURE</vt:lpstr>
      <vt:lpstr>What Did They Produce?</vt:lpstr>
      <vt:lpstr>PowerPoint Presentation</vt:lpstr>
      <vt:lpstr>Gender Observations (2016/17)</vt:lpstr>
      <vt:lpstr>Lessons &amp; Reflections: Benefits</vt:lpstr>
      <vt:lpstr>Lessons &amp; Reflections: Challenges</vt:lpstr>
      <vt:lpstr>PowerPoint Presentation</vt:lpstr>
    </vt:vector>
  </TitlesOfParts>
  <Company>The University of Edinburgh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should go here</dc:title>
  <dc:creator>Aileen Robertson</dc:creator>
  <cp:lastModifiedBy>User</cp:lastModifiedBy>
  <cp:revision>56</cp:revision>
  <dcterms:created xsi:type="dcterms:W3CDTF">2012-04-25T15:10:26Z</dcterms:created>
  <dcterms:modified xsi:type="dcterms:W3CDTF">2018-04-09T10:23:14Z</dcterms:modified>
</cp:coreProperties>
</file>