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63" r:id="rId2"/>
    <p:sldId id="272" r:id="rId3"/>
    <p:sldId id="271" r:id="rId4"/>
    <p:sldId id="269" r:id="rId5"/>
    <p:sldId id="276" r:id="rId6"/>
    <p:sldId id="277" r:id="rId7"/>
    <p:sldId id="278" r:id="rId8"/>
    <p:sldId id="279" r:id="rId9"/>
    <p:sldId id="280" r:id="rId10"/>
    <p:sldId id="256" r:id="rId11"/>
    <p:sldId id="257" r:id="rId12"/>
    <p:sldId id="274" r:id="rId13"/>
    <p:sldId id="267" r:id="rId14"/>
    <p:sldId id="264" r:id="rId15"/>
    <p:sldId id="275" r:id="rId16"/>
    <p:sldId id="266" r:id="rId17"/>
    <p:sldId id="258" r:id="rId18"/>
    <p:sldId id="270" r:id="rId19"/>
    <p:sldId id="260" r:id="rId20"/>
    <p:sldId id="281" r:id="rId2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09565-7452-4AAD-ADE2-45F12777C72D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893FE-28C2-4786-94E5-836806E05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74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270C7-195C-4042-AAD0-52C35FCEAE5E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82F2E-8383-4514-A1D2-7CB46C324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2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u.ac.uk/guidance-resources/using-data-and-evidence/statistics-report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6F44-75BB-4A27-9EE8-A82B4845EE2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57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Stats from</a:t>
            </a:r>
            <a:r>
              <a:rPr lang="en-GB" baseline="0" dirty="0"/>
              <a:t> NUS reports : Race for Equality, Education Beyond The Straight and Narrow and Hidden Marks.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6F44-75BB-4A27-9EE8-A82B4845EE2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42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Should it be requested vs</a:t>
            </a:r>
            <a:r>
              <a:rPr lang="en-GB" baseline="0" dirty="0"/>
              <a:t> should it be the status quo. Stats from Race for Equality.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6F44-75BB-4A27-9EE8-A82B4845EE2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7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4.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Inclusive assessment is based on the principle that all students should have a way of demonstrating that they have achieved the learning outcomes of their module or course.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6F44-75BB-4A27-9EE8-A82B4845EE2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488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2.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some subjects the attainment gap was 7.5% between non-disabled students and disabled students being awarded first or 2:1 degrees. </a:t>
            </a:r>
          </a:p>
          <a:p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 make up 56.1% of the student population, yet they continue to be hugely underrepresented in traditionally ‘male dominated’ subjects. For example, they make up just over 10% of the students studying engineering or technology. </a:t>
            </a:r>
          </a:p>
          <a:p>
            <a:endParaRPr lang="en-GB" dirty="0"/>
          </a:p>
          <a:p>
            <a:r>
              <a:rPr lang="en-GB" sz="1200" dirty="0"/>
              <a:t>ECU – </a:t>
            </a:r>
            <a:r>
              <a:rPr lang="en-GB" sz="1200" dirty="0">
                <a:hlinkClick r:id="rId3"/>
              </a:rPr>
              <a:t>Equality in Higher Education: statistical report 2014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6F44-75BB-4A27-9EE8-A82B4845EE2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45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37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11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69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9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80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4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5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60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32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05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84870-3D74-4592-966D-0185DA8EE313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E370A-E73D-412C-8FBB-9EA6C79BE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2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.ac.uk/information-services/library-museum-gallery/using-library/request-resources/recommend-resources/student-request-a-book-rab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553" y="2089558"/>
            <a:ext cx="9144000" cy="1835991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`</a:t>
            </a:r>
            <a:br>
              <a:rPr lang="en-GB" dirty="0"/>
            </a:br>
            <a:br>
              <a:rPr lang="en-GB" sz="3900" dirty="0"/>
            </a:br>
            <a:r>
              <a:rPr lang="en-GB" sz="3900" i="1"/>
              <a:t>Creating an </a:t>
            </a:r>
            <a:r>
              <a:rPr lang="en-GB" sz="3900" i="1" dirty="0"/>
              <a:t>intersectional, inclusive </a:t>
            </a:r>
            <a:br>
              <a:rPr lang="en-GB" sz="3900" i="1" dirty="0"/>
            </a:br>
            <a:r>
              <a:rPr lang="en-GB" sz="3900" i="1" dirty="0"/>
              <a:t>and empowering curriculum</a:t>
            </a:r>
            <a:endParaRPr lang="en-GB" sz="3900" dirty="0"/>
          </a:p>
        </p:txBody>
      </p:sp>
    </p:spTree>
    <p:extLst>
      <p:ext uri="{BB962C8B-B14F-4D97-AF65-F5344CB8AC3E}">
        <p14:creationId xmlns:p14="http://schemas.microsoft.com/office/powerpoint/2010/main" val="4278157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016" y="789435"/>
            <a:ext cx="9144000" cy="1127061"/>
          </a:xfrm>
        </p:spPr>
        <p:txBody>
          <a:bodyPr>
            <a:normAutofit/>
          </a:bodyPr>
          <a:lstStyle/>
          <a:p>
            <a:r>
              <a:rPr lang="en-GB" sz="4500" dirty="0"/>
              <a:t>Content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3549" y="2175933"/>
            <a:ext cx="6738451" cy="3823451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Diversifying existing Eurocentric </a:t>
            </a:r>
            <a:r>
              <a:rPr lang="en-GB" dirty="0"/>
              <a:t>and </a:t>
            </a:r>
            <a:r>
              <a:rPr lang="en-GB" b="1" dirty="0"/>
              <a:t>male-dominated reading lists </a:t>
            </a:r>
            <a:r>
              <a:rPr lang="en-GB" dirty="0"/>
              <a:t>to include academics and texts from underrepresented backgrounds</a:t>
            </a:r>
          </a:p>
          <a:p>
            <a:pPr algn="l"/>
            <a:endParaRPr lang="en-GB" dirty="0"/>
          </a:p>
          <a:p>
            <a:pPr algn="l"/>
            <a:r>
              <a:rPr lang="en-GB" b="1" dirty="0"/>
              <a:t>Mainstreaming intersectional and critical perspectives </a:t>
            </a:r>
            <a:r>
              <a:rPr lang="en-GB" dirty="0"/>
              <a:t>throughout curricula and at all levels of study, including at Pre-Honours</a:t>
            </a:r>
          </a:p>
        </p:txBody>
      </p:sp>
    </p:spTree>
    <p:extLst>
      <p:ext uri="{BB962C8B-B14F-4D97-AF65-F5344CB8AC3E}">
        <p14:creationId xmlns:p14="http://schemas.microsoft.com/office/powerpoint/2010/main" val="170403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984" y="712259"/>
            <a:ext cx="7886700" cy="1325563"/>
          </a:xfrm>
        </p:spPr>
        <p:txBody>
          <a:bodyPr/>
          <a:lstStyle/>
          <a:p>
            <a:pPr algn="ctr"/>
            <a:r>
              <a:rPr lang="en-GB" dirty="0"/>
              <a:t>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050" y="22320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/>
              <a:t>Ensuring that teaching and assessment methods are inclusive</a:t>
            </a:r>
            <a:r>
              <a:rPr lang="en-GB" sz="2200" dirty="0"/>
              <a:t>, for example, by empowering students from underrepresented groups to make their voices heard in lectures, tutorials and labs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Equipping all teaching staff with the </a:t>
            </a:r>
            <a:r>
              <a:rPr lang="en-GB" sz="2200" b="1" dirty="0"/>
              <a:t>knowledge, skills and confidence to challenge problematic behaviour</a:t>
            </a:r>
            <a:r>
              <a:rPr lang="en-GB" sz="2200" dirty="0"/>
              <a:t>, including racist, sexist, </a:t>
            </a:r>
            <a:r>
              <a:rPr lang="en-GB" sz="2200" dirty="0" err="1"/>
              <a:t>ableist</a:t>
            </a:r>
            <a:r>
              <a:rPr lang="en-GB" sz="2200" dirty="0"/>
              <a:t>, homophobic and transphobic </a:t>
            </a:r>
            <a:r>
              <a:rPr lang="en-GB" sz="2200" dirty="0" err="1"/>
              <a:t>microaggressions</a:t>
            </a:r>
            <a:r>
              <a:rPr lang="en-GB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139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42346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800" dirty="0"/>
              <a:t>Career development and progression for staff and students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21316" y="3429000"/>
            <a:ext cx="7679267" cy="1694510"/>
          </a:xfrm>
        </p:spPr>
        <p:txBody>
          <a:bodyPr>
            <a:noAutofit/>
          </a:bodyPr>
          <a:lstStyle/>
          <a:p>
            <a:r>
              <a:rPr lang="en-GB" sz="2600" b="1" dirty="0"/>
              <a:t>Greater support for BME, Disabled, LGBT+ and Women academics</a:t>
            </a:r>
            <a:r>
              <a:rPr lang="en-GB" sz="2600" dirty="0"/>
              <a:t>, and providing both academics and students from underrepresented groups with opportunities for career development and progression</a:t>
            </a:r>
          </a:p>
        </p:txBody>
      </p:sp>
    </p:spTree>
    <p:extLst>
      <p:ext uri="{BB962C8B-B14F-4D97-AF65-F5344CB8AC3E}">
        <p14:creationId xmlns:p14="http://schemas.microsoft.com/office/powerpoint/2010/main" val="1700790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309" y="13382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dirty="0"/>
              <a:t>Pathways and instruments for change within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317" y="2663825"/>
            <a:ext cx="7886700" cy="4351338"/>
          </a:xfrm>
        </p:spPr>
        <p:txBody>
          <a:bodyPr>
            <a:normAutofit/>
          </a:bodyPr>
          <a:lstStyle/>
          <a:p>
            <a:endParaRPr lang="en-GB" sz="2000" dirty="0"/>
          </a:p>
          <a:p>
            <a:pPr marL="0" indent="0">
              <a:buNone/>
            </a:pPr>
            <a:r>
              <a:rPr lang="en-GB" sz="2000" dirty="0" err="1"/>
              <a:t>i</a:t>
            </a:r>
            <a:r>
              <a:rPr lang="en-GB" sz="2000" dirty="0"/>
              <a:t>) Lobbying for changes to Institutional processes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ii) Staff-student dialogue</a:t>
            </a:r>
          </a:p>
        </p:txBody>
      </p:sp>
    </p:spTree>
    <p:extLst>
      <p:ext uri="{BB962C8B-B14F-4D97-AF65-F5344CB8AC3E}">
        <p14:creationId xmlns:p14="http://schemas.microsoft.com/office/powerpoint/2010/main" val="235875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5483" y="915463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dirty="0"/>
              <a:t>Institutional processes and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868" y="1761067"/>
            <a:ext cx="7831666" cy="51027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sz="1800" dirty="0"/>
              <a:t>Board of Studies course approval</a:t>
            </a:r>
          </a:p>
          <a:p>
            <a:endParaRPr lang="en-GB" sz="1800" dirty="0"/>
          </a:p>
          <a:p>
            <a:r>
              <a:rPr lang="en-GB" sz="1800" dirty="0"/>
              <a:t>Modules that credit collaboration between staff and students on projects that diversify the curriculum</a:t>
            </a:r>
          </a:p>
          <a:p>
            <a:endParaRPr lang="en-GB" sz="1800" dirty="0"/>
          </a:p>
          <a:p>
            <a:r>
              <a:rPr lang="en-GB" sz="1800" dirty="0"/>
              <a:t>Surveys of courses that provide section on the extent of inclusion, equality and diversity within course</a:t>
            </a:r>
          </a:p>
          <a:p>
            <a:endParaRPr lang="en-GB" sz="1800" dirty="0"/>
          </a:p>
          <a:p>
            <a:r>
              <a:rPr lang="en-GB" sz="1800" dirty="0"/>
              <a:t>Looking at recalibration of curricula through Equality Challenge Unit (ECU) suggestions</a:t>
            </a:r>
          </a:p>
        </p:txBody>
      </p:sp>
    </p:spTree>
    <p:extLst>
      <p:ext uri="{BB962C8B-B14F-4D97-AF65-F5344CB8AC3E}">
        <p14:creationId xmlns:p14="http://schemas.microsoft.com/office/powerpoint/2010/main" val="1863827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117" y="2121958"/>
            <a:ext cx="7886700" cy="3093508"/>
          </a:xfrm>
        </p:spPr>
        <p:txBody>
          <a:bodyPr/>
          <a:lstStyle/>
          <a:p>
            <a:r>
              <a:rPr lang="en-GB" sz="2400" dirty="0"/>
              <a:t>The Students’ Association has been working with Schools on ATHENA Swan Charter submissions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The University of Edinburgh and the Students’ Association is working on a report about the BME attainment gap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287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183" y="930808"/>
            <a:ext cx="7886700" cy="1125007"/>
          </a:xfrm>
        </p:spPr>
        <p:txBody>
          <a:bodyPr>
            <a:normAutofit/>
          </a:bodyPr>
          <a:lstStyle/>
          <a:p>
            <a:r>
              <a:rPr lang="en-GB" sz="3000" dirty="0"/>
              <a:t>New Learning and Teaching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450" y="2055815"/>
            <a:ext cx="7751233" cy="40247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‘We will develop and enhance our curriculum by:</a:t>
            </a:r>
          </a:p>
          <a:p>
            <a:r>
              <a:rPr lang="en-GB" dirty="0"/>
              <a:t>Embedding the University’s excellence in research in our teaching and assessment; </a:t>
            </a:r>
          </a:p>
          <a:p>
            <a:pPr marL="0" indent="0">
              <a:buNone/>
            </a:pPr>
            <a:r>
              <a:rPr lang="en-GB" dirty="0"/>
              <a:t>• </a:t>
            </a:r>
            <a:r>
              <a:rPr lang="en-GB" b="1" i="1" dirty="0"/>
              <a:t>Using the curriculum to promote inclusion, equality and diversity;</a:t>
            </a:r>
          </a:p>
          <a:p>
            <a:pPr marL="0" indent="0">
              <a:buNone/>
            </a:pPr>
            <a:r>
              <a:rPr lang="en-GB" dirty="0"/>
              <a:t>• Supporting a culture of active and engaged students by providing varied opportunities for independent and student-led-learning within and beyond students’ main programmes of study; </a:t>
            </a:r>
          </a:p>
          <a:p>
            <a:pPr marL="0" indent="0">
              <a:buNone/>
            </a:pPr>
            <a:r>
              <a:rPr lang="en-GB" dirty="0"/>
              <a:t>• Developing opportunities for experiential learning on campus, in the community, and in businesses and other organisations, nationally and internationally; </a:t>
            </a:r>
          </a:p>
          <a:p>
            <a:pPr marL="0" indent="0">
              <a:buNone/>
            </a:pPr>
            <a:r>
              <a:rPr lang="en-GB" dirty="0"/>
              <a:t>• Committing to the creative use of digital technologies in our teaching and assessment where appropriate whether online, blended or on-campus; and </a:t>
            </a:r>
          </a:p>
          <a:p>
            <a:pPr marL="0" indent="0">
              <a:buNone/>
            </a:pPr>
            <a:r>
              <a:rPr lang="en-GB" dirty="0"/>
              <a:t>• Utilising our world-class libraries and collections in innovative and research-led ways to enrich our curriculum</a:t>
            </a:r>
          </a:p>
        </p:txBody>
      </p:sp>
    </p:spTree>
    <p:extLst>
      <p:ext uri="{BB962C8B-B14F-4D97-AF65-F5344CB8AC3E}">
        <p14:creationId xmlns:p14="http://schemas.microsoft.com/office/powerpoint/2010/main" val="242494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117" y="108479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dirty="0"/>
              <a:t>How students can get involved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709" y="2320395"/>
            <a:ext cx="7886700" cy="4351338"/>
          </a:xfrm>
        </p:spPr>
        <p:txBody>
          <a:bodyPr>
            <a:normAutofit/>
          </a:bodyPr>
          <a:lstStyle/>
          <a:p>
            <a:r>
              <a:rPr lang="en-GB" sz="1800" b="1" dirty="0"/>
              <a:t>Talking to class and elected reps about subjects or perspectives which are missing from your courses</a:t>
            </a:r>
            <a:r>
              <a:rPr lang="en-GB" sz="1800" dirty="0"/>
              <a:t> and asking them to pass this information on to staff.  Alternatively, you could include suggestions for reading at a Staff-Student </a:t>
            </a:r>
            <a:r>
              <a:rPr lang="en-GB" sz="1800" dirty="0" err="1"/>
              <a:t>Liaision</a:t>
            </a:r>
            <a:r>
              <a:rPr lang="en-GB" sz="1800" dirty="0"/>
              <a:t> Committee, or in your mid-semester feedback.</a:t>
            </a:r>
          </a:p>
          <a:p>
            <a:endParaRPr lang="en-GB" sz="1800" dirty="0"/>
          </a:p>
          <a:p>
            <a:r>
              <a:rPr lang="en-GB" sz="1800" dirty="0"/>
              <a:t>Receive training from student association staff about liberating the curriculum</a:t>
            </a:r>
          </a:p>
          <a:p>
            <a:endParaRPr lang="en-GB" sz="1800" dirty="0"/>
          </a:p>
          <a:p>
            <a:r>
              <a:rPr lang="en-GB" sz="1800" b="1" dirty="0"/>
              <a:t>Requesting texts from marginalised authors and academics be added to the Library's collection</a:t>
            </a:r>
            <a:r>
              <a:rPr lang="en-GB" sz="1800" dirty="0"/>
              <a:t> using the </a:t>
            </a:r>
            <a:r>
              <a:rPr lang="en-GB" sz="1800" dirty="0">
                <a:hlinkClick r:id="rId3"/>
              </a:rPr>
              <a:t>Request a Book form</a:t>
            </a:r>
            <a:r>
              <a:rPr lang="en-GB" sz="1800" dirty="0"/>
              <a:t> on the University's website.</a:t>
            </a:r>
          </a:p>
        </p:txBody>
      </p:sp>
    </p:spTree>
    <p:extLst>
      <p:ext uri="{BB962C8B-B14F-4D97-AF65-F5344CB8AC3E}">
        <p14:creationId xmlns:p14="http://schemas.microsoft.com/office/powerpoint/2010/main" val="1103119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934" y="1659467"/>
            <a:ext cx="7713134" cy="5787502"/>
          </a:xfrm>
        </p:spPr>
        <p:txBody>
          <a:bodyPr>
            <a:normAutofit/>
          </a:bodyPr>
          <a:lstStyle/>
          <a:p>
            <a:endParaRPr lang="en-GB" sz="1800" dirty="0"/>
          </a:p>
          <a:p>
            <a:r>
              <a:rPr lang="en-GB" sz="1800" dirty="0"/>
              <a:t>Getting involved on social media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b="1" dirty="0"/>
              <a:t>Arranging a </a:t>
            </a:r>
            <a:r>
              <a:rPr lang="en-GB" sz="1800" b="1" dirty="0" err="1"/>
              <a:t>LiberatEd</a:t>
            </a:r>
            <a:r>
              <a:rPr lang="en-GB" sz="1800" b="1" dirty="0"/>
              <a:t> workshop in Schools </a:t>
            </a:r>
            <a:r>
              <a:rPr lang="en-GB" sz="1800" dirty="0"/>
              <a:t>to gather feedback on subject-specific issues relating to liberating the curriculum. Students have already run </a:t>
            </a:r>
            <a:r>
              <a:rPr lang="en-GB" sz="1800" dirty="0" err="1"/>
              <a:t>LiberatEd</a:t>
            </a:r>
            <a:r>
              <a:rPr lang="en-GB" sz="1800" dirty="0"/>
              <a:t> workshops in the Schools of Literatures, Languages and Cultures; History, Classics and Archaeology; Social and Political Science; and Philosophy, Psychology and Language Science.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b="1" dirty="0"/>
              <a:t>Organising an event focusing on the experiences of a specific marginalised group in Higher Education</a:t>
            </a:r>
            <a:r>
              <a:rPr lang="en-GB" sz="18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559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11200" y="2312461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7639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583" y="1851025"/>
            <a:ext cx="7886700" cy="4351338"/>
          </a:xfrm>
        </p:spPr>
        <p:txBody>
          <a:bodyPr/>
          <a:lstStyle/>
          <a:p>
            <a:r>
              <a:rPr lang="en-GB" dirty="0"/>
              <a:t>Context</a:t>
            </a:r>
          </a:p>
          <a:p>
            <a:r>
              <a:rPr lang="en-GB" dirty="0"/>
              <a:t>Aims of </a:t>
            </a:r>
            <a:r>
              <a:rPr lang="en-GB" dirty="0" err="1"/>
              <a:t>LiberatEd</a:t>
            </a:r>
            <a:endParaRPr lang="en-GB" dirty="0"/>
          </a:p>
          <a:p>
            <a:r>
              <a:rPr lang="en-GB" dirty="0"/>
              <a:t>Student involvement</a:t>
            </a:r>
          </a:p>
          <a:p>
            <a:r>
              <a:rPr lang="en-GB" dirty="0"/>
              <a:t>The University’s strategic drivers</a:t>
            </a:r>
          </a:p>
          <a:p>
            <a:r>
              <a:rPr lang="en-GB" dirty="0"/>
              <a:t>Staff involvement</a:t>
            </a:r>
          </a:p>
        </p:txBody>
      </p:sp>
    </p:spTree>
    <p:extLst>
      <p:ext uri="{BB962C8B-B14F-4D97-AF65-F5344CB8AC3E}">
        <p14:creationId xmlns:p14="http://schemas.microsoft.com/office/powerpoint/2010/main" val="3493331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1000495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Exercise: Think about your</a:t>
            </a:r>
            <a:br>
              <a:rPr lang="en-GB" dirty="0"/>
            </a:br>
            <a:r>
              <a:rPr lang="en-GB" dirty="0"/>
              <a:t>strategy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53C23B-F9A8-4451-BD54-985E2F2F8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392950"/>
              </p:ext>
            </p:extLst>
          </p:nvPr>
        </p:nvGraphicFramePr>
        <p:xfrm>
          <a:off x="1727411" y="2545924"/>
          <a:ext cx="5689178" cy="3972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06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Who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would you need to influence?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How would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you influence?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1392">
                <a:tc>
                  <a:txBody>
                    <a:bodyPr/>
                    <a:lstStyle/>
                    <a:p>
                      <a:endParaRPr lang="en-GB" b="1" dirty="0"/>
                    </a:p>
                    <a:p>
                      <a:r>
                        <a:rPr lang="en-GB" b="1" dirty="0"/>
                        <a:t>What</a:t>
                      </a:r>
                      <a:r>
                        <a:rPr lang="en-GB" b="1" baseline="0" dirty="0"/>
                        <a:t> might the potential barriers be and how would you overcome them?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  <a:p>
                      <a:r>
                        <a:rPr lang="en-GB" b="1" dirty="0"/>
                        <a:t>What</a:t>
                      </a:r>
                      <a:r>
                        <a:rPr lang="en-GB" b="1" baseline="0" dirty="0"/>
                        <a:t> outcomes would you want to achieve? 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70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7450" y="923926"/>
            <a:ext cx="7886700" cy="1325563"/>
          </a:xfrm>
        </p:spPr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5916" y="2596092"/>
            <a:ext cx="7886700" cy="4351338"/>
          </a:xfrm>
        </p:spPr>
        <p:txBody>
          <a:bodyPr/>
          <a:lstStyle/>
          <a:p>
            <a:r>
              <a:rPr lang="en-GB" sz="2300" dirty="0"/>
              <a:t>Students across Schools have been running workshops on the underrepresentation of marginalised voices within their curricula, and how teaching can become more inclusive</a:t>
            </a:r>
          </a:p>
          <a:p>
            <a:endParaRPr lang="en-GB" sz="2300" dirty="0"/>
          </a:p>
          <a:p>
            <a:r>
              <a:rPr lang="en-GB" sz="2300" dirty="0"/>
              <a:t>The Senate Learning Teaching Policy Group has been discussing ‘LiberatEd’, and most Heads of School, Undergraduate and Postgraduate Teaching have been made aware of the project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435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6916" y="983193"/>
            <a:ext cx="7886700" cy="1325563"/>
          </a:xfrm>
        </p:spPr>
        <p:txBody>
          <a:bodyPr/>
          <a:lstStyle/>
          <a:p>
            <a:r>
              <a:rPr lang="en-GB" dirty="0"/>
              <a:t>What is </a:t>
            </a:r>
            <a:r>
              <a:rPr lang="en-GB" dirty="0" err="1"/>
              <a:t>LiberatEd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8983" y="2756958"/>
            <a:ext cx="7886700" cy="4351338"/>
          </a:xfrm>
        </p:spPr>
        <p:txBody>
          <a:bodyPr/>
          <a:lstStyle/>
          <a:p>
            <a:r>
              <a:rPr lang="en-GB" sz="2200" dirty="0" err="1"/>
              <a:t>LiberatEd</a:t>
            </a:r>
            <a:r>
              <a:rPr lang="en-GB" sz="2200" dirty="0"/>
              <a:t> is an initiative created by Edinburgh University Students' Association and led by Black and Minority Ethnic (BME), Disabled, LGBT+ and Women students from across the University, aimed at challenging the academic establishment to become more diverse, more inclusive, and more critical of historically dominant narratives.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17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2960A2B-9902-456E-8AE0-2D0C3C7E5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9495" y="1073426"/>
            <a:ext cx="7885594" cy="1358348"/>
          </a:xfrm>
        </p:spPr>
        <p:txBody>
          <a:bodyPr>
            <a:normAutofit fontScale="90000"/>
          </a:bodyPr>
          <a:lstStyle/>
          <a:p>
            <a:r>
              <a:rPr lang="en-GB" dirty="0"/>
              <a:t>Why is it important: curriculum content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9856" y="2112708"/>
            <a:ext cx="8324873" cy="3691744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‘NUS Race for Equality’ </a:t>
            </a:r>
            <a:r>
              <a:rPr lang="en-GB" sz="2000" b="1" dirty="0"/>
              <a:t>- 42% </a:t>
            </a:r>
            <a:r>
              <a:rPr lang="en-GB" sz="2000" dirty="0"/>
              <a:t>of Black students said the curriculum did not reflect issues of diversity, equality and discrimination.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33% </a:t>
            </a:r>
            <a:r>
              <a:rPr lang="en-GB" sz="2000" dirty="0"/>
              <a:t>of Black students they did not feel able to bring their perspectives as Black students in to lectures, seminars and tutorials. </a:t>
            </a:r>
            <a:br>
              <a:rPr lang="en-GB" sz="2000" dirty="0"/>
            </a:b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‘Education Beyond the Straight and Narrow’ </a:t>
            </a:r>
            <a:br>
              <a:rPr lang="en-GB" sz="2000" dirty="0"/>
            </a:br>
            <a:endParaRPr lang="en-GB" sz="2000" dirty="0"/>
          </a:p>
          <a:p>
            <a:pPr algn="ctr"/>
            <a:endParaRPr lang="en-GB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24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9F8D00-6755-46FC-A1EA-6F93956889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06" y="1101450"/>
            <a:ext cx="7486788" cy="1032910"/>
          </a:xfrm>
        </p:spPr>
        <p:txBody>
          <a:bodyPr>
            <a:noAutofit/>
          </a:bodyPr>
          <a:lstStyle/>
          <a:p>
            <a:r>
              <a:rPr lang="en-GB" sz="4800" dirty="0"/>
              <a:t>Why is it important: educational environment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70922"/>
            <a:ext cx="7172394" cy="321289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23% of Black Students described there learning environment as clique, 17% as isolating and 7% as racist.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One in 10 trans students never feel comfortable to speak up in class.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Almost one in four women do not feel confident to speak up in the classroom.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16% of incidents of sexual harassment occur in a learning environment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81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FF2AAB-E202-48E0-966A-2E9CC7E72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7676" y="1007164"/>
            <a:ext cx="7568648" cy="767931"/>
          </a:xfrm>
        </p:spPr>
        <p:txBody>
          <a:bodyPr>
            <a:normAutofit/>
          </a:bodyPr>
          <a:lstStyle/>
          <a:p>
            <a:r>
              <a:rPr lang="en-GB" sz="4500" dirty="0"/>
              <a:t>What is it important: support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8695" y="2438808"/>
            <a:ext cx="4268856" cy="281268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Black students - teachers did not provide the same level of attention or encouragement they would to non-Black students</a:t>
            </a:r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Many disabled students face learning disadvantages if they don’t get appropriate support.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921" y="1850899"/>
            <a:ext cx="3985832" cy="478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5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94412B-2AD4-43C2-954D-37B47C5ADE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417" y="849086"/>
            <a:ext cx="7988300" cy="1008111"/>
          </a:xfrm>
        </p:spPr>
        <p:txBody>
          <a:bodyPr>
            <a:normAutofit/>
          </a:bodyPr>
          <a:lstStyle/>
          <a:p>
            <a:r>
              <a:rPr lang="en-GB" sz="4500" dirty="0"/>
              <a:t>Why is it important: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700" y="2288771"/>
            <a:ext cx="7988300" cy="4137654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Black students report low levels of satisfaction with assessment and feedback.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Need for anonymous marking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Inaccessible/ poor communication of standards or criteria used for assessment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‘Inclusive Assessment’</a:t>
            </a:r>
          </a:p>
          <a:p>
            <a:endParaRPr lang="en-GB" dirty="0"/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71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647925-7687-4D88-8B7E-3829ACE69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7154" y="722289"/>
            <a:ext cx="6309692" cy="1623345"/>
          </a:xfrm>
        </p:spPr>
        <p:txBody>
          <a:bodyPr>
            <a:normAutofit/>
          </a:bodyPr>
          <a:lstStyle/>
          <a:p>
            <a:r>
              <a:rPr lang="en-GB" sz="4500" dirty="0"/>
              <a:t>Why is it important: attainment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824" y="2345634"/>
            <a:ext cx="7726846" cy="5029519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GB" dirty="0"/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 2013, there was a 16.1% gap between the numbers of 2:1 or 1st degrees awarded to White UK-domiciled and BME UK-domiciled students.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280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855</TotalTime>
  <Words>900</Words>
  <Application>Microsoft Office PowerPoint</Application>
  <PresentationFormat>On-screen Show (4:3)</PresentationFormat>
  <Paragraphs>111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 `  Creating an intersectional, inclusive  and empowering curriculum</vt:lpstr>
      <vt:lpstr>PowerPoint Presentation</vt:lpstr>
      <vt:lpstr>Context</vt:lpstr>
      <vt:lpstr>What is LiberatEd?</vt:lpstr>
      <vt:lpstr>Why is it important: curriculum content</vt:lpstr>
      <vt:lpstr>Why is it important: educational environment </vt:lpstr>
      <vt:lpstr>What is it important: support</vt:lpstr>
      <vt:lpstr>Why is it important: assessment</vt:lpstr>
      <vt:lpstr>Why is it important: attainment</vt:lpstr>
      <vt:lpstr>Content</vt:lpstr>
      <vt:lpstr>Teaching</vt:lpstr>
      <vt:lpstr>Career development and progression for staff and students</vt:lpstr>
      <vt:lpstr>Pathways and instruments for change within Schools</vt:lpstr>
      <vt:lpstr>Institutional processes and procedures</vt:lpstr>
      <vt:lpstr>PowerPoint Presentation</vt:lpstr>
      <vt:lpstr>New Learning and Teaching Strategy</vt:lpstr>
      <vt:lpstr>How students can get involved</vt:lpstr>
      <vt:lpstr>PowerPoint Presentation</vt:lpstr>
      <vt:lpstr>Questions?</vt:lpstr>
      <vt:lpstr>Exercise: Think about your strategy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EUSA VPAA</dc:creator>
  <cp:lastModifiedBy>MUKHERJI Diva</cp:lastModifiedBy>
  <cp:revision>37</cp:revision>
  <cp:lastPrinted>2017-03-21T11:53:46Z</cp:lastPrinted>
  <dcterms:created xsi:type="dcterms:W3CDTF">2017-03-14T11:47:01Z</dcterms:created>
  <dcterms:modified xsi:type="dcterms:W3CDTF">2018-02-15T12:08:10Z</dcterms:modified>
</cp:coreProperties>
</file>