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310" r:id="rId4"/>
    <p:sldId id="311" r:id="rId5"/>
    <p:sldId id="278" r:id="rId6"/>
    <p:sldId id="273" r:id="rId7"/>
    <p:sldId id="274" r:id="rId8"/>
    <p:sldId id="275" r:id="rId9"/>
    <p:sldId id="308" r:id="rId10"/>
    <p:sldId id="309" r:id="rId11"/>
    <p:sldId id="30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3"/>
    <p:restoredTop sz="93578"/>
  </p:normalViewPr>
  <p:slideViewPr>
    <p:cSldViewPr snapToGrid="0" snapToObjects="1">
      <p:cViewPr varScale="1">
        <p:scale>
          <a:sx n="68" d="100"/>
          <a:sy n="68" d="100"/>
        </p:scale>
        <p:origin x="9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6A2C7-61F3-CF4F-8B8E-CAE39CFB8FCC}" type="doc">
      <dgm:prSet loTypeId="urn:microsoft.com/office/officeart/2005/8/layout/cycle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977D3-BA8F-D247-ABCB-4DB9D612C33C}">
      <dgm:prSet phldrT="[Text]"/>
      <dgm:spPr/>
      <dgm:t>
        <a:bodyPr/>
        <a:lstStyle/>
        <a:p>
          <a:r>
            <a:rPr lang="en-US" dirty="0" smtClean="0"/>
            <a:t>Teacher</a:t>
          </a:r>
          <a:endParaRPr lang="en-US" dirty="0"/>
        </a:p>
      </dgm:t>
    </dgm:pt>
    <dgm:pt modelId="{DEAA85F5-EFE5-2440-81A8-F5AC7F931CBF}" type="parTrans" cxnId="{D0811EB6-0A34-BD47-BE27-80ACAF0C7E07}">
      <dgm:prSet/>
      <dgm:spPr/>
      <dgm:t>
        <a:bodyPr/>
        <a:lstStyle/>
        <a:p>
          <a:endParaRPr lang="en-US"/>
        </a:p>
      </dgm:t>
    </dgm:pt>
    <dgm:pt modelId="{206E3DCE-1772-E14B-B80C-5EDB53178C5A}" type="sibTrans" cxnId="{D0811EB6-0A34-BD47-BE27-80ACAF0C7E07}">
      <dgm:prSet/>
      <dgm:spPr/>
      <dgm:t>
        <a:bodyPr/>
        <a:lstStyle/>
        <a:p>
          <a:endParaRPr lang="en-US"/>
        </a:p>
      </dgm:t>
    </dgm:pt>
    <dgm:pt modelId="{59FF0FC2-7377-794D-B724-02B0D94FD7A4}">
      <dgm:prSet phldrT="[Text]"/>
      <dgm:spPr/>
      <dgm:t>
        <a:bodyPr/>
        <a:lstStyle/>
        <a:p>
          <a:endParaRPr lang="en-US" dirty="0"/>
        </a:p>
      </dgm:t>
    </dgm:pt>
    <dgm:pt modelId="{FA9F1881-52F8-0B48-AA84-534CC36095FD}" type="parTrans" cxnId="{1ADBAB2D-8709-884A-B791-528A849CB3EA}">
      <dgm:prSet/>
      <dgm:spPr/>
      <dgm:t>
        <a:bodyPr/>
        <a:lstStyle/>
        <a:p>
          <a:endParaRPr lang="en-US"/>
        </a:p>
      </dgm:t>
    </dgm:pt>
    <dgm:pt modelId="{E0DCE0EA-C311-0641-9215-EFC0767693F9}" type="sibTrans" cxnId="{1ADBAB2D-8709-884A-B791-528A849CB3EA}">
      <dgm:prSet/>
      <dgm:spPr/>
      <dgm:t>
        <a:bodyPr/>
        <a:lstStyle/>
        <a:p>
          <a:endParaRPr lang="en-US"/>
        </a:p>
      </dgm:t>
    </dgm:pt>
    <dgm:pt modelId="{13B9093C-0017-A242-8126-525EB3878EFC}" type="pres">
      <dgm:prSet presAssocID="{D8E6A2C7-61F3-CF4F-8B8E-CAE39CFB8F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C93F0-073A-5D4B-A197-EE3DAA26253D}" type="pres">
      <dgm:prSet presAssocID="{6B2977D3-BA8F-D247-ABCB-4DB9D612C33C}" presName="dummy" presStyleCnt="0"/>
      <dgm:spPr/>
    </dgm:pt>
    <dgm:pt modelId="{EA4474D9-2969-BC49-ADD6-0D328C1DF7FE}" type="pres">
      <dgm:prSet presAssocID="{6B2977D3-BA8F-D247-ABCB-4DB9D612C33C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D9114-6098-7942-B14A-0F110B25DF27}" type="pres">
      <dgm:prSet presAssocID="{206E3DCE-1772-E14B-B80C-5EDB53178C5A}" presName="sibTrans" presStyleLbl="node1" presStyleIdx="0" presStyleCnt="2"/>
      <dgm:spPr/>
      <dgm:t>
        <a:bodyPr/>
        <a:lstStyle/>
        <a:p>
          <a:endParaRPr lang="en-US"/>
        </a:p>
      </dgm:t>
    </dgm:pt>
    <dgm:pt modelId="{6DEBE4E1-0F65-114F-9771-F4F86BB32C23}" type="pres">
      <dgm:prSet presAssocID="{59FF0FC2-7377-794D-B724-02B0D94FD7A4}" presName="dummy" presStyleCnt="0"/>
      <dgm:spPr/>
    </dgm:pt>
    <dgm:pt modelId="{4495AD9D-F6F3-FF48-9313-1337A8663D0A}" type="pres">
      <dgm:prSet presAssocID="{59FF0FC2-7377-794D-B724-02B0D94FD7A4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159F9-CD1E-BE48-8ECE-A95D548AFB79}" type="pres">
      <dgm:prSet presAssocID="{E0DCE0EA-C311-0641-9215-EFC0767693F9}" presName="sibTrans" presStyleLbl="node1" presStyleIdx="1" presStyleCnt="2" custLinFactNeighborX="506" custLinFactNeighborY="0"/>
      <dgm:spPr/>
      <dgm:t>
        <a:bodyPr/>
        <a:lstStyle/>
        <a:p>
          <a:endParaRPr lang="en-US"/>
        </a:p>
      </dgm:t>
    </dgm:pt>
  </dgm:ptLst>
  <dgm:cxnLst>
    <dgm:cxn modelId="{37E7D5C5-C36A-3747-AB3E-7CDC81E41AF6}" type="presOf" srcId="{59FF0FC2-7377-794D-B724-02B0D94FD7A4}" destId="{4495AD9D-F6F3-FF48-9313-1337A8663D0A}" srcOrd="0" destOrd="0" presId="urn:microsoft.com/office/officeart/2005/8/layout/cycle1"/>
    <dgm:cxn modelId="{2D2C8579-233C-D84E-A067-E58BAA8E7837}" type="presOf" srcId="{D8E6A2C7-61F3-CF4F-8B8E-CAE39CFB8FCC}" destId="{13B9093C-0017-A242-8126-525EB3878EFC}" srcOrd="0" destOrd="0" presId="urn:microsoft.com/office/officeart/2005/8/layout/cycle1"/>
    <dgm:cxn modelId="{995408FC-D7C2-6E41-95B4-94487DC8A5B6}" type="presOf" srcId="{E0DCE0EA-C311-0641-9215-EFC0767693F9}" destId="{53A159F9-CD1E-BE48-8ECE-A95D548AFB79}" srcOrd="0" destOrd="0" presId="urn:microsoft.com/office/officeart/2005/8/layout/cycle1"/>
    <dgm:cxn modelId="{7A22D6CD-A2E5-9842-8C41-67265FC387FD}" type="presOf" srcId="{6B2977D3-BA8F-D247-ABCB-4DB9D612C33C}" destId="{EA4474D9-2969-BC49-ADD6-0D328C1DF7FE}" srcOrd="0" destOrd="0" presId="urn:microsoft.com/office/officeart/2005/8/layout/cycle1"/>
    <dgm:cxn modelId="{D0811EB6-0A34-BD47-BE27-80ACAF0C7E07}" srcId="{D8E6A2C7-61F3-CF4F-8B8E-CAE39CFB8FCC}" destId="{6B2977D3-BA8F-D247-ABCB-4DB9D612C33C}" srcOrd="0" destOrd="0" parTransId="{DEAA85F5-EFE5-2440-81A8-F5AC7F931CBF}" sibTransId="{206E3DCE-1772-E14B-B80C-5EDB53178C5A}"/>
    <dgm:cxn modelId="{1ADBAB2D-8709-884A-B791-528A849CB3EA}" srcId="{D8E6A2C7-61F3-CF4F-8B8E-CAE39CFB8FCC}" destId="{59FF0FC2-7377-794D-B724-02B0D94FD7A4}" srcOrd="1" destOrd="0" parTransId="{FA9F1881-52F8-0B48-AA84-534CC36095FD}" sibTransId="{E0DCE0EA-C311-0641-9215-EFC0767693F9}"/>
    <dgm:cxn modelId="{6BB6B88E-280D-724D-92E3-5FD9E07A2D7B}" type="presOf" srcId="{206E3DCE-1772-E14B-B80C-5EDB53178C5A}" destId="{51FD9114-6098-7942-B14A-0F110B25DF27}" srcOrd="0" destOrd="0" presId="urn:microsoft.com/office/officeart/2005/8/layout/cycle1"/>
    <dgm:cxn modelId="{907D56EB-8E52-3B45-B850-26D0ABDB70CB}" type="presParOf" srcId="{13B9093C-0017-A242-8126-525EB3878EFC}" destId="{038C93F0-073A-5D4B-A197-EE3DAA26253D}" srcOrd="0" destOrd="0" presId="urn:microsoft.com/office/officeart/2005/8/layout/cycle1"/>
    <dgm:cxn modelId="{61A1A885-3C64-D348-A440-0CB4C3C6360D}" type="presParOf" srcId="{13B9093C-0017-A242-8126-525EB3878EFC}" destId="{EA4474D9-2969-BC49-ADD6-0D328C1DF7FE}" srcOrd="1" destOrd="0" presId="urn:microsoft.com/office/officeart/2005/8/layout/cycle1"/>
    <dgm:cxn modelId="{542F0371-A503-C946-BEA2-FF8FA1F32EA1}" type="presParOf" srcId="{13B9093C-0017-A242-8126-525EB3878EFC}" destId="{51FD9114-6098-7942-B14A-0F110B25DF27}" srcOrd="2" destOrd="0" presId="urn:microsoft.com/office/officeart/2005/8/layout/cycle1"/>
    <dgm:cxn modelId="{615E58D8-991E-FA43-AF35-8DD95AB3E5CC}" type="presParOf" srcId="{13B9093C-0017-A242-8126-525EB3878EFC}" destId="{6DEBE4E1-0F65-114F-9771-F4F86BB32C23}" srcOrd="3" destOrd="0" presId="urn:microsoft.com/office/officeart/2005/8/layout/cycle1"/>
    <dgm:cxn modelId="{8E24FD35-0FBB-E047-9188-C7BE243B1866}" type="presParOf" srcId="{13B9093C-0017-A242-8126-525EB3878EFC}" destId="{4495AD9D-F6F3-FF48-9313-1337A8663D0A}" srcOrd="4" destOrd="0" presId="urn:microsoft.com/office/officeart/2005/8/layout/cycle1"/>
    <dgm:cxn modelId="{7E54FF8F-7CEB-4B49-B5B7-6841216973A3}" type="presParOf" srcId="{13B9093C-0017-A242-8126-525EB3878EFC}" destId="{53A159F9-CD1E-BE48-8ECE-A95D548AFB7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E6A2C7-61F3-CF4F-8B8E-CAE39CFB8FCC}" type="doc">
      <dgm:prSet loTypeId="urn:microsoft.com/office/officeart/2005/8/layout/cycle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977D3-BA8F-D247-ABCB-4DB9D612C33C}">
      <dgm:prSet phldrT="[Text]"/>
      <dgm:spPr/>
      <dgm:t>
        <a:bodyPr/>
        <a:lstStyle/>
        <a:p>
          <a:r>
            <a:rPr lang="en-US" dirty="0" smtClean="0"/>
            <a:t>Teacher</a:t>
          </a:r>
          <a:endParaRPr lang="en-US" dirty="0"/>
        </a:p>
      </dgm:t>
    </dgm:pt>
    <dgm:pt modelId="{DEAA85F5-EFE5-2440-81A8-F5AC7F931CBF}" type="parTrans" cxnId="{D0811EB6-0A34-BD47-BE27-80ACAF0C7E07}">
      <dgm:prSet/>
      <dgm:spPr/>
      <dgm:t>
        <a:bodyPr/>
        <a:lstStyle/>
        <a:p>
          <a:endParaRPr lang="en-US"/>
        </a:p>
      </dgm:t>
    </dgm:pt>
    <dgm:pt modelId="{206E3DCE-1772-E14B-B80C-5EDB53178C5A}" type="sibTrans" cxnId="{D0811EB6-0A34-BD47-BE27-80ACAF0C7E07}">
      <dgm:prSet/>
      <dgm:spPr/>
      <dgm:t>
        <a:bodyPr/>
        <a:lstStyle/>
        <a:p>
          <a:endParaRPr lang="en-US"/>
        </a:p>
      </dgm:t>
    </dgm:pt>
    <dgm:pt modelId="{59FF0FC2-7377-794D-B724-02B0D94FD7A4}">
      <dgm:prSet phldrT="[Text]"/>
      <dgm:spPr/>
      <dgm:t>
        <a:bodyPr/>
        <a:lstStyle/>
        <a:p>
          <a:endParaRPr lang="en-US" dirty="0"/>
        </a:p>
      </dgm:t>
    </dgm:pt>
    <dgm:pt modelId="{FA9F1881-52F8-0B48-AA84-534CC36095FD}" type="parTrans" cxnId="{1ADBAB2D-8709-884A-B791-528A849CB3EA}">
      <dgm:prSet/>
      <dgm:spPr/>
      <dgm:t>
        <a:bodyPr/>
        <a:lstStyle/>
        <a:p>
          <a:endParaRPr lang="en-US"/>
        </a:p>
      </dgm:t>
    </dgm:pt>
    <dgm:pt modelId="{E0DCE0EA-C311-0641-9215-EFC0767693F9}" type="sibTrans" cxnId="{1ADBAB2D-8709-884A-B791-528A849CB3EA}">
      <dgm:prSet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1"/>
            </a:gs>
          </a:gsLst>
        </a:gradFill>
      </dgm:spPr>
      <dgm:t>
        <a:bodyPr/>
        <a:lstStyle/>
        <a:p>
          <a:endParaRPr lang="en-US"/>
        </a:p>
      </dgm:t>
    </dgm:pt>
    <dgm:pt modelId="{13B9093C-0017-A242-8126-525EB3878EFC}" type="pres">
      <dgm:prSet presAssocID="{D8E6A2C7-61F3-CF4F-8B8E-CAE39CFB8F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C93F0-073A-5D4B-A197-EE3DAA26253D}" type="pres">
      <dgm:prSet presAssocID="{6B2977D3-BA8F-D247-ABCB-4DB9D612C33C}" presName="dummy" presStyleCnt="0"/>
      <dgm:spPr/>
    </dgm:pt>
    <dgm:pt modelId="{EA4474D9-2969-BC49-ADD6-0D328C1DF7FE}" type="pres">
      <dgm:prSet presAssocID="{6B2977D3-BA8F-D247-ABCB-4DB9D612C33C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D9114-6098-7942-B14A-0F110B25DF27}" type="pres">
      <dgm:prSet presAssocID="{206E3DCE-1772-E14B-B80C-5EDB53178C5A}" presName="sibTrans" presStyleLbl="node1" presStyleIdx="0" presStyleCnt="2"/>
      <dgm:spPr/>
      <dgm:t>
        <a:bodyPr/>
        <a:lstStyle/>
        <a:p>
          <a:endParaRPr lang="en-US"/>
        </a:p>
      </dgm:t>
    </dgm:pt>
    <dgm:pt modelId="{6DEBE4E1-0F65-114F-9771-F4F86BB32C23}" type="pres">
      <dgm:prSet presAssocID="{59FF0FC2-7377-794D-B724-02B0D94FD7A4}" presName="dummy" presStyleCnt="0"/>
      <dgm:spPr/>
    </dgm:pt>
    <dgm:pt modelId="{4495AD9D-F6F3-FF48-9313-1337A8663D0A}" type="pres">
      <dgm:prSet presAssocID="{59FF0FC2-7377-794D-B724-02B0D94FD7A4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159F9-CD1E-BE48-8ECE-A95D548AFB79}" type="pres">
      <dgm:prSet presAssocID="{E0DCE0EA-C311-0641-9215-EFC0767693F9}" presName="sibTrans" presStyleLbl="node1" presStyleIdx="1" presStyleCnt="2" custLinFactNeighborX="955"/>
      <dgm:spPr/>
      <dgm:t>
        <a:bodyPr/>
        <a:lstStyle/>
        <a:p>
          <a:endParaRPr lang="en-US"/>
        </a:p>
      </dgm:t>
    </dgm:pt>
  </dgm:ptLst>
  <dgm:cxnLst>
    <dgm:cxn modelId="{FC290A6E-FCC6-482F-8D09-543E8B5CE470}" type="presOf" srcId="{206E3DCE-1772-E14B-B80C-5EDB53178C5A}" destId="{51FD9114-6098-7942-B14A-0F110B25DF27}" srcOrd="0" destOrd="0" presId="urn:microsoft.com/office/officeart/2005/8/layout/cycle1"/>
    <dgm:cxn modelId="{7691FD52-CB89-4E23-B4FC-96B116E30092}" type="presOf" srcId="{59FF0FC2-7377-794D-B724-02B0D94FD7A4}" destId="{4495AD9D-F6F3-FF48-9313-1337A8663D0A}" srcOrd="0" destOrd="0" presId="urn:microsoft.com/office/officeart/2005/8/layout/cycle1"/>
    <dgm:cxn modelId="{53104462-19D0-4C65-8BB2-E6BB2446AFEA}" type="presOf" srcId="{D8E6A2C7-61F3-CF4F-8B8E-CAE39CFB8FCC}" destId="{13B9093C-0017-A242-8126-525EB3878EFC}" srcOrd="0" destOrd="0" presId="urn:microsoft.com/office/officeart/2005/8/layout/cycle1"/>
    <dgm:cxn modelId="{D0811EB6-0A34-BD47-BE27-80ACAF0C7E07}" srcId="{D8E6A2C7-61F3-CF4F-8B8E-CAE39CFB8FCC}" destId="{6B2977D3-BA8F-D247-ABCB-4DB9D612C33C}" srcOrd="0" destOrd="0" parTransId="{DEAA85F5-EFE5-2440-81A8-F5AC7F931CBF}" sibTransId="{206E3DCE-1772-E14B-B80C-5EDB53178C5A}"/>
    <dgm:cxn modelId="{1ADBAB2D-8709-884A-B791-528A849CB3EA}" srcId="{D8E6A2C7-61F3-CF4F-8B8E-CAE39CFB8FCC}" destId="{59FF0FC2-7377-794D-B724-02B0D94FD7A4}" srcOrd="1" destOrd="0" parTransId="{FA9F1881-52F8-0B48-AA84-534CC36095FD}" sibTransId="{E0DCE0EA-C311-0641-9215-EFC0767693F9}"/>
    <dgm:cxn modelId="{6FBBED1B-5551-4E43-91A7-CB87FBA6B68B}" type="presOf" srcId="{6B2977D3-BA8F-D247-ABCB-4DB9D612C33C}" destId="{EA4474D9-2969-BC49-ADD6-0D328C1DF7FE}" srcOrd="0" destOrd="0" presId="urn:microsoft.com/office/officeart/2005/8/layout/cycle1"/>
    <dgm:cxn modelId="{20381FE7-64BB-4296-8296-E82206C85B35}" type="presOf" srcId="{E0DCE0EA-C311-0641-9215-EFC0767693F9}" destId="{53A159F9-CD1E-BE48-8ECE-A95D548AFB79}" srcOrd="0" destOrd="0" presId="urn:microsoft.com/office/officeart/2005/8/layout/cycle1"/>
    <dgm:cxn modelId="{9C4E639C-D586-4E47-8CC9-091804F3070C}" type="presParOf" srcId="{13B9093C-0017-A242-8126-525EB3878EFC}" destId="{038C93F0-073A-5D4B-A197-EE3DAA26253D}" srcOrd="0" destOrd="0" presId="urn:microsoft.com/office/officeart/2005/8/layout/cycle1"/>
    <dgm:cxn modelId="{36938853-1ECA-4627-ABBD-1148B0909C0F}" type="presParOf" srcId="{13B9093C-0017-A242-8126-525EB3878EFC}" destId="{EA4474D9-2969-BC49-ADD6-0D328C1DF7FE}" srcOrd="1" destOrd="0" presId="urn:microsoft.com/office/officeart/2005/8/layout/cycle1"/>
    <dgm:cxn modelId="{617FF5F6-ED24-42E6-A695-80BE130D475B}" type="presParOf" srcId="{13B9093C-0017-A242-8126-525EB3878EFC}" destId="{51FD9114-6098-7942-B14A-0F110B25DF27}" srcOrd="2" destOrd="0" presId="urn:microsoft.com/office/officeart/2005/8/layout/cycle1"/>
    <dgm:cxn modelId="{B41F3598-FAF8-4172-AAF8-5E48B6782746}" type="presParOf" srcId="{13B9093C-0017-A242-8126-525EB3878EFC}" destId="{6DEBE4E1-0F65-114F-9771-F4F86BB32C23}" srcOrd="3" destOrd="0" presId="urn:microsoft.com/office/officeart/2005/8/layout/cycle1"/>
    <dgm:cxn modelId="{05021FD1-0EEC-45DD-B537-7D7931EEC0E0}" type="presParOf" srcId="{13B9093C-0017-A242-8126-525EB3878EFC}" destId="{4495AD9D-F6F3-FF48-9313-1337A8663D0A}" srcOrd="4" destOrd="0" presId="urn:microsoft.com/office/officeart/2005/8/layout/cycle1"/>
    <dgm:cxn modelId="{A5FBDBF5-BFB1-41DB-98EC-2D2A494690EC}" type="presParOf" srcId="{13B9093C-0017-A242-8126-525EB3878EFC}" destId="{53A159F9-CD1E-BE48-8ECE-A95D548AFB7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E6A2C7-61F3-CF4F-8B8E-CAE39CFB8FCC}" type="doc">
      <dgm:prSet loTypeId="urn:microsoft.com/office/officeart/2005/8/layout/cycle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977D3-BA8F-D247-ABCB-4DB9D612C33C}">
      <dgm:prSet phldrT="[Text]"/>
      <dgm:spPr/>
      <dgm:t>
        <a:bodyPr/>
        <a:lstStyle/>
        <a:p>
          <a:r>
            <a:rPr lang="en-US" dirty="0" smtClean="0"/>
            <a:t>Teacher</a:t>
          </a:r>
          <a:endParaRPr lang="en-US" dirty="0"/>
        </a:p>
      </dgm:t>
    </dgm:pt>
    <dgm:pt modelId="{DEAA85F5-EFE5-2440-81A8-F5AC7F931CBF}" type="parTrans" cxnId="{D0811EB6-0A34-BD47-BE27-80ACAF0C7E07}">
      <dgm:prSet/>
      <dgm:spPr/>
      <dgm:t>
        <a:bodyPr/>
        <a:lstStyle/>
        <a:p>
          <a:endParaRPr lang="en-US"/>
        </a:p>
      </dgm:t>
    </dgm:pt>
    <dgm:pt modelId="{206E3DCE-1772-E14B-B80C-5EDB53178C5A}" type="sibTrans" cxnId="{D0811EB6-0A34-BD47-BE27-80ACAF0C7E07}">
      <dgm:prSet/>
      <dgm:spPr/>
      <dgm:t>
        <a:bodyPr/>
        <a:lstStyle/>
        <a:p>
          <a:endParaRPr lang="en-US"/>
        </a:p>
      </dgm:t>
    </dgm:pt>
    <dgm:pt modelId="{59FF0FC2-7377-794D-B724-02B0D94FD7A4}">
      <dgm:prSet phldrT="[Text]"/>
      <dgm:spPr/>
      <dgm:t>
        <a:bodyPr/>
        <a:lstStyle/>
        <a:p>
          <a:endParaRPr lang="en-US" dirty="0"/>
        </a:p>
      </dgm:t>
    </dgm:pt>
    <dgm:pt modelId="{FA9F1881-52F8-0B48-AA84-534CC36095FD}" type="parTrans" cxnId="{1ADBAB2D-8709-884A-B791-528A849CB3EA}">
      <dgm:prSet/>
      <dgm:spPr/>
      <dgm:t>
        <a:bodyPr/>
        <a:lstStyle/>
        <a:p>
          <a:endParaRPr lang="en-US"/>
        </a:p>
      </dgm:t>
    </dgm:pt>
    <dgm:pt modelId="{E0DCE0EA-C311-0641-9215-EFC0767693F9}" type="sibTrans" cxnId="{1ADBAB2D-8709-884A-B791-528A849CB3EA}">
      <dgm:prSet/>
      <dgm:spPr/>
      <dgm:t>
        <a:bodyPr/>
        <a:lstStyle/>
        <a:p>
          <a:endParaRPr lang="en-US"/>
        </a:p>
      </dgm:t>
    </dgm:pt>
    <dgm:pt modelId="{13B9093C-0017-A242-8126-525EB3878EFC}" type="pres">
      <dgm:prSet presAssocID="{D8E6A2C7-61F3-CF4F-8B8E-CAE39CFB8F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C93F0-073A-5D4B-A197-EE3DAA26253D}" type="pres">
      <dgm:prSet presAssocID="{6B2977D3-BA8F-D247-ABCB-4DB9D612C33C}" presName="dummy" presStyleCnt="0"/>
      <dgm:spPr/>
    </dgm:pt>
    <dgm:pt modelId="{EA4474D9-2969-BC49-ADD6-0D328C1DF7FE}" type="pres">
      <dgm:prSet presAssocID="{6B2977D3-BA8F-D247-ABCB-4DB9D612C33C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D9114-6098-7942-B14A-0F110B25DF27}" type="pres">
      <dgm:prSet presAssocID="{206E3DCE-1772-E14B-B80C-5EDB53178C5A}" presName="sibTrans" presStyleLbl="node1" presStyleIdx="0" presStyleCnt="2"/>
      <dgm:spPr/>
      <dgm:t>
        <a:bodyPr/>
        <a:lstStyle/>
        <a:p>
          <a:endParaRPr lang="en-US"/>
        </a:p>
      </dgm:t>
    </dgm:pt>
    <dgm:pt modelId="{6DEBE4E1-0F65-114F-9771-F4F86BB32C23}" type="pres">
      <dgm:prSet presAssocID="{59FF0FC2-7377-794D-B724-02B0D94FD7A4}" presName="dummy" presStyleCnt="0"/>
      <dgm:spPr/>
    </dgm:pt>
    <dgm:pt modelId="{4495AD9D-F6F3-FF48-9313-1337A8663D0A}" type="pres">
      <dgm:prSet presAssocID="{59FF0FC2-7377-794D-B724-02B0D94FD7A4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159F9-CD1E-BE48-8ECE-A95D548AFB79}" type="pres">
      <dgm:prSet presAssocID="{E0DCE0EA-C311-0641-9215-EFC0767693F9}" presName="sibTrans" presStyleLbl="node1" presStyleIdx="1" presStyleCnt="2" custLinFactNeighborX="506" custLinFactNeighborY="0"/>
      <dgm:spPr/>
      <dgm:t>
        <a:bodyPr/>
        <a:lstStyle/>
        <a:p>
          <a:endParaRPr lang="en-US"/>
        </a:p>
      </dgm:t>
    </dgm:pt>
  </dgm:ptLst>
  <dgm:cxnLst>
    <dgm:cxn modelId="{4D1A63DB-0286-6347-ADF0-13514CD7C1BC}" type="presOf" srcId="{206E3DCE-1772-E14B-B80C-5EDB53178C5A}" destId="{51FD9114-6098-7942-B14A-0F110B25DF27}" srcOrd="0" destOrd="0" presId="urn:microsoft.com/office/officeart/2005/8/layout/cycle1"/>
    <dgm:cxn modelId="{6B906202-0F36-8E4F-9AF0-411F73888AAA}" type="presOf" srcId="{E0DCE0EA-C311-0641-9215-EFC0767693F9}" destId="{53A159F9-CD1E-BE48-8ECE-A95D548AFB79}" srcOrd="0" destOrd="0" presId="urn:microsoft.com/office/officeart/2005/8/layout/cycle1"/>
    <dgm:cxn modelId="{5C16D584-78C3-8742-937B-6F28E01CC1EA}" type="presOf" srcId="{59FF0FC2-7377-794D-B724-02B0D94FD7A4}" destId="{4495AD9D-F6F3-FF48-9313-1337A8663D0A}" srcOrd="0" destOrd="0" presId="urn:microsoft.com/office/officeart/2005/8/layout/cycle1"/>
    <dgm:cxn modelId="{A26B4405-33FE-CA49-928A-FC04185FFF1D}" type="presOf" srcId="{D8E6A2C7-61F3-CF4F-8B8E-CAE39CFB8FCC}" destId="{13B9093C-0017-A242-8126-525EB3878EFC}" srcOrd="0" destOrd="0" presId="urn:microsoft.com/office/officeart/2005/8/layout/cycle1"/>
    <dgm:cxn modelId="{CC6A87E1-1DDB-3E4C-80EB-17E2C0262B21}" type="presOf" srcId="{6B2977D3-BA8F-D247-ABCB-4DB9D612C33C}" destId="{EA4474D9-2969-BC49-ADD6-0D328C1DF7FE}" srcOrd="0" destOrd="0" presId="urn:microsoft.com/office/officeart/2005/8/layout/cycle1"/>
    <dgm:cxn modelId="{D0811EB6-0A34-BD47-BE27-80ACAF0C7E07}" srcId="{D8E6A2C7-61F3-CF4F-8B8E-CAE39CFB8FCC}" destId="{6B2977D3-BA8F-D247-ABCB-4DB9D612C33C}" srcOrd="0" destOrd="0" parTransId="{DEAA85F5-EFE5-2440-81A8-F5AC7F931CBF}" sibTransId="{206E3DCE-1772-E14B-B80C-5EDB53178C5A}"/>
    <dgm:cxn modelId="{1ADBAB2D-8709-884A-B791-528A849CB3EA}" srcId="{D8E6A2C7-61F3-CF4F-8B8E-CAE39CFB8FCC}" destId="{59FF0FC2-7377-794D-B724-02B0D94FD7A4}" srcOrd="1" destOrd="0" parTransId="{FA9F1881-52F8-0B48-AA84-534CC36095FD}" sibTransId="{E0DCE0EA-C311-0641-9215-EFC0767693F9}"/>
    <dgm:cxn modelId="{981A6BE0-58F7-944B-877D-17720D65C759}" type="presParOf" srcId="{13B9093C-0017-A242-8126-525EB3878EFC}" destId="{038C93F0-073A-5D4B-A197-EE3DAA26253D}" srcOrd="0" destOrd="0" presId="urn:microsoft.com/office/officeart/2005/8/layout/cycle1"/>
    <dgm:cxn modelId="{11B13133-3598-BF4A-8799-E95031D34682}" type="presParOf" srcId="{13B9093C-0017-A242-8126-525EB3878EFC}" destId="{EA4474D9-2969-BC49-ADD6-0D328C1DF7FE}" srcOrd="1" destOrd="0" presId="urn:microsoft.com/office/officeart/2005/8/layout/cycle1"/>
    <dgm:cxn modelId="{2CF99E32-F336-2243-94A2-573346501B03}" type="presParOf" srcId="{13B9093C-0017-A242-8126-525EB3878EFC}" destId="{51FD9114-6098-7942-B14A-0F110B25DF27}" srcOrd="2" destOrd="0" presId="urn:microsoft.com/office/officeart/2005/8/layout/cycle1"/>
    <dgm:cxn modelId="{B784F019-C617-7546-97EF-CE6BF2B28997}" type="presParOf" srcId="{13B9093C-0017-A242-8126-525EB3878EFC}" destId="{6DEBE4E1-0F65-114F-9771-F4F86BB32C23}" srcOrd="3" destOrd="0" presId="urn:microsoft.com/office/officeart/2005/8/layout/cycle1"/>
    <dgm:cxn modelId="{618E5F9F-AF83-2B45-83B6-83B120321F51}" type="presParOf" srcId="{13B9093C-0017-A242-8126-525EB3878EFC}" destId="{4495AD9D-F6F3-FF48-9313-1337A8663D0A}" srcOrd="4" destOrd="0" presId="urn:microsoft.com/office/officeart/2005/8/layout/cycle1"/>
    <dgm:cxn modelId="{00BF3663-2499-9741-94F9-B00326B2BCB8}" type="presParOf" srcId="{13B9093C-0017-A242-8126-525EB3878EFC}" destId="{53A159F9-CD1E-BE48-8ECE-A95D548AFB7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474D9-2969-BC49-ADD6-0D328C1DF7FE}">
      <dsp:nvSpPr>
        <dsp:cNvPr id="0" name=""/>
        <dsp:cNvSpPr/>
      </dsp:nvSpPr>
      <dsp:spPr>
        <a:xfrm>
          <a:off x="3272349" y="932494"/>
          <a:ext cx="1768797" cy="176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Teacher</a:t>
          </a:r>
          <a:endParaRPr lang="en-US" sz="4100" kern="1200" dirty="0"/>
        </a:p>
      </dsp:txBody>
      <dsp:txXfrm>
        <a:off x="3272349" y="932494"/>
        <a:ext cx="1768797" cy="1768797"/>
      </dsp:txXfrm>
    </dsp:sp>
    <dsp:sp modelId="{51FD9114-6098-7942-B14A-0F110B25DF27}">
      <dsp:nvSpPr>
        <dsp:cNvPr id="0" name=""/>
        <dsp:cNvSpPr/>
      </dsp:nvSpPr>
      <dsp:spPr>
        <a:xfrm>
          <a:off x="892493" y="-2062"/>
          <a:ext cx="3637912" cy="3637912"/>
        </a:xfrm>
        <a:prstGeom prst="circularArrow">
          <a:avLst>
            <a:gd name="adj1" fmla="val 9481"/>
            <a:gd name="adj2" fmla="val 684804"/>
            <a:gd name="adj3" fmla="val 7851512"/>
            <a:gd name="adj4" fmla="val 2263684"/>
            <a:gd name="adj5" fmla="val 11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95AD9D-F6F3-FF48-9313-1337A8663D0A}">
      <dsp:nvSpPr>
        <dsp:cNvPr id="0" name=""/>
        <dsp:cNvSpPr/>
      </dsp:nvSpPr>
      <dsp:spPr>
        <a:xfrm>
          <a:off x="381753" y="932494"/>
          <a:ext cx="1768797" cy="176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381753" y="932494"/>
        <a:ext cx="1768797" cy="1768797"/>
      </dsp:txXfrm>
    </dsp:sp>
    <dsp:sp modelId="{53A159F9-CD1E-BE48-8ECE-A95D548AFB79}">
      <dsp:nvSpPr>
        <dsp:cNvPr id="0" name=""/>
        <dsp:cNvSpPr/>
      </dsp:nvSpPr>
      <dsp:spPr>
        <a:xfrm>
          <a:off x="910901" y="-2062"/>
          <a:ext cx="3637912" cy="3637912"/>
        </a:xfrm>
        <a:prstGeom prst="circularArrow">
          <a:avLst>
            <a:gd name="adj1" fmla="val 9481"/>
            <a:gd name="adj2" fmla="val 684804"/>
            <a:gd name="adj3" fmla="val 18651512"/>
            <a:gd name="adj4" fmla="val 13063684"/>
            <a:gd name="adj5" fmla="val 11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474D9-2969-BC49-ADD6-0D328C1DF7FE}">
      <dsp:nvSpPr>
        <dsp:cNvPr id="0" name=""/>
        <dsp:cNvSpPr/>
      </dsp:nvSpPr>
      <dsp:spPr>
        <a:xfrm>
          <a:off x="3272349" y="932494"/>
          <a:ext cx="1768797" cy="176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Teacher</a:t>
          </a:r>
          <a:endParaRPr lang="en-US" sz="4100" kern="1200" dirty="0"/>
        </a:p>
      </dsp:txBody>
      <dsp:txXfrm>
        <a:off x="3272349" y="932494"/>
        <a:ext cx="1768797" cy="1768797"/>
      </dsp:txXfrm>
    </dsp:sp>
    <dsp:sp modelId="{51FD9114-6098-7942-B14A-0F110B25DF27}">
      <dsp:nvSpPr>
        <dsp:cNvPr id="0" name=""/>
        <dsp:cNvSpPr/>
      </dsp:nvSpPr>
      <dsp:spPr>
        <a:xfrm>
          <a:off x="892493" y="-2062"/>
          <a:ext cx="3637912" cy="3637912"/>
        </a:xfrm>
        <a:prstGeom prst="circularArrow">
          <a:avLst>
            <a:gd name="adj1" fmla="val 9481"/>
            <a:gd name="adj2" fmla="val 684804"/>
            <a:gd name="adj3" fmla="val 7851512"/>
            <a:gd name="adj4" fmla="val 2263684"/>
            <a:gd name="adj5" fmla="val 11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95AD9D-F6F3-FF48-9313-1337A8663D0A}">
      <dsp:nvSpPr>
        <dsp:cNvPr id="0" name=""/>
        <dsp:cNvSpPr/>
      </dsp:nvSpPr>
      <dsp:spPr>
        <a:xfrm>
          <a:off x="381753" y="932494"/>
          <a:ext cx="1768797" cy="176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381753" y="932494"/>
        <a:ext cx="1768797" cy="1768797"/>
      </dsp:txXfrm>
    </dsp:sp>
    <dsp:sp modelId="{53A159F9-CD1E-BE48-8ECE-A95D548AFB79}">
      <dsp:nvSpPr>
        <dsp:cNvPr id="0" name=""/>
        <dsp:cNvSpPr/>
      </dsp:nvSpPr>
      <dsp:spPr>
        <a:xfrm>
          <a:off x="927235" y="-2062"/>
          <a:ext cx="3637912" cy="3637912"/>
        </a:xfrm>
        <a:prstGeom prst="circularArrow">
          <a:avLst>
            <a:gd name="adj1" fmla="val 9481"/>
            <a:gd name="adj2" fmla="val 684804"/>
            <a:gd name="adj3" fmla="val 18651512"/>
            <a:gd name="adj4" fmla="val 13063684"/>
            <a:gd name="adj5" fmla="val 11061"/>
          </a:avLst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1"/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474D9-2969-BC49-ADD6-0D328C1DF7FE}">
      <dsp:nvSpPr>
        <dsp:cNvPr id="0" name=""/>
        <dsp:cNvSpPr/>
      </dsp:nvSpPr>
      <dsp:spPr>
        <a:xfrm>
          <a:off x="3626670" y="1155977"/>
          <a:ext cx="2191807" cy="2191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Teacher</a:t>
          </a:r>
          <a:endParaRPr lang="en-US" sz="5100" kern="1200" dirty="0"/>
        </a:p>
      </dsp:txBody>
      <dsp:txXfrm>
        <a:off x="3626670" y="1155977"/>
        <a:ext cx="2191807" cy="2191807"/>
      </dsp:txXfrm>
    </dsp:sp>
    <dsp:sp modelId="{51FD9114-6098-7942-B14A-0F110B25DF27}">
      <dsp:nvSpPr>
        <dsp:cNvPr id="0" name=""/>
        <dsp:cNvSpPr/>
      </dsp:nvSpPr>
      <dsp:spPr>
        <a:xfrm>
          <a:off x="682147" y="157"/>
          <a:ext cx="4503446" cy="4503446"/>
        </a:xfrm>
        <a:prstGeom prst="circularArrow">
          <a:avLst>
            <a:gd name="adj1" fmla="val 9491"/>
            <a:gd name="adj2" fmla="val 685664"/>
            <a:gd name="adj3" fmla="val 7847321"/>
            <a:gd name="adj4" fmla="val 2267015"/>
            <a:gd name="adj5" fmla="val 1107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95AD9D-F6F3-FF48-9313-1337A8663D0A}">
      <dsp:nvSpPr>
        <dsp:cNvPr id="0" name=""/>
        <dsp:cNvSpPr/>
      </dsp:nvSpPr>
      <dsp:spPr>
        <a:xfrm>
          <a:off x="49263" y="1155977"/>
          <a:ext cx="2191807" cy="2191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49263" y="1155977"/>
        <a:ext cx="2191807" cy="2191807"/>
      </dsp:txXfrm>
    </dsp:sp>
    <dsp:sp modelId="{53A159F9-CD1E-BE48-8ECE-A95D548AFB79}">
      <dsp:nvSpPr>
        <dsp:cNvPr id="0" name=""/>
        <dsp:cNvSpPr/>
      </dsp:nvSpPr>
      <dsp:spPr>
        <a:xfrm>
          <a:off x="704935" y="157"/>
          <a:ext cx="4503446" cy="4503446"/>
        </a:xfrm>
        <a:prstGeom prst="circularArrow">
          <a:avLst>
            <a:gd name="adj1" fmla="val 9491"/>
            <a:gd name="adj2" fmla="val 685664"/>
            <a:gd name="adj3" fmla="val 18647321"/>
            <a:gd name="adj4" fmla="val 13067015"/>
            <a:gd name="adj5" fmla="val 1107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A74A8-B318-3D46-85EC-0515C6D1844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B44E2-D878-6244-A855-26A5C60A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presentation comes from a culmination of different thinking about teaching and learning – across a number of different projects – L2L, Equate etc.</a:t>
            </a:r>
          </a:p>
          <a:p>
            <a:r>
              <a:rPr lang="en-US" baseline="0" dirty="0" smtClean="0"/>
              <a:t>Unapologetic in the use of the term teacher throughout (and I hope I don’t turn you all off at this point) as it is teaching in its many guises that I am talking about although it might be happening in the HEI sector.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44E2-D878-6244-A855-26A5C60A05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2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activity/ an input by the teacher</a:t>
            </a:r>
            <a:r>
              <a:rPr lang="en-US" baseline="0" dirty="0" smtClean="0"/>
              <a:t> will have certain</a:t>
            </a:r>
          </a:p>
          <a:p>
            <a:r>
              <a:rPr lang="en-US" baseline="0" dirty="0" smtClean="0"/>
              <a:t>However beware pedagogic half life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44E2-D878-6244-A855-26A5C60A05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Fallibroome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44E2-D878-6244-A855-26A5C60A05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0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A3D61-E33F-FE4A-8C9D-002F77AFFC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A3D61-E33F-FE4A-8C9D-002F77AFFC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44E2-D878-6244-A855-26A5C60A05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te.Wall@strath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te.Wall@strath.ac.uk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mailto:Kate.Wall@strath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Kate.Wall@strath.ac.uk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png"/><Relationship Id="rId4" Type="http://schemas.openxmlformats.org/officeDocument/2006/relationships/diagramData" Target="../diagrams/data1.xml"/><Relationship Id="rId9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tiff"/><Relationship Id="rId4" Type="http://schemas.openxmlformats.org/officeDocument/2006/relationships/diagramLayout" Target="../diagrams/layout2.xml"/><Relationship Id="rId9" Type="http://schemas.openxmlformats.org/officeDocument/2006/relationships/hyperlink" Target="mailto:Kate.Wall@strath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ate.Wall@strath.ac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mailto:Kate.Wall@strath.ac.uk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ate.Wall@strath.ac.u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te.Wall@strath.ac.uk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te.Wall@strath.ac.uk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ate.Wall@strath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tools for encouraging metacognitive engagement with pedagogy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Professor Kate Wall, University of Strathclyde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January 2018</a:t>
            </a:r>
            <a:endParaRPr lang="en-US" dirty="0"/>
          </a:p>
        </p:txBody>
      </p:sp>
      <p:pic>
        <p:nvPicPr>
          <p:cNvPr id="20" name="Picture 19" descr="/Users/katewall/Desktop/Screen Shot 2016-10-19 at 12.0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555" y="4937369"/>
            <a:ext cx="1353185" cy="1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81191" y="5628879"/>
            <a:ext cx="265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hlinkClick r:id="rId4"/>
              </a:rPr>
              <a:t>Kate.Wall@strath.ac.uk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@kate_wall98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365" y="2361056"/>
            <a:ext cx="4100244" cy="3649219"/>
          </a:xfrm>
          <a:prstGeom prst="rect">
            <a:avLst/>
          </a:prstGeom>
          <a:noFill/>
        </p:spPr>
      </p:pic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x-none" dirty="0"/>
              <a:t>Concluding thoughts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35806" y="2180496"/>
            <a:ext cx="4503010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x-none" sz="1700" dirty="0"/>
              <a:t>Learning is personal and abstract, but inherent in all individuals</a:t>
            </a:r>
            <a:r>
              <a:rPr lang="en-US" altLang="en-US" sz="1700" dirty="0"/>
              <a:t>’</a:t>
            </a:r>
            <a:r>
              <a:rPr lang="en-US" altLang="x-none" sz="1700" dirty="0"/>
              <a:t> (including teachers</a:t>
            </a:r>
            <a:r>
              <a:rPr lang="en-US" altLang="en-US" sz="1700" dirty="0"/>
              <a:t>’</a:t>
            </a:r>
            <a:r>
              <a:rPr lang="en-US" altLang="x-none" sz="1700" dirty="0"/>
              <a:t>) trajectories</a:t>
            </a:r>
          </a:p>
          <a:p>
            <a:pPr>
              <a:lnSpc>
                <a:spcPct val="80000"/>
              </a:lnSpc>
            </a:pPr>
            <a:r>
              <a:rPr lang="en-US" altLang="x-none" sz="1700" dirty="0"/>
              <a:t>Opening up a dialogue about learning (metacognition) means learners tend to take an enquiry stance: they have questions about their own and others</a:t>
            </a:r>
            <a:r>
              <a:rPr lang="en-US" altLang="en-US" sz="1700" dirty="0"/>
              <a:t>’</a:t>
            </a:r>
            <a:r>
              <a:rPr lang="en-US" altLang="x-none" sz="1700" dirty="0"/>
              <a:t> approaches to learning. It is a very open topic.</a:t>
            </a:r>
          </a:p>
          <a:p>
            <a:pPr>
              <a:lnSpc>
                <a:spcPct val="80000"/>
              </a:lnSpc>
            </a:pPr>
            <a:r>
              <a:rPr lang="en-US" altLang="x-none" sz="1700" dirty="0"/>
              <a:t>A link with student voice is catalytic to metacognitive awareness (the skills, dispositions and the classroom environment) underpins a classroom where learning is up for discussion</a:t>
            </a:r>
          </a:p>
          <a:p>
            <a:pPr>
              <a:lnSpc>
                <a:spcPct val="80000"/>
              </a:lnSpc>
            </a:pPr>
            <a:r>
              <a:rPr lang="en-US" altLang="x-none" sz="1700" dirty="0"/>
              <a:t>Teachers that open up dialogue about learning with their students changes the way they think about themselves as teachers and learners</a:t>
            </a:r>
          </a:p>
          <a:p>
            <a:pPr>
              <a:lnSpc>
                <a:spcPct val="80000"/>
              </a:lnSpc>
            </a:pPr>
            <a:r>
              <a:rPr lang="en-US" altLang="x-none" sz="1700" dirty="0"/>
              <a:t>By articulating our own learning successes and failures teachers are demonstrating that learning is hard work, complex and lifelong/lifewide</a:t>
            </a:r>
          </a:p>
          <a:p>
            <a:pPr>
              <a:lnSpc>
                <a:spcPct val="80000"/>
              </a:lnSpc>
            </a:pPr>
            <a:endParaRPr lang="en-US" altLang="x-none" sz="1700" dirty="0"/>
          </a:p>
        </p:txBody>
      </p:sp>
      <p:pic>
        <p:nvPicPr>
          <p:cNvPr id="7" name="Picture 6" descr="/Users/katewall/Desktop/Screen Shot 2016-10-19 at 12.09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15" y="5502275"/>
            <a:ext cx="1353185" cy="1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Kate.Wall@strath.ac.uk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@kate_wall98 </a:t>
            </a:r>
          </a:p>
        </p:txBody>
      </p:sp>
    </p:spTree>
    <p:extLst>
      <p:ext uri="{BB962C8B-B14F-4D97-AF65-F5344CB8AC3E}">
        <p14:creationId xmlns:p14="http://schemas.microsoft.com/office/powerpoint/2010/main" val="7899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information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547234" cy="3678303"/>
          </a:xfrm>
        </p:spPr>
        <p:txBody>
          <a:bodyPr/>
          <a:lstStyle/>
          <a:p>
            <a:r>
              <a:rPr lang="en-US" dirty="0" smtClean="0"/>
              <a:t>Kate Wall</a:t>
            </a:r>
          </a:p>
          <a:p>
            <a:r>
              <a:rPr lang="en-US" dirty="0" smtClean="0"/>
              <a:t>School of Education, University of Strathclyde, Glasgow, Scotland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Kate.Wall@strath.ac.uk</a:t>
            </a:r>
            <a:endParaRPr lang="en-US" dirty="0" smtClean="0"/>
          </a:p>
          <a:p>
            <a:r>
              <a:rPr lang="en-US" dirty="0" smtClean="0"/>
              <a:t>@kate_wall98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1" y="5519172"/>
            <a:ext cx="11247643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Slides taken from </a:t>
            </a:r>
            <a:r>
              <a:rPr lang="en-US" sz="2400" smtClean="0">
                <a:solidFill>
                  <a:schemeClr val="bg1"/>
                </a:solidFill>
              </a:rPr>
              <a:t>a larger </a:t>
            </a:r>
            <a:r>
              <a:rPr lang="en-US" sz="2400" dirty="0" smtClean="0">
                <a:solidFill>
                  <a:schemeClr val="bg1"/>
                </a:solidFill>
              </a:rPr>
              <a:t>presentation available on my </a:t>
            </a:r>
            <a:r>
              <a:rPr lang="en-US" sz="2400" dirty="0" err="1" smtClean="0">
                <a:solidFill>
                  <a:schemeClr val="bg1"/>
                </a:solidFill>
              </a:rPr>
              <a:t>researchgate</a:t>
            </a:r>
            <a:r>
              <a:rPr lang="en-US" sz="2400" dirty="0" smtClean="0">
                <a:solidFill>
                  <a:schemeClr val="bg1"/>
                </a:solidFill>
              </a:rPr>
              <a:t> and academia.edu sites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696" y="1952364"/>
            <a:ext cx="5078649" cy="338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loops become mutually reinforcing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Kate.Wall@strath.ac.uk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@kate_wall98 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148023"/>
              </p:ext>
            </p:extLst>
          </p:nvPr>
        </p:nvGraphicFramePr>
        <p:xfrm>
          <a:off x="4551354" y="22653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023752" y="2730499"/>
            <a:ext cx="778723" cy="2459831"/>
          </a:xfrm>
          <a:prstGeom prst="rect">
            <a:avLst/>
          </a:prstGeom>
        </p:spPr>
      </p:pic>
      <p:sp>
        <p:nvSpPr>
          <p:cNvPr id="8" name="Circular Arrow 7"/>
          <p:cNvSpPr/>
          <p:nvPr/>
        </p:nvSpPr>
        <p:spPr>
          <a:xfrm flipH="1" flipV="1">
            <a:off x="5597690" y="2265359"/>
            <a:ext cx="3331006" cy="3450073"/>
          </a:xfrm>
          <a:prstGeom prst="circularArrow">
            <a:avLst>
              <a:gd name="adj1" fmla="val 2497"/>
              <a:gd name="adj2" fmla="val 733603"/>
              <a:gd name="adj3" fmla="val 18581015"/>
              <a:gd name="adj4" fmla="val 12996317"/>
              <a:gd name="adj5" fmla="val 5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647944" y="2220849"/>
            <a:ext cx="5253749" cy="3965359"/>
            <a:chOff x="1249127" y="2220849"/>
            <a:chExt cx="5253749" cy="3965359"/>
          </a:xfrm>
        </p:grpSpPr>
        <p:grpSp>
          <p:nvGrpSpPr>
            <p:cNvPr id="9" name="Group 8"/>
            <p:cNvGrpSpPr/>
            <p:nvPr/>
          </p:nvGrpSpPr>
          <p:grpSpPr>
            <a:xfrm rot="1047524" flipH="1">
              <a:off x="3750353" y="2220849"/>
              <a:ext cx="2749349" cy="1436666"/>
              <a:chOff x="7921546" y="3352222"/>
              <a:chExt cx="1904919" cy="143666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7921546" y="3352222"/>
                <a:ext cx="1904919" cy="14366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921546" y="3504622"/>
                <a:ext cx="1613457" cy="11318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921546" y="3695772"/>
                <a:ext cx="1238719" cy="718334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20580578" flipH="1">
              <a:off x="3752635" y="4749542"/>
              <a:ext cx="2749349" cy="1436666"/>
              <a:chOff x="7921546" y="3352222"/>
              <a:chExt cx="1904919" cy="143666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921546" y="3352222"/>
                <a:ext cx="1904919" cy="14366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921546" y="3504622"/>
                <a:ext cx="1613457" cy="11318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921546" y="3695772"/>
                <a:ext cx="1238719" cy="718334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flipH="1">
              <a:off x="3753527" y="3492531"/>
              <a:ext cx="2749349" cy="1436666"/>
              <a:chOff x="7921546" y="3352222"/>
              <a:chExt cx="1904919" cy="1436666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921546" y="3352222"/>
                <a:ext cx="1904919" cy="14366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921546" y="3504622"/>
                <a:ext cx="1613457" cy="11318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921546" y="3695772"/>
                <a:ext cx="1238719" cy="718334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249127" y="5757076"/>
              <a:ext cx="1946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SELF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01527" y="4027013"/>
              <a:ext cx="1946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PEERS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53927" y="2386740"/>
              <a:ext cx="1946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SUBJECT</a:t>
              </a:r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 rot="20580578" flipH="1">
            <a:off x="2576783" y="4766302"/>
            <a:ext cx="2057565" cy="113186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 rot="1324297" flipH="1">
            <a:off x="2088884" y="2384863"/>
            <a:ext cx="2503184" cy="12367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 flipH="1">
            <a:off x="3234756" y="3891473"/>
            <a:ext cx="1410545" cy="598908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8" name="Circular Arrow 27"/>
          <p:cNvSpPr/>
          <p:nvPr/>
        </p:nvSpPr>
        <p:spPr>
          <a:xfrm>
            <a:off x="5597690" y="2457708"/>
            <a:ext cx="3403872" cy="3459451"/>
          </a:xfrm>
          <a:prstGeom prst="circularArrow">
            <a:avLst>
              <a:gd name="adj1" fmla="val 2497"/>
              <a:gd name="adj2" fmla="val 733603"/>
              <a:gd name="adj3" fmla="val 18581015"/>
              <a:gd name="adj4" fmla="val 12996317"/>
              <a:gd name="adj5" fmla="val 5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28" descr="/Users/katewall/Desktop/Screen Shot 2016-10-19 at 12.09.3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15" y="5502275"/>
            <a:ext cx="1353185" cy="1355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oup 29"/>
          <p:cNvGrpSpPr/>
          <p:nvPr/>
        </p:nvGrpSpPr>
        <p:grpSpPr>
          <a:xfrm flipH="1">
            <a:off x="9262899" y="2115193"/>
            <a:ext cx="2564782" cy="3934126"/>
            <a:chOff x="3750353" y="2252082"/>
            <a:chExt cx="2752523" cy="3934126"/>
          </a:xfrm>
        </p:grpSpPr>
        <p:grpSp>
          <p:nvGrpSpPr>
            <p:cNvPr id="31" name="Group 30"/>
            <p:cNvGrpSpPr/>
            <p:nvPr/>
          </p:nvGrpSpPr>
          <p:grpSpPr>
            <a:xfrm rot="1047524" flipH="1">
              <a:off x="3750353" y="2252082"/>
              <a:ext cx="2749349" cy="1436666"/>
              <a:chOff x="7921546" y="3352222"/>
              <a:chExt cx="1904919" cy="1436666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921546" y="3352222"/>
                <a:ext cx="1904919" cy="14366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921546" y="3504622"/>
                <a:ext cx="1613457" cy="11318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921546" y="3695772"/>
                <a:ext cx="1238719" cy="718334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rot="20580578" flipH="1">
              <a:off x="3752635" y="4749542"/>
              <a:ext cx="2749349" cy="1436666"/>
              <a:chOff x="7921546" y="3352222"/>
              <a:chExt cx="1904919" cy="143666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921546" y="3352222"/>
                <a:ext cx="1904919" cy="14366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921546" y="3504622"/>
                <a:ext cx="1613457" cy="11318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921546" y="3695772"/>
                <a:ext cx="1238719" cy="718334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flipH="1">
              <a:off x="3753527" y="3492531"/>
              <a:ext cx="2749349" cy="1436666"/>
              <a:chOff x="7921546" y="3352222"/>
              <a:chExt cx="1904919" cy="1436666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921546" y="3352222"/>
                <a:ext cx="1904919" cy="14366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921546" y="3504622"/>
                <a:ext cx="1613457" cy="1131866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921546" y="3695772"/>
                <a:ext cx="1238719" cy="718334"/>
              </a:xfrm>
              <a:prstGeom prst="ellipse">
                <a:avLst/>
              </a:prstGeom>
              <a:noFill/>
              <a:ln>
                <a:prstDash val="sysDash"/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p:grpSp>
      </p:grpSp>
      <p:sp>
        <p:nvSpPr>
          <p:cNvPr id="46" name="Oval 45"/>
          <p:cNvSpPr/>
          <p:nvPr/>
        </p:nvSpPr>
        <p:spPr>
          <a:xfrm rot="20552476">
            <a:off x="9273046" y="2421325"/>
            <a:ext cx="1916561" cy="969203"/>
          </a:xfrm>
          <a:prstGeom prst="ellipse">
            <a:avLst/>
          </a:prstGeom>
          <a:noFill/>
          <a:ln w="38100">
            <a:prstDash val="sysDash"/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9253687" y="3429547"/>
            <a:ext cx="2414257" cy="1315498"/>
          </a:xfrm>
          <a:prstGeom prst="ellipse">
            <a:avLst/>
          </a:prstGeom>
          <a:noFill/>
          <a:ln w="38100">
            <a:prstDash val="sysDash"/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 rot="1041378">
            <a:off x="9288000" y="4883979"/>
            <a:ext cx="1185151" cy="491895"/>
          </a:xfrm>
          <a:prstGeom prst="ellipse">
            <a:avLst/>
          </a:prstGeom>
          <a:noFill/>
          <a:ln w="38100">
            <a:prstDash val="sysDash"/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6" grpId="0" animBg="1"/>
      <p:bldP spid="27" grpId="0" animBg="1"/>
      <p:bldP spid="28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Individuals as active participants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2600" y="2180496"/>
            <a:ext cx="6750957" cy="36783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</a:t>
            </a:r>
            <a:r>
              <a:rPr lang="en-US" dirty="0" err="1" smtClean="0"/>
              <a:t>maximise</a:t>
            </a:r>
            <a:r>
              <a:rPr lang="en-US" dirty="0" smtClean="0"/>
              <a:t> the potential of these feedback loops then:</a:t>
            </a:r>
          </a:p>
          <a:p>
            <a:pPr lvl="1"/>
            <a:r>
              <a:rPr lang="en-US" dirty="0" smtClean="0"/>
              <a:t>Students must be active in the process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wareness, knowledge and skills</a:t>
            </a:r>
          </a:p>
          <a:p>
            <a:pPr lvl="1"/>
            <a:r>
              <a:rPr lang="en-US" dirty="0" smtClean="0"/>
              <a:t>Power, decision making over their learning</a:t>
            </a:r>
          </a:p>
          <a:p>
            <a:pPr lvl="1"/>
            <a:r>
              <a:rPr lang="en-US" dirty="0"/>
              <a:t>Clear communication of expectations and learning intentions</a:t>
            </a:r>
          </a:p>
          <a:p>
            <a:pPr lvl="1"/>
            <a:r>
              <a:rPr lang="en-US" dirty="0" smtClean="0"/>
              <a:t>Metacognitive explanation</a:t>
            </a:r>
          </a:p>
          <a:p>
            <a:r>
              <a:rPr lang="en-US" dirty="0"/>
              <a:t>Essential that we close the loop</a:t>
            </a:r>
          </a:p>
          <a:p>
            <a:pPr lvl="1"/>
            <a:r>
              <a:rPr lang="en-US" dirty="0"/>
              <a:t>Student contribution</a:t>
            </a:r>
          </a:p>
          <a:p>
            <a:pPr lvl="1"/>
            <a:r>
              <a:rPr lang="en-US" dirty="0"/>
              <a:t>Student voice</a:t>
            </a:r>
          </a:p>
          <a:p>
            <a:pPr lvl="1"/>
            <a:r>
              <a:rPr lang="en-US" dirty="0"/>
              <a:t>Effective learner </a:t>
            </a:r>
            <a:r>
              <a:rPr lang="en-US" dirty="0" smtClean="0"/>
              <a:t>dispositions</a:t>
            </a:r>
          </a:p>
          <a:p>
            <a:r>
              <a:rPr lang="en-US" dirty="0" smtClean="0"/>
              <a:t>Trust</a:t>
            </a:r>
          </a:p>
          <a:p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836411"/>
              </p:ext>
            </p:extLst>
          </p:nvPr>
        </p:nvGraphicFramePr>
        <p:xfrm>
          <a:off x="6282942" y="22653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/Users/katewall/Desktop/Screen Shot 2016-10-19 at 12.09.3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15" y="5502275"/>
            <a:ext cx="1353185" cy="1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9"/>
              </a:rPr>
              <a:t>Kate.Wall@strath.ac.uk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@kate_wall98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966124" y="3046754"/>
            <a:ext cx="620625" cy="23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>
                                            <p:graphicEl>
                                              <a:dgm id="{EA4474D9-2969-BC49-ADD6-0D328C1DF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>
                                            <p:graphicEl>
                                              <a:dgm id="{EA4474D9-2969-BC49-ADD6-0D328C1DF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>
                                            <p:graphicEl>
                                              <a:dgm id="{EA4474D9-2969-BC49-ADD6-0D328C1DF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>
                                            <p:graphicEl>
                                              <a:dgm id="{EA4474D9-2969-BC49-ADD6-0D328C1DF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>
                                            <p:graphicEl>
                                              <a:dgm id="{51FD9114-6098-7942-B14A-0F110B25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>
                                            <p:graphicEl>
                                              <a:dgm id="{51FD9114-6098-7942-B14A-0F110B25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>
                                            <p:graphicEl>
                                              <a:dgm id="{51FD9114-6098-7942-B14A-0F110B25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>
                                            <p:graphicEl>
                                              <a:dgm id="{51FD9114-6098-7942-B14A-0F110B25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8">
                                            <p:graphicEl>
                                              <a:dgm id="{4495AD9D-F6F3-FF48-9313-1337A8663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8">
                                            <p:graphicEl>
                                              <a:dgm id="{4495AD9D-F6F3-FF48-9313-1337A8663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8">
                                            <p:graphicEl>
                                              <a:dgm id="{4495AD9D-F6F3-FF48-9313-1337A8663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8">
                                            <p:graphicEl>
                                              <a:dgm id="{4495AD9D-F6F3-FF48-9313-1337A8663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8">
                                            <p:graphicEl>
                                              <a:dgm id="{53A159F9-CD1E-BE48-8ECE-A95D548AF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8">
                                            <p:graphicEl>
                                              <a:dgm id="{53A159F9-CD1E-BE48-8ECE-A95D548AF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>
                                            <p:graphicEl>
                                              <a:dgm id="{53A159F9-CD1E-BE48-8ECE-A95D548AF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>
                                            <p:graphicEl>
                                              <a:dgm id="{53A159F9-CD1E-BE48-8ECE-A95D548AF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magesCAW35VP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1010" y="2361056"/>
            <a:ext cx="4934954" cy="3649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Giving students a voice (about their learning)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5805" y="2180496"/>
            <a:ext cx="5275001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Creating democratic spaces</a:t>
            </a:r>
          </a:p>
          <a:p>
            <a:pPr lvl="1"/>
            <a:r>
              <a:rPr lang="en-US" dirty="0" smtClean="0"/>
              <a:t>Time to think </a:t>
            </a:r>
            <a:endParaRPr lang="en-US" dirty="0"/>
          </a:p>
          <a:p>
            <a:pPr lvl="1"/>
            <a:r>
              <a:rPr lang="en-US" dirty="0" smtClean="0"/>
              <a:t>Time to talk: ‘to have a say’</a:t>
            </a:r>
          </a:p>
          <a:p>
            <a:pPr lvl="1"/>
            <a:r>
              <a:rPr lang="en-US" dirty="0" smtClean="0"/>
              <a:t>Time to listen to others’ opinions</a:t>
            </a:r>
          </a:p>
          <a:p>
            <a:pPr lvl="1"/>
            <a:r>
              <a:rPr lang="en-US" dirty="0" smtClean="0"/>
              <a:t>Teachers listening and acting</a:t>
            </a:r>
            <a:endParaRPr lang="en-US" dirty="0"/>
          </a:p>
          <a:p>
            <a:r>
              <a:rPr lang="en-US" dirty="0" smtClean="0"/>
              <a:t>Giving ownership </a:t>
            </a:r>
            <a:r>
              <a:rPr lang="en-US" dirty="0"/>
              <a:t>of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Trust to do the right thing</a:t>
            </a:r>
          </a:p>
          <a:p>
            <a:pPr lvl="1"/>
            <a:r>
              <a:rPr lang="en-US" dirty="0" smtClean="0"/>
              <a:t>Time to act on what they think/hear</a:t>
            </a:r>
          </a:p>
          <a:p>
            <a:pPr lvl="1"/>
            <a:r>
              <a:rPr lang="en-US" dirty="0" smtClean="0"/>
              <a:t>Share learning trajectories</a:t>
            </a:r>
            <a:endParaRPr lang="en-US" dirty="0"/>
          </a:p>
          <a:p>
            <a:r>
              <a:rPr lang="en-US" dirty="0" smtClean="0"/>
              <a:t>TOOLS…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Kate.Wall@strath.ac.uk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@kate_wall98 </a:t>
            </a:r>
          </a:p>
        </p:txBody>
      </p:sp>
      <p:pic>
        <p:nvPicPr>
          <p:cNvPr id="13" name="Picture 12" descr="/Users/katewall/Desktop/Screen Shot 2016-10-19 at 12.09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15" y="5502275"/>
            <a:ext cx="1353185" cy="135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2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CATALYTIC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1193" y="2180496"/>
            <a:ext cx="5928790" cy="36783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catalytic tool helps support effective feedback tools by supporting the effective flow of information between teacher and student.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catalytic tool will: </a:t>
            </a:r>
          </a:p>
          <a:p>
            <a:pPr lvl="1"/>
            <a:r>
              <a:rPr lang="en-US" dirty="0"/>
              <a:t>Provide a space for productive talk</a:t>
            </a:r>
          </a:p>
          <a:p>
            <a:pPr lvl="1"/>
            <a:r>
              <a:rPr lang="en-US" dirty="0"/>
              <a:t>Can be used in many different ways and for different purposes</a:t>
            </a:r>
          </a:p>
          <a:p>
            <a:pPr lvl="1"/>
            <a:r>
              <a:rPr lang="en-US" dirty="0"/>
              <a:t>Fulfill more than one of these objectives at any one time</a:t>
            </a:r>
          </a:p>
          <a:p>
            <a:pPr lvl="1"/>
            <a:r>
              <a:rPr lang="en-US" dirty="0"/>
              <a:t>Provide feedback to teacher and student simultaneously (all though not necessarily in the same way)</a:t>
            </a:r>
          </a:p>
        </p:txBody>
      </p:sp>
      <p:pic>
        <p:nvPicPr>
          <p:cNvPr id="11" name="Picture 10" descr="/Users/katewall/Desktop/Screen Shot 2016-10-19 at 12.0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15" y="5502275"/>
            <a:ext cx="1353185" cy="1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Kate.Wall@strath.ac.uk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@kate_wall98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03583" y="2129051"/>
            <a:ext cx="5867742" cy="4503762"/>
            <a:chOff x="6003583" y="2129051"/>
            <a:chExt cx="5867742" cy="4503762"/>
          </a:xfrm>
        </p:grpSpPr>
        <p:graphicFrame>
          <p:nvGraphicFramePr>
            <p:cNvPr id="17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5240663"/>
                </p:ext>
              </p:extLst>
            </p:nvPr>
          </p:nvGraphicFramePr>
          <p:xfrm>
            <a:off x="6003583" y="2129051"/>
            <a:ext cx="5867742" cy="45037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8188865" y="2719331"/>
              <a:ext cx="1296144" cy="687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Scaffold</a:t>
              </a:r>
            </a:p>
            <a:p>
              <a:pPr algn="ctr"/>
              <a:r>
                <a:rPr lang="en-US" sz="1100" dirty="0"/>
                <a:t>Learning moment to moment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188865" y="3611270"/>
              <a:ext cx="1296144" cy="6964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Measure</a:t>
              </a:r>
            </a:p>
            <a:p>
              <a:pPr algn="ctr"/>
              <a:r>
                <a:rPr lang="en-US" sz="1200" dirty="0"/>
                <a:t>Feedback on process/ progress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95559" y="4497881"/>
              <a:ext cx="1296144" cy="714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Lens</a:t>
              </a:r>
            </a:p>
            <a:p>
              <a:pPr algn="ctr"/>
              <a:r>
                <a:rPr lang="en-US" sz="1200" dirty="0"/>
                <a:t>Generate new perspectives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86228" y="5384494"/>
              <a:ext cx="1296144" cy="687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</a:p>
            <a:p>
              <a:pPr algn="ctr"/>
              <a:r>
                <a:rPr lang="en-US" sz="1200" dirty="0"/>
                <a:t>Change ways of interacting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6720467" y="3128641"/>
              <a:ext cx="620625" cy="2316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8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Typology of Tools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8090852"/>
              </p:ext>
            </p:extLst>
          </p:nvPr>
        </p:nvGraphicFramePr>
        <p:xfrm>
          <a:off x="469663" y="2240911"/>
          <a:ext cx="54229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Tool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Scaffold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Supporting learning moment to moment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</a:t>
                      </a:r>
                      <a:r>
                        <a:rPr lang="en-US" baseline="0" dirty="0" smtClean="0"/>
                        <a:t> feedback on process, progress, understanding or affect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Generating</a:t>
                      </a:r>
                      <a:r>
                        <a:rPr lang="en-US" baseline="0" dirty="0" smtClean="0"/>
                        <a:t> new perspectives, focusing in on detail or outwards to gain perspective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Changing structures for talk or for interaction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 descr="/Users/katewall/Desktop/Screen Shot 2016-10-19 at 12.0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15" y="5502275"/>
            <a:ext cx="1353185" cy="1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Kate.Wall@strath.ac.uk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@kate_wall98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188419" y="2240911"/>
            <a:ext cx="5422390" cy="3754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“When using a new tool in the context of pedagogical practice, the teacher has the opportunity to engage in a re-framed experience. The experience will have aspects of familiarity – since the tool is grounded in the territory of learning – and of novelty – since something is being added to the repertoire. This combination of security and novelty creates the conditions for the teacher to experience ‘positive dissonance’ “ 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Baumfield</a:t>
            </a:r>
            <a:r>
              <a:rPr lang="en-US" dirty="0"/>
              <a:t>, Hall, Higgins and Wall, 2009)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0" y="1023719"/>
            <a:ext cx="3032063" cy="2061803"/>
          </a:xfrm>
          <a:prstGeom prst="rect">
            <a:avLst/>
          </a:prstGeom>
        </p:spPr>
      </p:pic>
      <p:pic>
        <p:nvPicPr>
          <p:cNvPr id="12" name="Content Placeholder 3" descr="grp2SA1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70" y="3882835"/>
            <a:ext cx="3032063" cy="2183086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2"/>
            <a:ext cx="3695019" cy="282703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134" y="3557674"/>
            <a:ext cx="3695019" cy="282703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 dirty="0"/>
              <a:t>Tools that support talk about learning: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r>
              <a:rPr lang="en-US" dirty="0" err="1"/>
              <a:t>Undrell</a:t>
            </a:r>
            <a:r>
              <a:rPr lang="en-US" dirty="0"/>
              <a:t> Moore, School of Dentistry, Newcastle University</a:t>
            </a:r>
          </a:p>
          <a:p>
            <a:r>
              <a:rPr lang="en-US" dirty="0"/>
              <a:t>Fortune Lines</a:t>
            </a:r>
          </a:p>
          <a:p>
            <a:r>
              <a:rPr lang="en-GB" dirty="0"/>
              <a:t>Is there an emotional content in the oral surgery clinical learning environment?</a:t>
            </a:r>
          </a:p>
          <a:p>
            <a:r>
              <a:rPr lang="en-GB" dirty="0"/>
              <a:t>How does it affect student attitudes to learning and clinical work?</a:t>
            </a:r>
          </a:p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year dental students (age ≈ 21yrs)</a:t>
            </a:r>
          </a:p>
          <a:p>
            <a:pPr lvl="1"/>
            <a:r>
              <a:rPr lang="en-GB" dirty="0"/>
              <a:t>First clinical encounters with patients</a:t>
            </a:r>
          </a:p>
          <a:p>
            <a:pPr lvl="1"/>
            <a:r>
              <a:rPr lang="en-GB" dirty="0"/>
              <a:t>First local anaesthetic administrations</a:t>
            </a:r>
          </a:p>
          <a:p>
            <a:pPr lvl="1"/>
            <a:r>
              <a:rPr lang="en-GB" dirty="0"/>
              <a:t>Doing irreversible damage (tooth extraction) for the first time</a:t>
            </a:r>
          </a:p>
          <a:p>
            <a:endParaRPr lang="en-US" dirty="0"/>
          </a:p>
        </p:txBody>
      </p:sp>
      <p:pic>
        <p:nvPicPr>
          <p:cNvPr id="10" name="Picture 9" descr="/Users/katewall/Desktop/Screen Shot 2016-10-19 at 12.09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15" y="5502275"/>
            <a:ext cx="1353185" cy="1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Kate.Wall@strath.ac.uk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@kate_wall98 </a:t>
            </a:r>
          </a:p>
        </p:txBody>
      </p:sp>
    </p:spTree>
    <p:extLst>
      <p:ext uri="{BB962C8B-B14F-4D97-AF65-F5344CB8AC3E}">
        <p14:creationId xmlns:p14="http://schemas.microsoft.com/office/powerpoint/2010/main" val="14749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Powerful tools: Fortune Lines</a:t>
            </a:r>
            <a:endParaRPr lang="en-US" dirty="0"/>
          </a:p>
        </p:txBody>
      </p:sp>
      <p:pic>
        <p:nvPicPr>
          <p:cNvPr id="24" name="Content Placeholder 3" descr="grp2SA10day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10121" y="1762949"/>
            <a:ext cx="2067752" cy="1378150"/>
          </a:xfrm>
        </p:spPr>
      </p:pic>
      <p:grpSp>
        <p:nvGrpSpPr>
          <p:cNvPr id="19" name="Group 18"/>
          <p:cNvGrpSpPr/>
          <p:nvPr/>
        </p:nvGrpSpPr>
        <p:grpSpPr>
          <a:xfrm>
            <a:off x="2168970" y="2074460"/>
            <a:ext cx="7302576" cy="4378877"/>
            <a:chOff x="644969" y="2137669"/>
            <a:chExt cx="7302576" cy="3667595"/>
          </a:xfrm>
        </p:grpSpPr>
        <p:sp>
          <p:nvSpPr>
            <p:cNvPr id="4" name="Rectangle 3"/>
            <p:cNvSpPr/>
            <p:nvPr/>
          </p:nvSpPr>
          <p:spPr>
            <a:xfrm>
              <a:off x="3785186" y="2996952"/>
              <a:ext cx="1296144" cy="5760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Scaffold</a:t>
              </a:r>
            </a:p>
            <a:p>
              <a:pPr algn="ctr"/>
              <a:r>
                <a:rPr lang="en-US" sz="1100" dirty="0"/>
                <a:t>Learning moment to moment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85186" y="3744009"/>
              <a:ext cx="1296144" cy="5833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Measure</a:t>
              </a:r>
            </a:p>
            <a:p>
              <a:pPr algn="ctr"/>
              <a:r>
                <a:rPr lang="en-US" sz="1200" dirty="0"/>
                <a:t>Feedback on process/ progress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91880" y="4486604"/>
              <a:ext cx="1296144" cy="5985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Lens</a:t>
              </a:r>
            </a:p>
            <a:p>
              <a:pPr algn="ctr"/>
              <a:r>
                <a:rPr lang="en-US" sz="1200" dirty="0"/>
                <a:t>Generate new perspectives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82549" y="5229200"/>
              <a:ext cx="129614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</a:t>
              </a:r>
            </a:p>
            <a:p>
              <a:pPr algn="ctr"/>
              <a:r>
                <a:rPr lang="en-US" sz="1200" dirty="0"/>
                <a:t>Change ways of interacting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48098" y="2183868"/>
              <a:ext cx="1725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Feedback for Teacher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6339" y="2137669"/>
              <a:ext cx="1725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Feedback for Student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 flipH="1">
              <a:off x="5409806" y="5229201"/>
              <a:ext cx="314321" cy="5760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5386946" y="3010140"/>
              <a:ext cx="833775" cy="5760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5409802" y="4505638"/>
              <a:ext cx="1937241" cy="5760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5414705" y="3751295"/>
              <a:ext cx="2532840" cy="5760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644969" y="3010139"/>
              <a:ext cx="2834601" cy="5760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H="1">
              <a:off x="2339751" y="3751295"/>
              <a:ext cx="1112057" cy="5760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403647" y="4505638"/>
              <a:ext cx="2048162" cy="5760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3131839" y="5229201"/>
              <a:ext cx="312534" cy="5760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 descr="/Users/katewall/Desktop/Screen Shot 2016-10-19 at 12.09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15" y="5502275"/>
            <a:ext cx="1353185" cy="1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Kate.Wall@strath.ac.uk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@kate_wall98 </a:t>
            </a:r>
          </a:p>
        </p:txBody>
      </p:sp>
    </p:spTree>
    <p:extLst>
      <p:ext uri="{BB962C8B-B14F-4D97-AF65-F5344CB8AC3E}">
        <p14:creationId xmlns:p14="http://schemas.microsoft.com/office/powerpoint/2010/main" val="21090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9747" y="2361056"/>
            <a:ext cx="4237481" cy="3649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Pedagogic half life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35805" y="2180496"/>
            <a:ext cx="5275001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If you use a tool too much/ too often then you errode its power</a:t>
            </a:r>
          </a:p>
          <a:p>
            <a:r>
              <a:rPr lang="en-US" dirty="0"/>
              <a:t>Think reflectively and strategically about when and </a:t>
            </a:r>
            <a:r>
              <a:rPr lang="en-US" dirty="0" smtClean="0"/>
              <a:t>how</a:t>
            </a:r>
          </a:p>
          <a:p>
            <a:endParaRPr lang="en-US" dirty="0"/>
          </a:p>
          <a:p>
            <a:r>
              <a:rPr lang="en-US" dirty="0" smtClean="0"/>
              <a:t>As a result need to build up a pedagogic repertoire</a:t>
            </a:r>
          </a:p>
        </p:txBody>
      </p:sp>
      <p:pic>
        <p:nvPicPr>
          <p:cNvPr id="11" name="Picture 10" descr="/Users/katewall/Desktop/Screen Shot 2016-10-19 at 12.0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815" y="5502275"/>
            <a:ext cx="1353185" cy="1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Kate.Wall@strath.ac.uk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@kate_wall98 </a:t>
            </a:r>
          </a:p>
        </p:txBody>
      </p:sp>
    </p:spTree>
    <p:extLst>
      <p:ext uri="{BB962C8B-B14F-4D97-AF65-F5344CB8AC3E}">
        <p14:creationId xmlns:p14="http://schemas.microsoft.com/office/powerpoint/2010/main" val="40161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795</Words>
  <Application>Microsoft Office PowerPoint</Application>
  <PresentationFormat>Widescreen</PresentationFormat>
  <Paragraphs>132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Gill Sans MT</vt:lpstr>
      <vt:lpstr>Wingdings 2</vt:lpstr>
      <vt:lpstr>Dividend</vt:lpstr>
      <vt:lpstr>Catalytic tools for encouraging metacognitive engagement with pedagogy</vt:lpstr>
      <vt:lpstr>Feedback loops become mutually reinforcing</vt:lpstr>
      <vt:lpstr>Individuals as active participants</vt:lpstr>
      <vt:lpstr>Giving students a voice (about their learning)</vt:lpstr>
      <vt:lpstr>CATALYTIC Tools</vt:lpstr>
      <vt:lpstr>A Typology of Tools</vt:lpstr>
      <vt:lpstr>Tools that support talk about learning: example</vt:lpstr>
      <vt:lpstr>Powerful tools: Fortune Lines</vt:lpstr>
      <vt:lpstr>Pedagogic half life</vt:lpstr>
      <vt:lpstr>Concluding thoughts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Feedback Loop: the value of student participation in teaching and learning</dc:title>
  <dc:creator>Microsoft Office User</dc:creator>
  <cp:lastModifiedBy>BOVILL Catherine</cp:lastModifiedBy>
  <cp:revision>66</cp:revision>
  <dcterms:created xsi:type="dcterms:W3CDTF">2017-02-09T15:54:36Z</dcterms:created>
  <dcterms:modified xsi:type="dcterms:W3CDTF">2018-01-22T09:39:03Z</dcterms:modified>
</cp:coreProperties>
</file>