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6" r:id="rId1"/>
  </p:sldMasterIdLst>
  <p:sldIdLst>
    <p:sldId id="256" r:id="rId2"/>
    <p:sldId id="257" r:id="rId3"/>
    <p:sldId id="259" r:id="rId4"/>
    <p:sldId id="261" r:id="rId5"/>
    <p:sldId id="262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Verdana" panose="020B0604030504040204" pitchFamily="34" charset="0"/>
      <p:regular r:id="rId11"/>
      <p:bold r:id="rId12"/>
      <p:italic r:id="rId13"/>
      <p:boldItalic r:id="rId14"/>
    </p:embeddedFont>
  </p:embeddedFontLst>
  <p:custShowLst>
    <p:custShow name="Engaged_Dec17" id="0">
      <p:sldLst>
        <p:sld r:id="rId2"/>
        <p:sld r:id="rId3"/>
        <p:sld r:id="rId4"/>
        <p:sld r:id="rId5"/>
      </p:sldLst>
    </p:custShow>
  </p:custShow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1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3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7"/>
            <a:ext cx="7772400" cy="1736725"/>
          </a:xfrm>
        </p:spPr>
        <p:txBody>
          <a:bodyPr anchor="b"/>
          <a:lstStyle>
            <a:lvl1pPr>
              <a:defRPr sz="3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0653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97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2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6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1800"/>
            </a:lvl1pPr>
            <a:lvl2pPr>
              <a:defRPr sz="1500"/>
            </a:lvl2pPr>
            <a:lvl3pPr>
              <a:buClr>
                <a:schemeClr val="tx1">
                  <a:lumMod val="75000"/>
                </a:schemeClr>
              </a:buClr>
              <a:defRPr sz="135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00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6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97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56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74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90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3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8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6200" y="-1203321"/>
            <a:ext cx="5016500" cy="4889500"/>
          </a:xfrm>
          <a:prstGeom prst="rect">
            <a:avLst/>
          </a:prstGeom>
        </p:spPr>
      </p:pic>
      <p:sp>
        <p:nvSpPr>
          <p:cNvPr id="10551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5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551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75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DFB1F05-BE0B-481F-BCF4-A7437F3E401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10551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89700"/>
            <a:ext cx="28956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0551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75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26C2AEC-2FED-4490-9A06-662BFA83EB3D}" type="slidenum">
              <a:rPr lang="en-GB" smtClean="0"/>
              <a:t>‹#›</a:t>
            </a:fld>
            <a:endParaRPr lang="en-GB"/>
          </a:p>
        </p:txBody>
      </p:sp>
      <p:sp>
        <p:nvSpPr>
          <p:cNvPr id="1055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0205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NSS_Engaged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err="1"/>
              <a:t>ENGAGEd</a:t>
            </a:r>
            <a:r>
              <a:rPr lang="en-GB" dirty="0"/>
              <a:t> </a:t>
            </a:r>
            <a:r>
              <a:rPr lang="en-GB" dirty="0" smtClean="0"/>
              <a:t>in…</a:t>
            </a:r>
            <a:br>
              <a:rPr lang="en-GB" dirty="0" smtClean="0"/>
            </a:br>
            <a:r>
              <a:rPr lang="en-GB" dirty="0" smtClean="0"/>
              <a:t>learning </a:t>
            </a:r>
            <a:r>
              <a:rPr lang="en-GB" dirty="0"/>
              <a:t>and teaching </a:t>
            </a:r>
            <a:r>
              <a:rPr lang="en-GB" dirty="0" smtClean="0"/>
              <a:t>conversations</a:t>
            </a:r>
            <a:br>
              <a:rPr lang="en-GB" dirty="0" smtClean="0"/>
            </a:br>
            <a:r>
              <a:rPr lang="en-GB" dirty="0" smtClean="0"/>
              <a:t>Piazza as a tool for Academic Support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dirty="0" smtClean="0"/>
              <a:t>12/12/2017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Background to this meeting (Alan)</a:t>
            </a:r>
          </a:p>
          <a:p>
            <a:r>
              <a:rPr lang="en-GB" dirty="0" smtClean="0"/>
              <a:t>Piazza – show and tell (Iain and Pamela)</a:t>
            </a:r>
          </a:p>
          <a:p>
            <a:r>
              <a:rPr lang="en-GB" dirty="0" smtClean="0"/>
              <a:t>Feedback and discussion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“Academic Support”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pres?slideindex=1&amp;slidetitle="/>
              </a:rPr>
              <a:t>NSS weakness for UoE</a:t>
            </a:r>
            <a:endParaRPr lang="en-GB" dirty="0" smtClean="0"/>
          </a:p>
          <a:p>
            <a:r>
              <a:rPr lang="en-GB" dirty="0" smtClean="0"/>
              <a:t>PT system introduced in 2012</a:t>
            </a:r>
          </a:p>
          <a:p>
            <a:r>
              <a:rPr lang="en-GB" dirty="0" smtClean="0"/>
              <a:t>This did not solve the problem</a:t>
            </a:r>
          </a:p>
          <a:p>
            <a:pPr lvl="1"/>
            <a:r>
              <a:rPr lang="en-GB" dirty="0" smtClean="0"/>
              <a:t>Because it was never going to do so</a:t>
            </a:r>
          </a:p>
          <a:p>
            <a:r>
              <a:rPr lang="en-GB" dirty="0" smtClean="0"/>
              <a:t>But it was a good thing to do</a:t>
            </a:r>
          </a:p>
          <a:p>
            <a:r>
              <a:rPr lang="en-GB" dirty="0" smtClean="0"/>
              <a:t>NOT a Personal Tutor a la Oxford/Cambridge</a:t>
            </a:r>
          </a:p>
          <a:p>
            <a:r>
              <a:rPr lang="en-GB" dirty="0" smtClean="0"/>
              <a:t>Expectations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GB" dirty="0" smtClean="0"/>
              <a:t>reality</a:t>
            </a:r>
          </a:p>
          <a:p>
            <a:pPr lvl="1"/>
            <a:r>
              <a:rPr lang="en-GB" dirty="0" smtClean="0"/>
              <a:t>Some disappointed students</a:t>
            </a:r>
          </a:p>
          <a:p>
            <a:pPr lvl="1"/>
            <a:r>
              <a:rPr lang="en-GB" dirty="0" smtClean="0"/>
              <a:t>Some frustrated staff</a:t>
            </a:r>
          </a:p>
          <a:p>
            <a:r>
              <a:rPr lang="en-GB" dirty="0" smtClean="0"/>
              <a:t>What to do next?</a:t>
            </a:r>
          </a:p>
          <a:p>
            <a:pPr lvl="1"/>
            <a:r>
              <a:rPr lang="en-GB" dirty="0" smtClean="0"/>
              <a:t>NOT more </a:t>
            </a:r>
            <a:r>
              <a:rPr lang="en-GB" dirty="0" err="1" smtClean="0"/>
              <a:t>initativitis</a:t>
            </a:r>
            <a:endParaRPr lang="en-GB" dirty="0" smtClean="0"/>
          </a:p>
          <a:p>
            <a:pPr lvl="1"/>
            <a:r>
              <a:rPr lang="en-GB" dirty="0" smtClean="0"/>
              <a:t>But we must continue to enhance PT system</a:t>
            </a:r>
          </a:p>
          <a:p>
            <a:pPr lvl="1"/>
            <a:r>
              <a:rPr lang="en-GB" dirty="0" smtClean="0"/>
              <a:t>Look at Academic Support in the round …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895" y="1417640"/>
            <a:ext cx="936104" cy="93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0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478706" y="2476468"/>
            <a:ext cx="8177931" cy="1236186"/>
            <a:chOff x="478706" y="2476468"/>
            <a:chExt cx="8177931" cy="123618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706" y="2476468"/>
              <a:ext cx="8177931" cy="1191277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7351564" y="2723954"/>
              <a:ext cx="1073474" cy="3079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Self-study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8534" y="2670994"/>
              <a:ext cx="1311718" cy="503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Informal</a:t>
              </a:r>
              <a:b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Peer Support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9248" y="2667641"/>
              <a:ext cx="2720128" cy="1045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“Teaching” …  Lecture?</a:t>
              </a:r>
              <a:b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Laboratory? Workshop? Seminar? Reading Group? Tutorial?</a:t>
              </a:r>
              <a:b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etc.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44612" y="2670994"/>
              <a:ext cx="1311718" cy="503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“Organised”</a:t>
              </a:r>
              <a:b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Peer Support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68764" y="2723954"/>
              <a:ext cx="2319299" cy="671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SUBJECT-SPECIFIC ACADEMIC SUPPORT  NEEDS</a:t>
              </a:r>
              <a:endParaRPr lang="en-GB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2" name="Rounded Rectangle 41"/>
          <p:cNvSpPr/>
          <p:nvPr/>
        </p:nvSpPr>
        <p:spPr bwMode="auto">
          <a:xfrm rot="16200000">
            <a:off x="4110869" y="1845356"/>
            <a:ext cx="1104571" cy="39061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2834" y="3540466"/>
            <a:ext cx="8655269" cy="721571"/>
          </a:xfrm>
          <a:prstGeom prst="roundRect">
            <a:avLst/>
          </a:prstGeom>
          <a:solidFill>
            <a:srgbClr val="00B0F0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                              Personal Tutor and Student Support Team – advising and/or signposting as appropriate.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36123" y="4127615"/>
            <a:ext cx="8226480" cy="1227990"/>
            <a:chOff x="436123" y="4127615"/>
            <a:chExt cx="8226480" cy="1227990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706" y="4127615"/>
              <a:ext cx="8177931" cy="119842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7713172" y="4675139"/>
              <a:ext cx="949431" cy="503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Financial</a:t>
              </a:r>
              <a:b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Worries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50197" y="4672600"/>
              <a:ext cx="1551929" cy="503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Accommodation</a:t>
              </a:r>
              <a:b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Concerns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02105" y="4683810"/>
              <a:ext cx="1372349" cy="671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Physical Health Problems?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6123" y="4671058"/>
              <a:ext cx="1593151" cy="671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Mental Health Problems?  Stress?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18522" y="4689850"/>
              <a:ext cx="2062299" cy="503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Bereavement,</a:t>
              </a:r>
              <a:b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Family Illness </a:t>
              </a:r>
              <a:r>
                <a:rPr lang="en-GB" sz="1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etc</a:t>
              </a:r>
              <a:endParaRPr lang="en-GB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51358" y="4246311"/>
              <a:ext cx="2975483" cy="298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NON-ACADEMIC SUPPORT NEEDS </a:t>
              </a:r>
              <a:endParaRPr lang="en-GB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96642" y="4689850"/>
              <a:ext cx="1241010" cy="503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Career Guidance</a:t>
              </a:r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6324047" y="1478475"/>
            <a:ext cx="775956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Friends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146212" y="1478475"/>
            <a:ext cx="1721891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Self-study support </a:t>
            </a:r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Library? Institute for Academic Development (IAD)?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15603" y="1346890"/>
            <a:ext cx="324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?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464672" y="4005339"/>
            <a:ext cx="1241010" cy="1041160"/>
            <a:chOff x="4464672" y="4005339"/>
            <a:chExt cx="1241010" cy="1041160"/>
          </a:xfrm>
        </p:grpSpPr>
        <p:sp>
          <p:nvSpPr>
            <p:cNvPr id="34" name="TextBox 33"/>
            <p:cNvSpPr txBox="1"/>
            <p:nvPr/>
          </p:nvSpPr>
          <p:spPr>
            <a:xfrm>
              <a:off x="4464672" y="4374704"/>
              <a:ext cx="1241010" cy="671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Negotiating University Procedures</a:t>
              </a:r>
            </a:p>
          </p:txBody>
        </p:sp>
        <p:sp>
          <p:nvSpPr>
            <p:cNvPr id="2" name="Up-Down Arrow 1"/>
            <p:cNvSpPr/>
            <p:nvPr/>
          </p:nvSpPr>
          <p:spPr>
            <a:xfrm>
              <a:off x="4753874" y="4005339"/>
              <a:ext cx="292011" cy="421352"/>
            </a:xfrm>
            <a:prstGeom prst="upDownArrow">
              <a:avLst/>
            </a:prstGeom>
            <a:solidFill>
              <a:srgbClr val="FFC000">
                <a:alpha val="38824"/>
              </a:srgb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36" name="Up-Down Arrow 35"/>
            <p:cNvSpPr/>
            <p:nvPr/>
          </p:nvSpPr>
          <p:spPr>
            <a:xfrm>
              <a:off x="5116613" y="4006525"/>
              <a:ext cx="292011" cy="421352"/>
            </a:xfrm>
            <a:prstGeom prst="upDownArrow">
              <a:avLst/>
            </a:prstGeom>
            <a:solidFill>
              <a:srgbClr val="FFC000">
                <a:alpha val="38824"/>
              </a:srgb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Academic Support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261972" y="5163481"/>
            <a:ext cx="1530659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Counselling?</a:t>
            </a:r>
          </a:p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Chaplaincy?</a:t>
            </a:r>
          </a:p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NHS?</a:t>
            </a:r>
          </a:p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Disability service?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870978" y="5179565"/>
            <a:ext cx="1320560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NHS?</a:t>
            </a:r>
          </a:p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Disability service?</a:t>
            </a:r>
          </a:p>
          <a:p>
            <a:pPr algn="ctr"/>
            <a:endParaRPr lang="en-GB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289927" y="5163481"/>
            <a:ext cx="1495666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Counselling?</a:t>
            </a:r>
          </a:p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Chaplaincy?</a:t>
            </a:r>
          </a:p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Friends?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339561" y="5163480"/>
            <a:ext cx="1435649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Accommodation</a:t>
            </a:r>
          </a:p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Services?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822340" y="5163480"/>
            <a:ext cx="1026241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Advice Place?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344665" y="5179702"/>
            <a:ext cx="953310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Careers service</a:t>
            </a:r>
          </a:p>
        </p:txBody>
      </p:sp>
      <p:sp>
        <p:nvSpPr>
          <p:cNvPr id="40" name="Rounded Rectangle 39"/>
          <p:cNvSpPr/>
          <p:nvPr/>
        </p:nvSpPr>
        <p:spPr bwMode="auto">
          <a:xfrm rot="16200000">
            <a:off x="3754752" y="1845427"/>
            <a:ext cx="1104571" cy="39061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 rot="16200000">
            <a:off x="3396315" y="1846418"/>
            <a:ext cx="1104571" cy="39061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 rot="16200000">
            <a:off x="3016561" y="1846145"/>
            <a:ext cx="1104571" cy="39061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 rot="16200000">
            <a:off x="2654787" y="1848523"/>
            <a:ext cx="1104571" cy="39061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14622" y="1478475"/>
            <a:ext cx="1470238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EUSA-sponsored</a:t>
            </a:r>
            <a:b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Peer Support group</a:t>
            </a:r>
          </a:p>
        </p:txBody>
      </p:sp>
      <p:sp>
        <p:nvSpPr>
          <p:cNvPr id="43" name="Rounded Rectangle 42"/>
          <p:cNvSpPr/>
          <p:nvPr/>
        </p:nvSpPr>
        <p:spPr bwMode="auto">
          <a:xfrm rot="16200000">
            <a:off x="2314824" y="1844609"/>
            <a:ext cx="1104571" cy="39061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47997" y="1480078"/>
            <a:ext cx="2552303" cy="1118627"/>
          </a:xfrm>
          <a:prstGeom prst="roundRect">
            <a:avLst/>
          </a:prstGeom>
          <a:solidFill>
            <a:srgbClr val="D0CECE">
              <a:alpha val="4392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Academic Teaching Staff</a:t>
            </a:r>
          </a:p>
        </p:txBody>
      </p:sp>
      <p:sp>
        <p:nvSpPr>
          <p:cNvPr id="39" name="Rounded Rectangle 38"/>
          <p:cNvSpPr/>
          <p:nvPr/>
        </p:nvSpPr>
        <p:spPr bwMode="auto">
          <a:xfrm rot="16200000">
            <a:off x="2996391" y="1803202"/>
            <a:ext cx="1104571" cy="390612"/>
          </a:xfrm>
          <a:prstGeom prst="round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Piazza?</a:t>
            </a:r>
          </a:p>
        </p:txBody>
      </p:sp>
    </p:spTree>
    <p:extLst>
      <p:ext uri="{BB962C8B-B14F-4D97-AF65-F5344CB8AC3E}">
        <p14:creationId xmlns:p14="http://schemas.microsoft.com/office/powerpoint/2010/main" val="386816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6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1" grpId="0" animBg="1"/>
      <p:bldP spid="29" grpId="0" animBg="1"/>
      <p:bldP spid="30" grpId="0" animBg="1"/>
      <p:bldP spid="25" grpId="0"/>
      <p:bldP spid="19" grpId="0" animBg="1"/>
      <p:bldP spid="20" grpId="0" animBg="1"/>
      <p:bldP spid="21" grpId="0" animBg="1"/>
      <p:bldP spid="23" grpId="0" animBg="1"/>
      <p:bldP spid="24" grpId="0" animBg="1"/>
      <p:bldP spid="33" grpId="0" animBg="1"/>
      <p:bldP spid="40" grpId="0" animBg="1"/>
      <p:bldP spid="38" grpId="0" animBg="1"/>
      <p:bldP spid="41" grpId="0" animBg="1"/>
      <p:bldP spid="6" grpId="0" animBg="1"/>
      <p:bldP spid="28" grpId="0" animBg="1"/>
      <p:bldP spid="43" grpId="0" animBg="1"/>
      <p:bldP spid="27" grpId="0" animBg="1"/>
      <p:bldP spid="39" grpId="0"/>
      <p:bldP spid="3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Academic Support % Agree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940D-0088-4DD1-A63C-7B03C26DEC7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4" name="AutoShape 84"/>
          <p:cNvSpPr>
            <a:spLocks noChangeAspect="1" noChangeArrowheads="1" noTextEdit="1"/>
          </p:cNvSpPr>
          <p:nvPr/>
        </p:nvSpPr>
        <p:spPr bwMode="auto">
          <a:xfrm>
            <a:off x="185738" y="2578097"/>
            <a:ext cx="8840787" cy="189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Freeform 86"/>
          <p:cNvSpPr>
            <a:spLocks noEditPoints="1"/>
          </p:cNvSpPr>
          <p:nvPr/>
        </p:nvSpPr>
        <p:spPr bwMode="auto">
          <a:xfrm>
            <a:off x="300038" y="2143125"/>
            <a:ext cx="8393112" cy="1985962"/>
          </a:xfrm>
          <a:custGeom>
            <a:avLst/>
            <a:gdLst>
              <a:gd name="T0" fmla="*/ 103 w 5287"/>
              <a:gd name="T1" fmla="*/ 0 h 1251"/>
              <a:gd name="T2" fmla="*/ 0 w 5287"/>
              <a:gd name="T3" fmla="*/ 1251 h 1251"/>
              <a:gd name="T4" fmla="*/ 259 w 5287"/>
              <a:gd name="T5" fmla="*/ 221 h 1251"/>
              <a:gd name="T6" fmla="*/ 363 w 5287"/>
              <a:gd name="T7" fmla="*/ 1251 h 1251"/>
              <a:gd name="T8" fmla="*/ 259 w 5287"/>
              <a:gd name="T9" fmla="*/ 221 h 1251"/>
              <a:gd name="T10" fmla="*/ 622 w 5287"/>
              <a:gd name="T11" fmla="*/ 331 h 1251"/>
              <a:gd name="T12" fmla="*/ 518 w 5287"/>
              <a:gd name="T13" fmla="*/ 1251 h 1251"/>
              <a:gd name="T14" fmla="*/ 777 w 5287"/>
              <a:gd name="T15" fmla="*/ 405 h 1251"/>
              <a:gd name="T16" fmla="*/ 881 w 5287"/>
              <a:gd name="T17" fmla="*/ 1251 h 1251"/>
              <a:gd name="T18" fmla="*/ 777 w 5287"/>
              <a:gd name="T19" fmla="*/ 405 h 1251"/>
              <a:gd name="T20" fmla="*/ 1140 w 5287"/>
              <a:gd name="T21" fmla="*/ 441 h 1251"/>
              <a:gd name="T22" fmla="*/ 1037 w 5287"/>
              <a:gd name="T23" fmla="*/ 1251 h 1251"/>
              <a:gd name="T24" fmla="*/ 1296 w 5287"/>
              <a:gd name="T25" fmla="*/ 441 h 1251"/>
              <a:gd name="T26" fmla="*/ 1399 w 5287"/>
              <a:gd name="T27" fmla="*/ 1251 h 1251"/>
              <a:gd name="T28" fmla="*/ 1296 w 5287"/>
              <a:gd name="T29" fmla="*/ 441 h 1251"/>
              <a:gd name="T30" fmla="*/ 1659 w 5287"/>
              <a:gd name="T31" fmla="*/ 626 h 1251"/>
              <a:gd name="T32" fmla="*/ 1554 w 5287"/>
              <a:gd name="T33" fmla="*/ 1251 h 1251"/>
              <a:gd name="T34" fmla="*/ 1814 w 5287"/>
              <a:gd name="T35" fmla="*/ 626 h 1251"/>
              <a:gd name="T36" fmla="*/ 1917 w 5287"/>
              <a:gd name="T37" fmla="*/ 1251 h 1251"/>
              <a:gd name="T38" fmla="*/ 1814 w 5287"/>
              <a:gd name="T39" fmla="*/ 626 h 1251"/>
              <a:gd name="T40" fmla="*/ 2177 w 5287"/>
              <a:gd name="T41" fmla="*/ 626 h 1251"/>
              <a:gd name="T42" fmla="*/ 2073 w 5287"/>
              <a:gd name="T43" fmla="*/ 1251 h 1251"/>
              <a:gd name="T44" fmla="*/ 2333 w 5287"/>
              <a:gd name="T45" fmla="*/ 699 h 1251"/>
              <a:gd name="T46" fmla="*/ 2436 w 5287"/>
              <a:gd name="T47" fmla="*/ 1251 h 1251"/>
              <a:gd name="T48" fmla="*/ 2333 w 5287"/>
              <a:gd name="T49" fmla="*/ 699 h 1251"/>
              <a:gd name="T50" fmla="*/ 2695 w 5287"/>
              <a:gd name="T51" fmla="*/ 699 h 1251"/>
              <a:gd name="T52" fmla="*/ 2591 w 5287"/>
              <a:gd name="T53" fmla="*/ 1251 h 1251"/>
              <a:gd name="T54" fmla="*/ 2851 w 5287"/>
              <a:gd name="T55" fmla="*/ 736 h 1251"/>
              <a:gd name="T56" fmla="*/ 2954 w 5287"/>
              <a:gd name="T57" fmla="*/ 1251 h 1251"/>
              <a:gd name="T58" fmla="*/ 2851 w 5287"/>
              <a:gd name="T59" fmla="*/ 736 h 1251"/>
              <a:gd name="T60" fmla="*/ 3213 w 5287"/>
              <a:gd name="T61" fmla="*/ 736 h 1251"/>
              <a:gd name="T62" fmla="*/ 3110 w 5287"/>
              <a:gd name="T63" fmla="*/ 1251 h 1251"/>
              <a:gd name="T64" fmla="*/ 3369 w 5287"/>
              <a:gd name="T65" fmla="*/ 846 h 1251"/>
              <a:gd name="T66" fmla="*/ 3473 w 5287"/>
              <a:gd name="T67" fmla="*/ 1251 h 1251"/>
              <a:gd name="T68" fmla="*/ 3369 w 5287"/>
              <a:gd name="T69" fmla="*/ 846 h 1251"/>
              <a:gd name="T70" fmla="*/ 3732 w 5287"/>
              <a:gd name="T71" fmla="*/ 846 h 1251"/>
              <a:gd name="T72" fmla="*/ 3628 w 5287"/>
              <a:gd name="T73" fmla="*/ 1251 h 1251"/>
              <a:gd name="T74" fmla="*/ 3887 w 5287"/>
              <a:gd name="T75" fmla="*/ 846 h 1251"/>
              <a:gd name="T76" fmla="*/ 3991 w 5287"/>
              <a:gd name="T77" fmla="*/ 1251 h 1251"/>
              <a:gd name="T78" fmla="*/ 3887 w 5287"/>
              <a:gd name="T79" fmla="*/ 846 h 1251"/>
              <a:gd name="T80" fmla="*/ 4250 w 5287"/>
              <a:gd name="T81" fmla="*/ 884 h 1251"/>
              <a:gd name="T82" fmla="*/ 4147 w 5287"/>
              <a:gd name="T83" fmla="*/ 1251 h 1251"/>
              <a:gd name="T84" fmla="*/ 4406 w 5287"/>
              <a:gd name="T85" fmla="*/ 884 h 1251"/>
              <a:gd name="T86" fmla="*/ 4509 w 5287"/>
              <a:gd name="T87" fmla="*/ 1251 h 1251"/>
              <a:gd name="T88" fmla="*/ 4406 w 5287"/>
              <a:gd name="T89" fmla="*/ 884 h 1251"/>
              <a:gd name="T90" fmla="*/ 4769 w 5287"/>
              <a:gd name="T91" fmla="*/ 920 h 1251"/>
              <a:gd name="T92" fmla="*/ 4664 w 5287"/>
              <a:gd name="T93" fmla="*/ 1251 h 1251"/>
              <a:gd name="T94" fmla="*/ 4924 w 5287"/>
              <a:gd name="T95" fmla="*/ 957 h 1251"/>
              <a:gd name="T96" fmla="*/ 5027 w 5287"/>
              <a:gd name="T97" fmla="*/ 1251 h 1251"/>
              <a:gd name="T98" fmla="*/ 4924 w 5287"/>
              <a:gd name="T99" fmla="*/ 957 h 1251"/>
              <a:gd name="T100" fmla="*/ 5287 w 5287"/>
              <a:gd name="T101" fmla="*/ 1030 h 1251"/>
              <a:gd name="T102" fmla="*/ 5183 w 5287"/>
              <a:gd name="T103" fmla="*/ 1251 h 1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287" h="1251">
                <a:moveTo>
                  <a:pt x="0" y="0"/>
                </a:moveTo>
                <a:lnTo>
                  <a:pt x="103" y="0"/>
                </a:lnTo>
                <a:lnTo>
                  <a:pt x="103" y="1251"/>
                </a:lnTo>
                <a:lnTo>
                  <a:pt x="0" y="1251"/>
                </a:lnTo>
                <a:lnTo>
                  <a:pt x="0" y="0"/>
                </a:lnTo>
                <a:close/>
                <a:moveTo>
                  <a:pt x="259" y="221"/>
                </a:moveTo>
                <a:lnTo>
                  <a:pt x="363" y="221"/>
                </a:lnTo>
                <a:lnTo>
                  <a:pt x="363" y="1251"/>
                </a:lnTo>
                <a:lnTo>
                  <a:pt x="259" y="1251"/>
                </a:lnTo>
                <a:lnTo>
                  <a:pt x="259" y="221"/>
                </a:lnTo>
                <a:close/>
                <a:moveTo>
                  <a:pt x="518" y="331"/>
                </a:moveTo>
                <a:lnTo>
                  <a:pt x="622" y="331"/>
                </a:lnTo>
                <a:lnTo>
                  <a:pt x="622" y="1251"/>
                </a:lnTo>
                <a:lnTo>
                  <a:pt x="518" y="1251"/>
                </a:lnTo>
                <a:lnTo>
                  <a:pt x="518" y="331"/>
                </a:lnTo>
                <a:close/>
                <a:moveTo>
                  <a:pt x="777" y="405"/>
                </a:moveTo>
                <a:lnTo>
                  <a:pt x="881" y="405"/>
                </a:lnTo>
                <a:lnTo>
                  <a:pt x="881" y="1251"/>
                </a:lnTo>
                <a:lnTo>
                  <a:pt x="777" y="1251"/>
                </a:lnTo>
                <a:lnTo>
                  <a:pt x="777" y="405"/>
                </a:lnTo>
                <a:close/>
                <a:moveTo>
                  <a:pt x="1037" y="441"/>
                </a:moveTo>
                <a:lnTo>
                  <a:pt x="1140" y="441"/>
                </a:lnTo>
                <a:lnTo>
                  <a:pt x="1140" y="1251"/>
                </a:lnTo>
                <a:lnTo>
                  <a:pt x="1037" y="1251"/>
                </a:lnTo>
                <a:lnTo>
                  <a:pt x="1037" y="441"/>
                </a:lnTo>
                <a:close/>
                <a:moveTo>
                  <a:pt x="1296" y="441"/>
                </a:moveTo>
                <a:lnTo>
                  <a:pt x="1399" y="441"/>
                </a:lnTo>
                <a:lnTo>
                  <a:pt x="1399" y="1251"/>
                </a:lnTo>
                <a:lnTo>
                  <a:pt x="1296" y="1251"/>
                </a:lnTo>
                <a:lnTo>
                  <a:pt x="1296" y="441"/>
                </a:lnTo>
                <a:close/>
                <a:moveTo>
                  <a:pt x="1554" y="626"/>
                </a:moveTo>
                <a:lnTo>
                  <a:pt x="1659" y="626"/>
                </a:lnTo>
                <a:lnTo>
                  <a:pt x="1659" y="1251"/>
                </a:lnTo>
                <a:lnTo>
                  <a:pt x="1554" y="1251"/>
                </a:lnTo>
                <a:lnTo>
                  <a:pt x="1554" y="626"/>
                </a:lnTo>
                <a:close/>
                <a:moveTo>
                  <a:pt x="1814" y="626"/>
                </a:moveTo>
                <a:lnTo>
                  <a:pt x="1917" y="626"/>
                </a:lnTo>
                <a:lnTo>
                  <a:pt x="1917" y="1251"/>
                </a:lnTo>
                <a:lnTo>
                  <a:pt x="1814" y="1251"/>
                </a:lnTo>
                <a:lnTo>
                  <a:pt x="1814" y="626"/>
                </a:lnTo>
                <a:close/>
                <a:moveTo>
                  <a:pt x="2073" y="626"/>
                </a:moveTo>
                <a:lnTo>
                  <a:pt x="2177" y="626"/>
                </a:lnTo>
                <a:lnTo>
                  <a:pt x="2177" y="1251"/>
                </a:lnTo>
                <a:lnTo>
                  <a:pt x="2073" y="1251"/>
                </a:lnTo>
                <a:lnTo>
                  <a:pt x="2073" y="626"/>
                </a:lnTo>
                <a:close/>
                <a:moveTo>
                  <a:pt x="2333" y="699"/>
                </a:moveTo>
                <a:lnTo>
                  <a:pt x="2436" y="699"/>
                </a:lnTo>
                <a:lnTo>
                  <a:pt x="2436" y="1251"/>
                </a:lnTo>
                <a:lnTo>
                  <a:pt x="2333" y="1251"/>
                </a:lnTo>
                <a:lnTo>
                  <a:pt x="2333" y="699"/>
                </a:lnTo>
                <a:close/>
                <a:moveTo>
                  <a:pt x="2591" y="699"/>
                </a:moveTo>
                <a:lnTo>
                  <a:pt x="2695" y="699"/>
                </a:lnTo>
                <a:lnTo>
                  <a:pt x="2695" y="1251"/>
                </a:lnTo>
                <a:lnTo>
                  <a:pt x="2591" y="1251"/>
                </a:lnTo>
                <a:lnTo>
                  <a:pt x="2591" y="699"/>
                </a:lnTo>
                <a:close/>
                <a:moveTo>
                  <a:pt x="2851" y="736"/>
                </a:moveTo>
                <a:lnTo>
                  <a:pt x="2954" y="736"/>
                </a:lnTo>
                <a:lnTo>
                  <a:pt x="2954" y="1251"/>
                </a:lnTo>
                <a:lnTo>
                  <a:pt x="2851" y="1251"/>
                </a:lnTo>
                <a:lnTo>
                  <a:pt x="2851" y="736"/>
                </a:lnTo>
                <a:close/>
                <a:moveTo>
                  <a:pt x="3110" y="736"/>
                </a:moveTo>
                <a:lnTo>
                  <a:pt x="3213" y="736"/>
                </a:lnTo>
                <a:lnTo>
                  <a:pt x="3213" y="1251"/>
                </a:lnTo>
                <a:lnTo>
                  <a:pt x="3110" y="1251"/>
                </a:lnTo>
                <a:lnTo>
                  <a:pt x="3110" y="736"/>
                </a:lnTo>
                <a:close/>
                <a:moveTo>
                  <a:pt x="3369" y="846"/>
                </a:moveTo>
                <a:lnTo>
                  <a:pt x="3473" y="846"/>
                </a:lnTo>
                <a:lnTo>
                  <a:pt x="3473" y="1251"/>
                </a:lnTo>
                <a:lnTo>
                  <a:pt x="3369" y="1251"/>
                </a:lnTo>
                <a:lnTo>
                  <a:pt x="3369" y="846"/>
                </a:lnTo>
                <a:close/>
                <a:moveTo>
                  <a:pt x="3628" y="846"/>
                </a:moveTo>
                <a:lnTo>
                  <a:pt x="3732" y="846"/>
                </a:lnTo>
                <a:lnTo>
                  <a:pt x="3732" y="1251"/>
                </a:lnTo>
                <a:lnTo>
                  <a:pt x="3628" y="1251"/>
                </a:lnTo>
                <a:lnTo>
                  <a:pt x="3628" y="846"/>
                </a:lnTo>
                <a:close/>
                <a:moveTo>
                  <a:pt x="3887" y="846"/>
                </a:moveTo>
                <a:lnTo>
                  <a:pt x="3991" y="846"/>
                </a:lnTo>
                <a:lnTo>
                  <a:pt x="3991" y="1251"/>
                </a:lnTo>
                <a:lnTo>
                  <a:pt x="3887" y="1251"/>
                </a:lnTo>
                <a:lnTo>
                  <a:pt x="3887" y="846"/>
                </a:lnTo>
                <a:close/>
                <a:moveTo>
                  <a:pt x="4147" y="884"/>
                </a:moveTo>
                <a:lnTo>
                  <a:pt x="4250" y="884"/>
                </a:lnTo>
                <a:lnTo>
                  <a:pt x="4250" y="1251"/>
                </a:lnTo>
                <a:lnTo>
                  <a:pt x="4147" y="1251"/>
                </a:lnTo>
                <a:lnTo>
                  <a:pt x="4147" y="884"/>
                </a:lnTo>
                <a:close/>
                <a:moveTo>
                  <a:pt x="4406" y="884"/>
                </a:moveTo>
                <a:lnTo>
                  <a:pt x="4509" y="884"/>
                </a:lnTo>
                <a:lnTo>
                  <a:pt x="4509" y="1251"/>
                </a:lnTo>
                <a:lnTo>
                  <a:pt x="4406" y="1251"/>
                </a:lnTo>
                <a:lnTo>
                  <a:pt x="4406" y="884"/>
                </a:lnTo>
                <a:close/>
                <a:moveTo>
                  <a:pt x="4664" y="920"/>
                </a:moveTo>
                <a:lnTo>
                  <a:pt x="4769" y="920"/>
                </a:lnTo>
                <a:lnTo>
                  <a:pt x="4769" y="1251"/>
                </a:lnTo>
                <a:lnTo>
                  <a:pt x="4664" y="1251"/>
                </a:lnTo>
                <a:lnTo>
                  <a:pt x="4664" y="920"/>
                </a:lnTo>
                <a:close/>
                <a:moveTo>
                  <a:pt x="4924" y="957"/>
                </a:moveTo>
                <a:lnTo>
                  <a:pt x="5027" y="957"/>
                </a:lnTo>
                <a:lnTo>
                  <a:pt x="5027" y="1251"/>
                </a:lnTo>
                <a:lnTo>
                  <a:pt x="4924" y="1251"/>
                </a:lnTo>
                <a:lnTo>
                  <a:pt x="4924" y="957"/>
                </a:lnTo>
                <a:close/>
                <a:moveTo>
                  <a:pt x="5183" y="1030"/>
                </a:moveTo>
                <a:lnTo>
                  <a:pt x="5287" y="1030"/>
                </a:lnTo>
                <a:lnTo>
                  <a:pt x="5287" y="1251"/>
                </a:lnTo>
                <a:lnTo>
                  <a:pt x="5183" y="1251"/>
                </a:lnTo>
                <a:lnTo>
                  <a:pt x="5183" y="103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Rectangle 88"/>
          <p:cNvSpPr>
            <a:spLocks noChangeArrowheads="1"/>
          </p:cNvSpPr>
          <p:nvPr/>
        </p:nvSpPr>
        <p:spPr bwMode="auto">
          <a:xfrm>
            <a:off x="258763" y="4125913"/>
            <a:ext cx="8639174" cy="6350"/>
          </a:xfrm>
          <a:prstGeom prst="rect">
            <a:avLst/>
          </a:prstGeom>
          <a:solidFill>
            <a:srgbClr val="D9D9D9"/>
          </a:solidFill>
          <a:ln w="1588" cap="flat">
            <a:solidFill>
              <a:srgbClr val="D9D9D9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Rectangle 92"/>
          <p:cNvSpPr>
            <a:spLocks noChangeArrowheads="1"/>
          </p:cNvSpPr>
          <p:nvPr/>
        </p:nvSpPr>
        <p:spPr bwMode="auto">
          <a:xfrm>
            <a:off x="307975" y="2185988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94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93"/>
          <p:cNvSpPr>
            <a:spLocks noChangeArrowheads="1"/>
          </p:cNvSpPr>
          <p:nvPr/>
        </p:nvSpPr>
        <p:spPr bwMode="auto">
          <a:xfrm>
            <a:off x="719138" y="2535238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88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94"/>
          <p:cNvSpPr>
            <a:spLocks noChangeArrowheads="1"/>
          </p:cNvSpPr>
          <p:nvPr/>
        </p:nvSpPr>
        <p:spPr bwMode="auto">
          <a:xfrm>
            <a:off x="1131888" y="2711450"/>
            <a:ext cx="236537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Rectangle 95"/>
          <p:cNvSpPr>
            <a:spLocks noChangeArrowheads="1"/>
          </p:cNvSpPr>
          <p:nvPr/>
        </p:nvSpPr>
        <p:spPr bwMode="auto">
          <a:xfrm>
            <a:off x="1543050" y="2827338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96"/>
          <p:cNvSpPr>
            <a:spLocks noChangeArrowheads="1"/>
          </p:cNvSpPr>
          <p:nvPr/>
        </p:nvSpPr>
        <p:spPr bwMode="auto">
          <a:xfrm>
            <a:off x="1954213" y="2886075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97"/>
          <p:cNvSpPr>
            <a:spLocks noChangeArrowheads="1"/>
          </p:cNvSpPr>
          <p:nvPr/>
        </p:nvSpPr>
        <p:spPr bwMode="auto">
          <a:xfrm>
            <a:off x="2365375" y="2941638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98"/>
          <p:cNvSpPr>
            <a:spLocks noChangeArrowheads="1"/>
          </p:cNvSpPr>
          <p:nvPr/>
        </p:nvSpPr>
        <p:spPr bwMode="auto">
          <a:xfrm>
            <a:off x="2776538" y="3132138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99"/>
          <p:cNvSpPr>
            <a:spLocks noChangeArrowheads="1"/>
          </p:cNvSpPr>
          <p:nvPr/>
        </p:nvSpPr>
        <p:spPr bwMode="auto">
          <a:xfrm>
            <a:off x="3187700" y="3122613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0"/>
          <p:cNvSpPr>
            <a:spLocks noChangeArrowheads="1"/>
          </p:cNvSpPr>
          <p:nvPr/>
        </p:nvSpPr>
        <p:spPr bwMode="auto">
          <a:xfrm>
            <a:off x="3600450" y="3151188"/>
            <a:ext cx="236537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101"/>
          <p:cNvSpPr>
            <a:spLocks noChangeArrowheads="1"/>
          </p:cNvSpPr>
          <p:nvPr/>
        </p:nvSpPr>
        <p:spPr bwMode="auto">
          <a:xfrm>
            <a:off x="4011613" y="3340100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102"/>
          <p:cNvSpPr>
            <a:spLocks noChangeArrowheads="1"/>
          </p:cNvSpPr>
          <p:nvPr/>
        </p:nvSpPr>
        <p:spPr bwMode="auto">
          <a:xfrm>
            <a:off x="4422775" y="3332163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103"/>
          <p:cNvSpPr>
            <a:spLocks noChangeArrowheads="1"/>
          </p:cNvSpPr>
          <p:nvPr/>
        </p:nvSpPr>
        <p:spPr bwMode="auto">
          <a:xfrm>
            <a:off x="4843462" y="3325813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104"/>
          <p:cNvSpPr>
            <a:spLocks noChangeArrowheads="1"/>
          </p:cNvSpPr>
          <p:nvPr/>
        </p:nvSpPr>
        <p:spPr bwMode="auto">
          <a:xfrm>
            <a:off x="5245100" y="3389313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Rectangle 105"/>
          <p:cNvSpPr>
            <a:spLocks noChangeArrowheads="1"/>
          </p:cNvSpPr>
          <p:nvPr/>
        </p:nvSpPr>
        <p:spPr bwMode="auto">
          <a:xfrm>
            <a:off x="5656262" y="3556000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06"/>
          <p:cNvSpPr>
            <a:spLocks noChangeArrowheads="1"/>
          </p:cNvSpPr>
          <p:nvPr/>
        </p:nvSpPr>
        <p:spPr bwMode="auto">
          <a:xfrm>
            <a:off x="6069012" y="3582988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07"/>
          <p:cNvSpPr>
            <a:spLocks noChangeArrowheads="1"/>
          </p:cNvSpPr>
          <p:nvPr/>
        </p:nvSpPr>
        <p:spPr bwMode="auto">
          <a:xfrm>
            <a:off x="6480175" y="3529013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08"/>
          <p:cNvSpPr>
            <a:spLocks noChangeArrowheads="1"/>
          </p:cNvSpPr>
          <p:nvPr/>
        </p:nvSpPr>
        <p:spPr bwMode="auto">
          <a:xfrm>
            <a:off x="6891337" y="3587750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09"/>
          <p:cNvSpPr>
            <a:spLocks noChangeArrowheads="1"/>
          </p:cNvSpPr>
          <p:nvPr/>
        </p:nvSpPr>
        <p:spPr bwMode="auto">
          <a:xfrm>
            <a:off x="7302500" y="3587750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0"/>
          <p:cNvSpPr>
            <a:spLocks noChangeArrowheads="1"/>
          </p:cNvSpPr>
          <p:nvPr/>
        </p:nvSpPr>
        <p:spPr bwMode="auto">
          <a:xfrm>
            <a:off x="7713662" y="3644900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69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1"/>
          <p:cNvSpPr>
            <a:spLocks noChangeArrowheads="1"/>
          </p:cNvSpPr>
          <p:nvPr/>
        </p:nvSpPr>
        <p:spPr bwMode="auto">
          <a:xfrm>
            <a:off x="8124825" y="3703638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68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Rectangle 112"/>
          <p:cNvSpPr>
            <a:spLocks noChangeArrowheads="1"/>
          </p:cNvSpPr>
          <p:nvPr/>
        </p:nvSpPr>
        <p:spPr bwMode="auto">
          <a:xfrm>
            <a:off x="8535987" y="3821113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66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Rectangle 113"/>
          <p:cNvSpPr>
            <a:spLocks noChangeArrowheads="1"/>
          </p:cNvSpPr>
          <p:nvPr/>
        </p:nvSpPr>
        <p:spPr bwMode="auto">
          <a:xfrm>
            <a:off x="473075" y="2652713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14"/>
          <p:cNvSpPr>
            <a:spLocks noChangeArrowheads="1"/>
          </p:cNvSpPr>
          <p:nvPr/>
        </p:nvSpPr>
        <p:spPr bwMode="auto">
          <a:xfrm>
            <a:off x="884238" y="3349625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15"/>
          <p:cNvSpPr>
            <a:spLocks noChangeArrowheads="1"/>
          </p:cNvSpPr>
          <p:nvPr/>
        </p:nvSpPr>
        <p:spPr bwMode="auto">
          <a:xfrm>
            <a:off x="1295400" y="2886075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16"/>
          <p:cNvSpPr>
            <a:spLocks noChangeArrowheads="1"/>
          </p:cNvSpPr>
          <p:nvPr/>
        </p:nvSpPr>
        <p:spPr bwMode="auto">
          <a:xfrm>
            <a:off x="2119313" y="3003550"/>
            <a:ext cx="236537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17"/>
          <p:cNvSpPr>
            <a:spLocks noChangeArrowheads="1"/>
          </p:cNvSpPr>
          <p:nvPr/>
        </p:nvSpPr>
        <p:spPr bwMode="auto">
          <a:xfrm>
            <a:off x="2538413" y="3336925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118"/>
          <p:cNvSpPr>
            <a:spLocks noChangeArrowheads="1"/>
          </p:cNvSpPr>
          <p:nvPr/>
        </p:nvSpPr>
        <p:spPr bwMode="auto">
          <a:xfrm>
            <a:off x="2941638" y="3352800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119"/>
          <p:cNvSpPr>
            <a:spLocks noChangeArrowheads="1"/>
          </p:cNvSpPr>
          <p:nvPr/>
        </p:nvSpPr>
        <p:spPr bwMode="auto">
          <a:xfrm>
            <a:off x="3352800" y="3340100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0"/>
          <p:cNvSpPr>
            <a:spLocks noChangeArrowheads="1"/>
          </p:cNvSpPr>
          <p:nvPr/>
        </p:nvSpPr>
        <p:spPr bwMode="auto">
          <a:xfrm>
            <a:off x="3763963" y="3349625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1"/>
          <p:cNvSpPr>
            <a:spLocks noChangeArrowheads="1"/>
          </p:cNvSpPr>
          <p:nvPr/>
        </p:nvSpPr>
        <p:spPr bwMode="auto">
          <a:xfrm>
            <a:off x="4175125" y="3132138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77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22"/>
          <p:cNvSpPr>
            <a:spLocks noChangeArrowheads="1"/>
          </p:cNvSpPr>
          <p:nvPr/>
        </p:nvSpPr>
        <p:spPr bwMode="auto">
          <a:xfrm>
            <a:off x="4587875" y="3703638"/>
            <a:ext cx="2365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68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23"/>
          <p:cNvSpPr>
            <a:spLocks noChangeArrowheads="1"/>
          </p:cNvSpPr>
          <p:nvPr/>
        </p:nvSpPr>
        <p:spPr bwMode="auto">
          <a:xfrm>
            <a:off x="4999037" y="3352800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Rectangle 124"/>
          <p:cNvSpPr>
            <a:spLocks noChangeArrowheads="1"/>
          </p:cNvSpPr>
          <p:nvPr/>
        </p:nvSpPr>
        <p:spPr bwMode="auto">
          <a:xfrm>
            <a:off x="5410200" y="3470275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Rectangle 125"/>
          <p:cNvSpPr>
            <a:spLocks noChangeArrowheads="1"/>
          </p:cNvSpPr>
          <p:nvPr/>
        </p:nvSpPr>
        <p:spPr bwMode="auto">
          <a:xfrm>
            <a:off x="5821362" y="3762375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67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26"/>
          <p:cNvSpPr>
            <a:spLocks noChangeArrowheads="1"/>
          </p:cNvSpPr>
          <p:nvPr/>
        </p:nvSpPr>
        <p:spPr bwMode="auto">
          <a:xfrm>
            <a:off x="6232525" y="3529013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27"/>
          <p:cNvSpPr>
            <a:spLocks noChangeArrowheads="1"/>
          </p:cNvSpPr>
          <p:nvPr/>
        </p:nvSpPr>
        <p:spPr bwMode="auto">
          <a:xfrm>
            <a:off x="6643687" y="3529013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28"/>
          <p:cNvSpPr>
            <a:spLocks noChangeArrowheads="1"/>
          </p:cNvSpPr>
          <p:nvPr/>
        </p:nvSpPr>
        <p:spPr bwMode="auto">
          <a:xfrm>
            <a:off x="7054850" y="3529013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129"/>
          <p:cNvSpPr>
            <a:spLocks noChangeArrowheads="1"/>
          </p:cNvSpPr>
          <p:nvPr/>
        </p:nvSpPr>
        <p:spPr bwMode="auto">
          <a:xfrm>
            <a:off x="7467600" y="3587750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70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" name="Rectangle 130"/>
          <p:cNvSpPr>
            <a:spLocks noChangeArrowheads="1"/>
          </p:cNvSpPr>
          <p:nvPr/>
        </p:nvSpPr>
        <p:spPr bwMode="auto">
          <a:xfrm>
            <a:off x="7878762" y="2941638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82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" name="Rectangle 131"/>
          <p:cNvSpPr>
            <a:spLocks noChangeArrowheads="1"/>
          </p:cNvSpPr>
          <p:nvPr/>
        </p:nvSpPr>
        <p:spPr bwMode="auto">
          <a:xfrm>
            <a:off x="8289925" y="3762375"/>
            <a:ext cx="2381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67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Rectangle 132"/>
          <p:cNvSpPr>
            <a:spLocks noChangeArrowheads="1"/>
          </p:cNvSpPr>
          <p:nvPr/>
        </p:nvSpPr>
        <p:spPr bwMode="auto">
          <a:xfrm>
            <a:off x="8701087" y="3644900"/>
            <a:ext cx="238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69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" name="Rectangle 133"/>
          <p:cNvSpPr>
            <a:spLocks noChangeArrowheads="1"/>
          </p:cNvSpPr>
          <p:nvPr/>
        </p:nvSpPr>
        <p:spPr bwMode="auto">
          <a:xfrm>
            <a:off x="338138" y="4222750"/>
            <a:ext cx="3460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HEA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134"/>
          <p:cNvSpPr>
            <a:spLocks noChangeArrowheads="1"/>
          </p:cNvSpPr>
          <p:nvPr/>
        </p:nvSpPr>
        <p:spPr bwMode="auto">
          <a:xfrm>
            <a:off x="755650" y="4222750"/>
            <a:ext cx="3349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CHE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135"/>
          <p:cNvSpPr>
            <a:spLocks noChangeArrowheads="1"/>
          </p:cNvSpPr>
          <p:nvPr/>
        </p:nvSpPr>
        <p:spPr bwMode="auto">
          <a:xfrm>
            <a:off x="1171575" y="4222750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VET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36"/>
          <p:cNvSpPr>
            <a:spLocks noChangeArrowheads="1"/>
          </p:cNvSpPr>
          <p:nvPr/>
        </p:nvSpPr>
        <p:spPr bwMode="auto">
          <a:xfrm>
            <a:off x="1590675" y="4222750"/>
            <a:ext cx="3095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DIV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37"/>
          <p:cNvSpPr>
            <a:spLocks noChangeArrowheads="1"/>
          </p:cNvSpPr>
          <p:nvPr/>
        </p:nvSpPr>
        <p:spPr bwMode="auto">
          <a:xfrm>
            <a:off x="1965325" y="4222750"/>
            <a:ext cx="384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MAT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" name="Rectangle 138"/>
          <p:cNvSpPr>
            <a:spLocks noChangeArrowheads="1"/>
          </p:cNvSpPr>
          <p:nvPr/>
        </p:nvSpPr>
        <p:spPr bwMode="auto">
          <a:xfrm>
            <a:off x="2398713" y="4222750"/>
            <a:ext cx="339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PHY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" name="Rectangle 139"/>
          <p:cNvSpPr>
            <a:spLocks noChangeArrowheads="1"/>
          </p:cNvSpPr>
          <p:nvPr/>
        </p:nvSpPr>
        <p:spPr bwMode="auto">
          <a:xfrm>
            <a:off x="2822575" y="4222750"/>
            <a:ext cx="3127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BIO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40"/>
          <p:cNvSpPr>
            <a:spLocks noChangeArrowheads="1"/>
          </p:cNvSpPr>
          <p:nvPr/>
        </p:nvSpPr>
        <p:spPr bwMode="auto">
          <a:xfrm>
            <a:off x="3225800" y="4222750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ECA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1"/>
          <p:cNvSpPr>
            <a:spLocks noChangeArrowheads="1"/>
          </p:cNvSpPr>
          <p:nvPr/>
        </p:nvSpPr>
        <p:spPr bwMode="auto">
          <a:xfrm>
            <a:off x="3625850" y="4222750"/>
            <a:ext cx="355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ENG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42"/>
          <p:cNvSpPr>
            <a:spLocks noChangeArrowheads="1"/>
          </p:cNvSpPr>
          <p:nvPr/>
        </p:nvSpPr>
        <p:spPr bwMode="auto">
          <a:xfrm>
            <a:off x="4035425" y="4222750"/>
            <a:ext cx="3571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GEO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43"/>
          <p:cNvSpPr>
            <a:spLocks noChangeArrowheads="1"/>
          </p:cNvSpPr>
          <p:nvPr/>
        </p:nvSpPr>
        <p:spPr bwMode="auto">
          <a:xfrm>
            <a:off x="4432300" y="4222750"/>
            <a:ext cx="3889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MED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44"/>
          <p:cNvSpPr>
            <a:spLocks noChangeArrowheads="1"/>
          </p:cNvSpPr>
          <p:nvPr/>
        </p:nvSpPr>
        <p:spPr bwMode="auto">
          <a:xfrm>
            <a:off x="4860925" y="4222750"/>
            <a:ext cx="3540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EDU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45"/>
          <p:cNvSpPr>
            <a:spLocks noChangeArrowheads="1"/>
          </p:cNvSpPr>
          <p:nvPr/>
        </p:nvSpPr>
        <p:spPr bwMode="auto">
          <a:xfrm>
            <a:off x="5292725" y="4222750"/>
            <a:ext cx="3095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SPS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" name="Rectangle 146"/>
          <p:cNvSpPr>
            <a:spLocks noChangeArrowheads="1"/>
          </p:cNvSpPr>
          <p:nvPr/>
        </p:nvSpPr>
        <p:spPr bwMode="auto">
          <a:xfrm>
            <a:off x="5689600" y="4222750"/>
            <a:ext cx="3413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BUS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6" name="Rectangle 147"/>
          <p:cNvSpPr>
            <a:spLocks noChangeArrowheads="1"/>
          </p:cNvSpPr>
          <p:nvPr/>
        </p:nvSpPr>
        <p:spPr bwMode="auto">
          <a:xfrm>
            <a:off x="6094412" y="4222750"/>
            <a:ext cx="3540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HCA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7" name="Rectangle 148"/>
          <p:cNvSpPr>
            <a:spLocks noChangeArrowheads="1"/>
          </p:cNvSpPr>
          <p:nvPr/>
        </p:nvSpPr>
        <p:spPr bwMode="auto">
          <a:xfrm>
            <a:off x="6534150" y="4222750"/>
            <a:ext cx="2952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INF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" name="Rectangle 149"/>
          <p:cNvSpPr>
            <a:spLocks noChangeArrowheads="1"/>
          </p:cNvSpPr>
          <p:nvPr/>
        </p:nvSpPr>
        <p:spPr bwMode="auto">
          <a:xfrm>
            <a:off x="6924675" y="4222750"/>
            <a:ext cx="339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ECN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150"/>
          <p:cNvSpPr>
            <a:spLocks noChangeArrowheads="1"/>
          </p:cNvSpPr>
          <p:nvPr/>
        </p:nvSpPr>
        <p:spPr bwMode="auto">
          <a:xfrm>
            <a:off x="7358062" y="4222750"/>
            <a:ext cx="2936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LLC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151"/>
          <p:cNvSpPr>
            <a:spLocks noChangeArrowheads="1"/>
          </p:cNvSpPr>
          <p:nvPr/>
        </p:nvSpPr>
        <p:spPr bwMode="auto">
          <a:xfrm>
            <a:off x="7731125" y="4222750"/>
            <a:ext cx="3746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BMS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152"/>
          <p:cNvSpPr>
            <a:spLocks noChangeArrowheads="1"/>
          </p:cNvSpPr>
          <p:nvPr/>
        </p:nvSpPr>
        <p:spPr bwMode="auto">
          <a:xfrm>
            <a:off x="8139112" y="4222750"/>
            <a:ext cx="377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LAW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153"/>
          <p:cNvSpPr>
            <a:spLocks noChangeArrowheads="1"/>
          </p:cNvSpPr>
          <p:nvPr/>
        </p:nvSpPr>
        <p:spPr bwMode="auto">
          <a:xfrm>
            <a:off x="8583612" y="4222750"/>
            <a:ext cx="3095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PPL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75" name="Group 174"/>
          <p:cNvGrpSpPr/>
          <p:nvPr/>
        </p:nvGrpSpPr>
        <p:grpSpPr>
          <a:xfrm>
            <a:off x="450850" y="3298825"/>
            <a:ext cx="8254999" cy="260350"/>
            <a:chOff x="450850" y="3298825"/>
            <a:chExt cx="8254999" cy="260350"/>
          </a:xfrm>
        </p:grpSpPr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450850" y="3298825"/>
              <a:ext cx="8254999" cy="26987"/>
            </a:xfrm>
            <a:custGeom>
              <a:avLst/>
              <a:gdLst>
                <a:gd name="T0" fmla="*/ 50 w 29972"/>
                <a:gd name="T1" fmla="*/ 0 h 100"/>
                <a:gd name="T2" fmla="*/ 1542 w 29972"/>
                <a:gd name="T3" fmla="*/ 0 h 100"/>
                <a:gd name="T4" fmla="*/ 3038 w 29972"/>
                <a:gd name="T5" fmla="*/ 0 h 100"/>
                <a:gd name="T6" fmla="*/ 4530 w 29972"/>
                <a:gd name="T7" fmla="*/ 0 h 100"/>
                <a:gd name="T8" fmla="*/ 6026 w 29972"/>
                <a:gd name="T9" fmla="*/ 0 h 100"/>
                <a:gd name="T10" fmla="*/ 7518 w 29972"/>
                <a:gd name="T11" fmla="*/ 0 h 100"/>
                <a:gd name="T12" fmla="*/ 9010 w 29972"/>
                <a:gd name="T13" fmla="*/ 0 h 100"/>
                <a:gd name="T14" fmla="*/ 10506 w 29972"/>
                <a:gd name="T15" fmla="*/ 0 h 100"/>
                <a:gd name="T16" fmla="*/ 11998 w 29972"/>
                <a:gd name="T17" fmla="*/ 0 h 100"/>
                <a:gd name="T18" fmla="*/ 13494 w 29972"/>
                <a:gd name="T19" fmla="*/ 0 h 100"/>
                <a:gd name="T20" fmla="*/ 14986 w 29972"/>
                <a:gd name="T21" fmla="*/ 0 h 100"/>
                <a:gd name="T22" fmla="*/ 16478 w 29972"/>
                <a:gd name="T23" fmla="*/ 0 h 100"/>
                <a:gd name="T24" fmla="*/ 17974 w 29972"/>
                <a:gd name="T25" fmla="*/ 0 h 100"/>
                <a:gd name="T26" fmla="*/ 19466 w 29972"/>
                <a:gd name="T27" fmla="*/ 0 h 100"/>
                <a:gd name="T28" fmla="*/ 20962 w 29972"/>
                <a:gd name="T29" fmla="*/ 0 h 100"/>
                <a:gd name="T30" fmla="*/ 22454 w 29972"/>
                <a:gd name="T31" fmla="*/ 0 h 100"/>
                <a:gd name="T32" fmla="*/ 23946 w 29972"/>
                <a:gd name="T33" fmla="*/ 0 h 100"/>
                <a:gd name="T34" fmla="*/ 25442 w 29972"/>
                <a:gd name="T35" fmla="*/ 0 h 100"/>
                <a:gd name="T36" fmla="*/ 26934 w 29972"/>
                <a:gd name="T37" fmla="*/ 0 h 100"/>
                <a:gd name="T38" fmla="*/ 28430 w 29972"/>
                <a:gd name="T39" fmla="*/ 0 h 100"/>
                <a:gd name="T40" fmla="*/ 29922 w 29972"/>
                <a:gd name="T41" fmla="*/ 0 h 100"/>
                <a:gd name="T42" fmla="*/ 29972 w 29972"/>
                <a:gd name="T43" fmla="*/ 50 h 100"/>
                <a:gd name="T44" fmla="*/ 29922 w 29972"/>
                <a:gd name="T45" fmla="*/ 100 h 100"/>
                <a:gd name="T46" fmla="*/ 28430 w 29972"/>
                <a:gd name="T47" fmla="*/ 100 h 100"/>
                <a:gd name="T48" fmla="*/ 26934 w 29972"/>
                <a:gd name="T49" fmla="*/ 100 h 100"/>
                <a:gd name="T50" fmla="*/ 25442 w 29972"/>
                <a:gd name="T51" fmla="*/ 100 h 100"/>
                <a:gd name="T52" fmla="*/ 23946 w 29972"/>
                <a:gd name="T53" fmla="*/ 100 h 100"/>
                <a:gd name="T54" fmla="*/ 22454 w 29972"/>
                <a:gd name="T55" fmla="*/ 100 h 100"/>
                <a:gd name="T56" fmla="*/ 20962 w 29972"/>
                <a:gd name="T57" fmla="*/ 100 h 100"/>
                <a:gd name="T58" fmla="*/ 19466 w 29972"/>
                <a:gd name="T59" fmla="*/ 100 h 100"/>
                <a:gd name="T60" fmla="*/ 17974 w 29972"/>
                <a:gd name="T61" fmla="*/ 100 h 100"/>
                <a:gd name="T62" fmla="*/ 16478 w 29972"/>
                <a:gd name="T63" fmla="*/ 100 h 100"/>
                <a:gd name="T64" fmla="*/ 14986 w 29972"/>
                <a:gd name="T65" fmla="*/ 100 h 100"/>
                <a:gd name="T66" fmla="*/ 13494 w 29972"/>
                <a:gd name="T67" fmla="*/ 100 h 100"/>
                <a:gd name="T68" fmla="*/ 11998 w 29972"/>
                <a:gd name="T69" fmla="*/ 100 h 100"/>
                <a:gd name="T70" fmla="*/ 10506 w 29972"/>
                <a:gd name="T71" fmla="*/ 100 h 100"/>
                <a:gd name="T72" fmla="*/ 9010 w 29972"/>
                <a:gd name="T73" fmla="*/ 100 h 100"/>
                <a:gd name="T74" fmla="*/ 7518 w 29972"/>
                <a:gd name="T75" fmla="*/ 100 h 100"/>
                <a:gd name="T76" fmla="*/ 6026 w 29972"/>
                <a:gd name="T77" fmla="*/ 100 h 100"/>
                <a:gd name="T78" fmla="*/ 4530 w 29972"/>
                <a:gd name="T79" fmla="*/ 100 h 100"/>
                <a:gd name="T80" fmla="*/ 3038 w 29972"/>
                <a:gd name="T81" fmla="*/ 100 h 100"/>
                <a:gd name="T82" fmla="*/ 1542 w 29972"/>
                <a:gd name="T83" fmla="*/ 100 h 100"/>
                <a:gd name="T84" fmla="*/ 50 w 29972"/>
                <a:gd name="T85" fmla="*/ 100 h 100"/>
                <a:gd name="T86" fmla="*/ 0 w 29972"/>
                <a:gd name="T87" fmla="*/ 50 h 100"/>
                <a:gd name="T88" fmla="*/ 50 w 29972"/>
                <a:gd name="T8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972" h="100">
                  <a:moveTo>
                    <a:pt x="50" y="0"/>
                  </a:moveTo>
                  <a:lnTo>
                    <a:pt x="1542" y="0"/>
                  </a:lnTo>
                  <a:lnTo>
                    <a:pt x="3038" y="0"/>
                  </a:lnTo>
                  <a:lnTo>
                    <a:pt x="4530" y="0"/>
                  </a:lnTo>
                  <a:lnTo>
                    <a:pt x="6026" y="0"/>
                  </a:lnTo>
                  <a:lnTo>
                    <a:pt x="7518" y="0"/>
                  </a:lnTo>
                  <a:lnTo>
                    <a:pt x="9010" y="0"/>
                  </a:lnTo>
                  <a:lnTo>
                    <a:pt x="10506" y="0"/>
                  </a:lnTo>
                  <a:lnTo>
                    <a:pt x="11998" y="0"/>
                  </a:lnTo>
                  <a:lnTo>
                    <a:pt x="13494" y="0"/>
                  </a:lnTo>
                  <a:lnTo>
                    <a:pt x="14986" y="0"/>
                  </a:lnTo>
                  <a:lnTo>
                    <a:pt x="16478" y="0"/>
                  </a:lnTo>
                  <a:lnTo>
                    <a:pt x="17974" y="0"/>
                  </a:lnTo>
                  <a:lnTo>
                    <a:pt x="19466" y="0"/>
                  </a:lnTo>
                  <a:lnTo>
                    <a:pt x="20962" y="0"/>
                  </a:lnTo>
                  <a:lnTo>
                    <a:pt x="22454" y="0"/>
                  </a:lnTo>
                  <a:lnTo>
                    <a:pt x="23946" y="0"/>
                  </a:lnTo>
                  <a:lnTo>
                    <a:pt x="25442" y="0"/>
                  </a:lnTo>
                  <a:lnTo>
                    <a:pt x="26934" y="0"/>
                  </a:lnTo>
                  <a:lnTo>
                    <a:pt x="28430" y="0"/>
                  </a:lnTo>
                  <a:lnTo>
                    <a:pt x="29922" y="0"/>
                  </a:lnTo>
                  <a:cubicBezTo>
                    <a:pt x="29950" y="0"/>
                    <a:pt x="29972" y="23"/>
                    <a:pt x="29972" y="50"/>
                  </a:cubicBezTo>
                  <a:cubicBezTo>
                    <a:pt x="29972" y="78"/>
                    <a:pt x="29950" y="100"/>
                    <a:pt x="29922" y="100"/>
                  </a:cubicBezTo>
                  <a:lnTo>
                    <a:pt x="28430" y="100"/>
                  </a:lnTo>
                  <a:lnTo>
                    <a:pt x="26934" y="100"/>
                  </a:lnTo>
                  <a:lnTo>
                    <a:pt x="25442" y="100"/>
                  </a:lnTo>
                  <a:lnTo>
                    <a:pt x="23946" y="100"/>
                  </a:lnTo>
                  <a:lnTo>
                    <a:pt x="22454" y="100"/>
                  </a:lnTo>
                  <a:lnTo>
                    <a:pt x="20962" y="100"/>
                  </a:lnTo>
                  <a:lnTo>
                    <a:pt x="19466" y="100"/>
                  </a:lnTo>
                  <a:lnTo>
                    <a:pt x="17974" y="100"/>
                  </a:lnTo>
                  <a:lnTo>
                    <a:pt x="16478" y="100"/>
                  </a:lnTo>
                  <a:lnTo>
                    <a:pt x="14986" y="100"/>
                  </a:lnTo>
                  <a:lnTo>
                    <a:pt x="13494" y="100"/>
                  </a:lnTo>
                  <a:lnTo>
                    <a:pt x="11998" y="100"/>
                  </a:lnTo>
                  <a:lnTo>
                    <a:pt x="10506" y="100"/>
                  </a:lnTo>
                  <a:lnTo>
                    <a:pt x="9010" y="100"/>
                  </a:lnTo>
                  <a:lnTo>
                    <a:pt x="7518" y="100"/>
                  </a:lnTo>
                  <a:lnTo>
                    <a:pt x="6026" y="100"/>
                  </a:lnTo>
                  <a:lnTo>
                    <a:pt x="4530" y="100"/>
                  </a:lnTo>
                  <a:lnTo>
                    <a:pt x="3038" y="100"/>
                  </a:lnTo>
                  <a:lnTo>
                    <a:pt x="1542" y="100"/>
                  </a:lnTo>
                  <a:lnTo>
                    <a:pt x="50" y="100"/>
                  </a:lnTo>
                  <a:cubicBezTo>
                    <a:pt x="23" y="100"/>
                    <a:pt x="0" y="78"/>
                    <a:pt x="0" y="50"/>
                  </a:cubicBezTo>
                  <a:cubicBezTo>
                    <a:pt x="0" y="23"/>
                    <a:pt x="23" y="0"/>
                    <a:pt x="50" y="0"/>
                  </a:cubicBezTo>
                  <a:close/>
                </a:path>
              </a:pathLst>
            </a:custGeom>
            <a:solidFill>
              <a:srgbClr val="7030A0"/>
            </a:solidFill>
            <a:ln w="1588" cap="flat">
              <a:solidFill>
                <a:srgbClr val="7030A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Rectangle 159"/>
            <p:cNvSpPr>
              <a:spLocks noChangeArrowheads="1"/>
            </p:cNvSpPr>
            <p:nvPr/>
          </p:nvSpPr>
          <p:spPr bwMode="auto">
            <a:xfrm>
              <a:off x="6971029" y="3332163"/>
              <a:ext cx="1641475" cy="227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UoE 2017 Average (74%)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454025" y="2982913"/>
            <a:ext cx="8248649" cy="227012"/>
            <a:chOff x="454025" y="2982913"/>
            <a:chExt cx="8248649" cy="227012"/>
          </a:xfrm>
        </p:grpSpPr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454025" y="3184525"/>
              <a:ext cx="8248649" cy="20637"/>
            </a:xfrm>
            <a:custGeom>
              <a:avLst/>
              <a:gdLst>
                <a:gd name="T0" fmla="*/ 36 w 29948"/>
                <a:gd name="T1" fmla="*/ 0 h 72"/>
                <a:gd name="T2" fmla="*/ 1532 w 29948"/>
                <a:gd name="T3" fmla="*/ 0 h 72"/>
                <a:gd name="T4" fmla="*/ 3024 w 29948"/>
                <a:gd name="T5" fmla="*/ 0 h 72"/>
                <a:gd name="T6" fmla="*/ 4520 w 29948"/>
                <a:gd name="T7" fmla="*/ 0 h 72"/>
                <a:gd name="T8" fmla="*/ 6012 w 29948"/>
                <a:gd name="T9" fmla="*/ 0 h 72"/>
                <a:gd name="T10" fmla="*/ 7504 w 29948"/>
                <a:gd name="T11" fmla="*/ 0 h 72"/>
                <a:gd name="T12" fmla="*/ 9000 w 29948"/>
                <a:gd name="T13" fmla="*/ 0 h 72"/>
                <a:gd name="T14" fmla="*/ 10492 w 29948"/>
                <a:gd name="T15" fmla="*/ 0 h 72"/>
                <a:gd name="T16" fmla="*/ 11988 w 29948"/>
                <a:gd name="T17" fmla="*/ 0 h 72"/>
                <a:gd name="T18" fmla="*/ 13480 w 29948"/>
                <a:gd name="T19" fmla="*/ 0 h 72"/>
                <a:gd name="T20" fmla="*/ 14976 w 29948"/>
                <a:gd name="T21" fmla="*/ 0 h 72"/>
                <a:gd name="T22" fmla="*/ 16468 w 29948"/>
                <a:gd name="T23" fmla="*/ 0 h 72"/>
                <a:gd name="T24" fmla="*/ 17960 w 29948"/>
                <a:gd name="T25" fmla="*/ 0 h 72"/>
                <a:gd name="T26" fmla="*/ 19456 w 29948"/>
                <a:gd name="T27" fmla="*/ 0 h 72"/>
                <a:gd name="T28" fmla="*/ 20948 w 29948"/>
                <a:gd name="T29" fmla="*/ 0 h 72"/>
                <a:gd name="T30" fmla="*/ 22444 w 29948"/>
                <a:gd name="T31" fmla="*/ 0 h 72"/>
                <a:gd name="T32" fmla="*/ 23936 w 29948"/>
                <a:gd name="T33" fmla="*/ 0 h 72"/>
                <a:gd name="T34" fmla="*/ 25428 w 29948"/>
                <a:gd name="T35" fmla="*/ 0 h 72"/>
                <a:gd name="T36" fmla="*/ 26924 w 29948"/>
                <a:gd name="T37" fmla="*/ 0 h 72"/>
                <a:gd name="T38" fmla="*/ 28416 w 29948"/>
                <a:gd name="T39" fmla="*/ 0 h 72"/>
                <a:gd name="T40" fmla="*/ 29912 w 29948"/>
                <a:gd name="T41" fmla="*/ 0 h 72"/>
                <a:gd name="T42" fmla="*/ 29948 w 29948"/>
                <a:gd name="T43" fmla="*/ 36 h 72"/>
                <a:gd name="T44" fmla="*/ 29912 w 29948"/>
                <a:gd name="T45" fmla="*/ 72 h 72"/>
                <a:gd name="T46" fmla="*/ 28416 w 29948"/>
                <a:gd name="T47" fmla="*/ 72 h 72"/>
                <a:gd name="T48" fmla="*/ 26924 w 29948"/>
                <a:gd name="T49" fmla="*/ 72 h 72"/>
                <a:gd name="T50" fmla="*/ 25428 w 29948"/>
                <a:gd name="T51" fmla="*/ 72 h 72"/>
                <a:gd name="T52" fmla="*/ 23936 w 29948"/>
                <a:gd name="T53" fmla="*/ 72 h 72"/>
                <a:gd name="T54" fmla="*/ 22444 w 29948"/>
                <a:gd name="T55" fmla="*/ 72 h 72"/>
                <a:gd name="T56" fmla="*/ 20948 w 29948"/>
                <a:gd name="T57" fmla="*/ 72 h 72"/>
                <a:gd name="T58" fmla="*/ 19456 w 29948"/>
                <a:gd name="T59" fmla="*/ 72 h 72"/>
                <a:gd name="T60" fmla="*/ 17960 w 29948"/>
                <a:gd name="T61" fmla="*/ 72 h 72"/>
                <a:gd name="T62" fmla="*/ 16468 w 29948"/>
                <a:gd name="T63" fmla="*/ 72 h 72"/>
                <a:gd name="T64" fmla="*/ 14976 w 29948"/>
                <a:gd name="T65" fmla="*/ 72 h 72"/>
                <a:gd name="T66" fmla="*/ 13480 w 29948"/>
                <a:gd name="T67" fmla="*/ 72 h 72"/>
                <a:gd name="T68" fmla="*/ 11988 w 29948"/>
                <a:gd name="T69" fmla="*/ 72 h 72"/>
                <a:gd name="T70" fmla="*/ 10492 w 29948"/>
                <a:gd name="T71" fmla="*/ 72 h 72"/>
                <a:gd name="T72" fmla="*/ 9000 w 29948"/>
                <a:gd name="T73" fmla="*/ 72 h 72"/>
                <a:gd name="T74" fmla="*/ 7504 w 29948"/>
                <a:gd name="T75" fmla="*/ 72 h 72"/>
                <a:gd name="T76" fmla="*/ 6012 w 29948"/>
                <a:gd name="T77" fmla="*/ 72 h 72"/>
                <a:gd name="T78" fmla="*/ 4520 w 29948"/>
                <a:gd name="T79" fmla="*/ 72 h 72"/>
                <a:gd name="T80" fmla="*/ 3024 w 29948"/>
                <a:gd name="T81" fmla="*/ 72 h 72"/>
                <a:gd name="T82" fmla="*/ 1532 w 29948"/>
                <a:gd name="T83" fmla="*/ 72 h 72"/>
                <a:gd name="T84" fmla="*/ 36 w 29948"/>
                <a:gd name="T85" fmla="*/ 72 h 72"/>
                <a:gd name="T86" fmla="*/ 0 w 29948"/>
                <a:gd name="T87" fmla="*/ 36 h 72"/>
                <a:gd name="T88" fmla="*/ 36 w 29948"/>
                <a:gd name="T8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948" h="72">
                  <a:moveTo>
                    <a:pt x="36" y="0"/>
                  </a:moveTo>
                  <a:lnTo>
                    <a:pt x="1532" y="0"/>
                  </a:lnTo>
                  <a:lnTo>
                    <a:pt x="3024" y="0"/>
                  </a:lnTo>
                  <a:lnTo>
                    <a:pt x="4520" y="0"/>
                  </a:lnTo>
                  <a:lnTo>
                    <a:pt x="6012" y="0"/>
                  </a:lnTo>
                  <a:lnTo>
                    <a:pt x="7504" y="0"/>
                  </a:lnTo>
                  <a:lnTo>
                    <a:pt x="9000" y="0"/>
                  </a:lnTo>
                  <a:lnTo>
                    <a:pt x="10492" y="0"/>
                  </a:lnTo>
                  <a:lnTo>
                    <a:pt x="11988" y="0"/>
                  </a:lnTo>
                  <a:lnTo>
                    <a:pt x="13480" y="0"/>
                  </a:lnTo>
                  <a:lnTo>
                    <a:pt x="14976" y="0"/>
                  </a:lnTo>
                  <a:lnTo>
                    <a:pt x="16468" y="0"/>
                  </a:lnTo>
                  <a:lnTo>
                    <a:pt x="17960" y="0"/>
                  </a:lnTo>
                  <a:lnTo>
                    <a:pt x="19456" y="0"/>
                  </a:lnTo>
                  <a:lnTo>
                    <a:pt x="20948" y="0"/>
                  </a:lnTo>
                  <a:lnTo>
                    <a:pt x="22444" y="0"/>
                  </a:lnTo>
                  <a:lnTo>
                    <a:pt x="23936" y="0"/>
                  </a:lnTo>
                  <a:lnTo>
                    <a:pt x="25428" y="0"/>
                  </a:lnTo>
                  <a:lnTo>
                    <a:pt x="26924" y="0"/>
                  </a:lnTo>
                  <a:lnTo>
                    <a:pt x="28416" y="0"/>
                  </a:lnTo>
                  <a:lnTo>
                    <a:pt x="29912" y="0"/>
                  </a:lnTo>
                  <a:cubicBezTo>
                    <a:pt x="29932" y="0"/>
                    <a:pt x="29948" y="17"/>
                    <a:pt x="29948" y="36"/>
                  </a:cubicBezTo>
                  <a:cubicBezTo>
                    <a:pt x="29948" y="56"/>
                    <a:pt x="29932" y="72"/>
                    <a:pt x="29912" y="72"/>
                  </a:cubicBezTo>
                  <a:lnTo>
                    <a:pt x="28416" y="72"/>
                  </a:lnTo>
                  <a:lnTo>
                    <a:pt x="26924" y="72"/>
                  </a:lnTo>
                  <a:lnTo>
                    <a:pt x="25428" y="72"/>
                  </a:lnTo>
                  <a:lnTo>
                    <a:pt x="23936" y="72"/>
                  </a:lnTo>
                  <a:lnTo>
                    <a:pt x="22444" y="72"/>
                  </a:lnTo>
                  <a:lnTo>
                    <a:pt x="20948" y="72"/>
                  </a:lnTo>
                  <a:lnTo>
                    <a:pt x="19456" y="72"/>
                  </a:lnTo>
                  <a:lnTo>
                    <a:pt x="17960" y="72"/>
                  </a:lnTo>
                  <a:lnTo>
                    <a:pt x="16468" y="72"/>
                  </a:lnTo>
                  <a:lnTo>
                    <a:pt x="14976" y="72"/>
                  </a:lnTo>
                  <a:lnTo>
                    <a:pt x="13480" y="72"/>
                  </a:lnTo>
                  <a:lnTo>
                    <a:pt x="11988" y="72"/>
                  </a:lnTo>
                  <a:lnTo>
                    <a:pt x="10492" y="72"/>
                  </a:lnTo>
                  <a:lnTo>
                    <a:pt x="9000" y="72"/>
                  </a:lnTo>
                  <a:lnTo>
                    <a:pt x="7504" y="72"/>
                  </a:lnTo>
                  <a:lnTo>
                    <a:pt x="6012" y="72"/>
                  </a:lnTo>
                  <a:lnTo>
                    <a:pt x="4520" y="72"/>
                  </a:lnTo>
                  <a:lnTo>
                    <a:pt x="3024" y="72"/>
                  </a:lnTo>
                  <a:lnTo>
                    <a:pt x="1532" y="72"/>
                  </a:lnTo>
                  <a:lnTo>
                    <a:pt x="36" y="72"/>
                  </a:lnTo>
                  <a:cubicBezTo>
                    <a:pt x="17" y="72"/>
                    <a:pt x="0" y="56"/>
                    <a:pt x="0" y="36"/>
                  </a:cubicBezTo>
                  <a:cubicBezTo>
                    <a:pt x="0" y="17"/>
                    <a:pt x="17" y="0"/>
                    <a:pt x="36" y="0"/>
                  </a:cubicBezTo>
                  <a:close/>
                </a:path>
              </a:pathLst>
            </a:custGeom>
            <a:solidFill>
              <a:srgbClr val="FF00FF"/>
            </a:solidFill>
            <a:ln w="1588" cap="flat">
              <a:solidFill>
                <a:srgbClr val="FF00FF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161"/>
            <p:cNvSpPr>
              <a:spLocks noChangeArrowheads="1"/>
            </p:cNvSpPr>
            <p:nvPr/>
          </p:nvSpPr>
          <p:spPr bwMode="auto">
            <a:xfrm>
              <a:off x="6165850" y="2982913"/>
              <a:ext cx="2078037" cy="227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RG Lower Quartile - 2017 (76%)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54025" y="2694783"/>
            <a:ext cx="8248649" cy="227012"/>
            <a:chOff x="454025" y="2694783"/>
            <a:chExt cx="8248649" cy="227012"/>
          </a:xfrm>
        </p:grpSpPr>
        <p:sp>
          <p:nvSpPr>
            <p:cNvPr id="100" name="Freeform 91"/>
            <p:cNvSpPr>
              <a:spLocks/>
            </p:cNvSpPr>
            <p:nvPr/>
          </p:nvSpPr>
          <p:spPr bwMode="auto">
            <a:xfrm>
              <a:off x="454025" y="2892425"/>
              <a:ext cx="8248649" cy="19050"/>
            </a:xfrm>
            <a:custGeom>
              <a:avLst/>
              <a:gdLst>
                <a:gd name="T0" fmla="*/ 36 w 29948"/>
                <a:gd name="T1" fmla="*/ 0 h 72"/>
                <a:gd name="T2" fmla="*/ 1532 w 29948"/>
                <a:gd name="T3" fmla="*/ 0 h 72"/>
                <a:gd name="T4" fmla="*/ 3024 w 29948"/>
                <a:gd name="T5" fmla="*/ 0 h 72"/>
                <a:gd name="T6" fmla="*/ 4520 w 29948"/>
                <a:gd name="T7" fmla="*/ 0 h 72"/>
                <a:gd name="T8" fmla="*/ 6012 w 29948"/>
                <a:gd name="T9" fmla="*/ 0 h 72"/>
                <a:gd name="T10" fmla="*/ 7504 w 29948"/>
                <a:gd name="T11" fmla="*/ 0 h 72"/>
                <a:gd name="T12" fmla="*/ 9000 w 29948"/>
                <a:gd name="T13" fmla="*/ 0 h 72"/>
                <a:gd name="T14" fmla="*/ 10492 w 29948"/>
                <a:gd name="T15" fmla="*/ 0 h 72"/>
                <a:gd name="T16" fmla="*/ 11988 w 29948"/>
                <a:gd name="T17" fmla="*/ 0 h 72"/>
                <a:gd name="T18" fmla="*/ 13480 w 29948"/>
                <a:gd name="T19" fmla="*/ 0 h 72"/>
                <a:gd name="T20" fmla="*/ 14976 w 29948"/>
                <a:gd name="T21" fmla="*/ 0 h 72"/>
                <a:gd name="T22" fmla="*/ 16468 w 29948"/>
                <a:gd name="T23" fmla="*/ 0 h 72"/>
                <a:gd name="T24" fmla="*/ 17960 w 29948"/>
                <a:gd name="T25" fmla="*/ 0 h 72"/>
                <a:gd name="T26" fmla="*/ 19456 w 29948"/>
                <a:gd name="T27" fmla="*/ 0 h 72"/>
                <a:gd name="T28" fmla="*/ 20948 w 29948"/>
                <a:gd name="T29" fmla="*/ 0 h 72"/>
                <a:gd name="T30" fmla="*/ 22444 w 29948"/>
                <a:gd name="T31" fmla="*/ 0 h 72"/>
                <a:gd name="T32" fmla="*/ 23936 w 29948"/>
                <a:gd name="T33" fmla="*/ 0 h 72"/>
                <a:gd name="T34" fmla="*/ 25428 w 29948"/>
                <a:gd name="T35" fmla="*/ 0 h 72"/>
                <a:gd name="T36" fmla="*/ 26924 w 29948"/>
                <a:gd name="T37" fmla="*/ 0 h 72"/>
                <a:gd name="T38" fmla="*/ 28416 w 29948"/>
                <a:gd name="T39" fmla="*/ 0 h 72"/>
                <a:gd name="T40" fmla="*/ 29912 w 29948"/>
                <a:gd name="T41" fmla="*/ 0 h 72"/>
                <a:gd name="T42" fmla="*/ 29948 w 29948"/>
                <a:gd name="T43" fmla="*/ 36 h 72"/>
                <a:gd name="T44" fmla="*/ 29912 w 29948"/>
                <a:gd name="T45" fmla="*/ 72 h 72"/>
                <a:gd name="T46" fmla="*/ 28416 w 29948"/>
                <a:gd name="T47" fmla="*/ 72 h 72"/>
                <a:gd name="T48" fmla="*/ 26924 w 29948"/>
                <a:gd name="T49" fmla="*/ 72 h 72"/>
                <a:gd name="T50" fmla="*/ 25428 w 29948"/>
                <a:gd name="T51" fmla="*/ 72 h 72"/>
                <a:gd name="T52" fmla="*/ 23936 w 29948"/>
                <a:gd name="T53" fmla="*/ 72 h 72"/>
                <a:gd name="T54" fmla="*/ 22444 w 29948"/>
                <a:gd name="T55" fmla="*/ 72 h 72"/>
                <a:gd name="T56" fmla="*/ 20948 w 29948"/>
                <a:gd name="T57" fmla="*/ 72 h 72"/>
                <a:gd name="T58" fmla="*/ 19456 w 29948"/>
                <a:gd name="T59" fmla="*/ 72 h 72"/>
                <a:gd name="T60" fmla="*/ 17960 w 29948"/>
                <a:gd name="T61" fmla="*/ 72 h 72"/>
                <a:gd name="T62" fmla="*/ 16468 w 29948"/>
                <a:gd name="T63" fmla="*/ 72 h 72"/>
                <a:gd name="T64" fmla="*/ 14976 w 29948"/>
                <a:gd name="T65" fmla="*/ 72 h 72"/>
                <a:gd name="T66" fmla="*/ 13480 w 29948"/>
                <a:gd name="T67" fmla="*/ 72 h 72"/>
                <a:gd name="T68" fmla="*/ 11988 w 29948"/>
                <a:gd name="T69" fmla="*/ 72 h 72"/>
                <a:gd name="T70" fmla="*/ 10492 w 29948"/>
                <a:gd name="T71" fmla="*/ 72 h 72"/>
                <a:gd name="T72" fmla="*/ 9000 w 29948"/>
                <a:gd name="T73" fmla="*/ 72 h 72"/>
                <a:gd name="T74" fmla="*/ 7504 w 29948"/>
                <a:gd name="T75" fmla="*/ 72 h 72"/>
                <a:gd name="T76" fmla="*/ 6012 w 29948"/>
                <a:gd name="T77" fmla="*/ 72 h 72"/>
                <a:gd name="T78" fmla="*/ 4520 w 29948"/>
                <a:gd name="T79" fmla="*/ 72 h 72"/>
                <a:gd name="T80" fmla="*/ 3024 w 29948"/>
                <a:gd name="T81" fmla="*/ 72 h 72"/>
                <a:gd name="T82" fmla="*/ 1532 w 29948"/>
                <a:gd name="T83" fmla="*/ 72 h 72"/>
                <a:gd name="T84" fmla="*/ 36 w 29948"/>
                <a:gd name="T85" fmla="*/ 72 h 72"/>
                <a:gd name="T86" fmla="*/ 0 w 29948"/>
                <a:gd name="T87" fmla="*/ 36 h 72"/>
                <a:gd name="T88" fmla="*/ 36 w 29948"/>
                <a:gd name="T8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948" h="72">
                  <a:moveTo>
                    <a:pt x="36" y="0"/>
                  </a:moveTo>
                  <a:lnTo>
                    <a:pt x="1532" y="0"/>
                  </a:lnTo>
                  <a:lnTo>
                    <a:pt x="3024" y="0"/>
                  </a:lnTo>
                  <a:lnTo>
                    <a:pt x="4520" y="0"/>
                  </a:lnTo>
                  <a:lnTo>
                    <a:pt x="6012" y="0"/>
                  </a:lnTo>
                  <a:lnTo>
                    <a:pt x="7504" y="0"/>
                  </a:lnTo>
                  <a:lnTo>
                    <a:pt x="9000" y="0"/>
                  </a:lnTo>
                  <a:lnTo>
                    <a:pt x="10492" y="0"/>
                  </a:lnTo>
                  <a:lnTo>
                    <a:pt x="11988" y="0"/>
                  </a:lnTo>
                  <a:lnTo>
                    <a:pt x="13480" y="0"/>
                  </a:lnTo>
                  <a:lnTo>
                    <a:pt x="14976" y="0"/>
                  </a:lnTo>
                  <a:lnTo>
                    <a:pt x="16468" y="0"/>
                  </a:lnTo>
                  <a:lnTo>
                    <a:pt x="17960" y="0"/>
                  </a:lnTo>
                  <a:lnTo>
                    <a:pt x="19456" y="0"/>
                  </a:lnTo>
                  <a:lnTo>
                    <a:pt x="20948" y="0"/>
                  </a:lnTo>
                  <a:lnTo>
                    <a:pt x="22444" y="0"/>
                  </a:lnTo>
                  <a:lnTo>
                    <a:pt x="23936" y="0"/>
                  </a:lnTo>
                  <a:lnTo>
                    <a:pt x="25428" y="0"/>
                  </a:lnTo>
                  <a:lnTo>
                    <a:pt x="26924" y="0"/>
                  </a:lnTo>
                  <a:lnTo>
                    <a:pt x="28416" y="0"/>
                  </a:lnTo>
                  <a:lnTo>
                    <a:pt x="29912" y="0"/>
                  </a:lnTo>
                  <a:cubicBezTo>
                    <a:pt x="29932" y="0"/>
                    <a:pt x="29948" y="17"/>
                    <a:pt x="29948" y="36"/>
                  </a:cubicBezTo>
                  <a:cubicBezTo>
                    <a:pt x="29948" y="56"/>
                    <a:pt x="29932" y="72"/>
                    <a:pt x="29912" y="72"/>
                  </a:cubicBezTo>
                  <a:lnTo>
                    <a:pt x="28416" y="72"/>
                  </a:lnTo>
                  <a:lnTo>
                    <a:pt x="26924" y="72"/>
                  </a:lnTo>
                  <a:lnTo>
                    <a:pt x="25428" y="72"/>
                  </a:lnTo>
                  <a:lnTo>
                    <a:pt x="23936" y="72"/>
                  </a:lnTo>
                  <a:lnTo>
                    <a:pt x="22444" y="72"/>
                  </a:lnTo>
                  <a:lnTo>
                    <a:pt x="20948" y="72"/>
                  </a:lnTo>
                  <a:lnTo>
                    <a:pt x="19456" y="72"/>
                  </a:lnTo>
                  <a:lnTo>
                    <a:pt x="17960" y="72"/>
                  </a:lnTo>
                  <a:lnTo>
                    <a:pt x="16468" y="72"/>
                  </a:lnTo>
                  <a:lnTo>
                    <a:pt x="14976" y="72"/>
                  </a:lnTo>
                  <a:lnTo>
                    <a:pt x="13480" y="72"/>
                  </a:lnTo>
                  <a:lnTo>
                    <a:pt x="11988" y="72"/>
                  </a:lnTo>
                  <a:lnTo>
                    <a:pt x="10492" y="72"/>
                  </a:lnTo>
                  <a:lnTo>
                    <a:pt x="9000" y="72"/>
                  </a:lnTo>
                  <a:lnTo>
                    <a:pt x="7504" y="72"/>
                  </a:lnTo>
                  <a:lnTo>
                    <a:pt x="6012" y="72"/>
                  </a:lnTo>
                  <a:lnTo>
                    <a:pt x="4520" y="72"/>
                  </a:lnTo>
                  <a:lnTo>
                    <a:pt x="3024" y="72"/>
                  </a:lnTo>
                  <a:lnTo>
                    <a:pt x="1532" y="72"/>
                  </a:lnTo>
                  <a:lnTo>
                    <a:pt x="36" y="72"/>
                  </a:lnTo>
                  <a:cubicBezTo>
                    <a:pt x="17" y="72"/>
                    <a:pt x="0" y="56"/>
                    <a:pt x="0" y="36"/>
                  </a:cubicBezTo>
                  <a:cubicBezTo>
                    <a:pt x="0" y="17"/>
                    <a:pt x="17" y="0"/>
                    <a:pt x="36" y="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Rectangle 163"/>
            <p:cNvSpPr>
              <a:spLocks noChangeArrowheads="1"/>
            </p:cNvSpPr>
            <p:nvPr/>
          </p:nvSpPr>
          <p:spPr bwMode="auto">
            <a:xfrm>
              <a:off x="2595880" y="2694783"/>
              <a:ext cx="2081212" cy="227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RG Upper Quartile - 2017 (81%)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239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oebw">
  <a:themeElements>
    <a:clrScheme name="Custom 1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900000"/>
      </a:hlink>
      <a:folHlink>
        <a:srgbClr val="C00000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oebw" id="{E6B2F7B2-F0C4-433D-B692-E1D96691D847}" vid="{CF5C1359-83E6-4371-996F-0FC7CC7955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776</TotalTime>
  <Words>291</Words>
  <Application>Microsoft Office PowerPoint</Application>
  <PresentationFormat>On-screen Show (4:3)</PresentationFormat>
  <Paragraphs>121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  <vt:variant>
        <vt:lpstr>Custom Shows</vt:lpstr>
      </vt:variant>
      <vt:variant>
        <vt:i4>1</vt:i4>
      </vt:variant>
    </vt:vector>
  </HeadingPairs>
  <TitlesOfParts>
    <vt:vector size="11" baseType="lpstr">
      <vt:lpstr>Calibri</vt:lpstr>
      <vt:lpstr>Wingdings</vt:lpstr>
      <vt:lpstr>Verdana</vt:lpstr>
      <vt:lpstr>Arial</vt:lpstr>
      <vt:lpstr>uoebw</vt:lpstr>
      <vt:lpstr>ENGAGEd in… learning and teaching conversations Piazza as a tool for Academic Support</vt:lpstr>
      <vt:lpstr>Agenda</vt:lpstr>
      <vt:lpstr>“Academic Support”</vt:lpstr>
      <vt:lpstr>Academic Support</vt:lpstr>
      <vt:lpstr>Academic Support % Agree </vt:lpstr>
      <vt:lpstr>Engaged_Dec17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Tutor Network</dc:title>
  <dc:creator>MURRAY Alan</dc:creator>
  <cp:lastModifiedBy>BOVILL Catherine</cp:lastModifiedBy>
  <cp:revision>17</cp:revision>
  <dcterms:created xsi:type="dcterms:W3CDTF">2017-12-05T14:27:06Z</dcterms:created>
  <dcterms:modified xsi:type="dcterms:W3CDTF">2017-12-14T08:39:50Z</dcterms:modified>
</cp:coreProperties>
</file>