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CBCD"/>
          </a:solidFill>
        </a:fill>
      </a:tcStyle>
    </a:wholeTbl>
    <a:band2H>
      <a:tcTxStyle/>
      <a:tcStyle>
        <a:tcBdr/>
        <a:fill>
          <a:solidFill>
            <a:srgbClr val="F8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D1CA"/>
          </a:solidFill>
        </a:fill>
      </a:tcStyle>
    </a:wholeTbl>
    <a:band2H>
      <a:tcTxStyle/>
      <a:tcStyle>
        <a:tcBdr/>
        <a:fill>
          <a:solidFill>
            <a:srgbClr val="F5E9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E3CA"/>
          </a:solidFill>
        </a:fill>
      </a:tcStyle>
    </a:wholeTbl>
    <a:band2H>
      <a:tcTxStyle/>
      <a:tcStyle>
        <a:tcBdr/>
        <a:fill>
          <a:solidFill>
            <a:srgbClr val="FBF2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2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4" name="Shape 20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GB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Guide. 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students to ask </a:t>
            </a:r>
            <a:r>
              <a:rPr lang="en-GB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full, well-posed questions</a:t>
            </a: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not just “Can you help me with Question 2, I don’t know where to start”. This will help with their learning and will produce better answers from other students.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don’t be too quick to answer questions – this will give time for other students to form an answer. Students won’t post their own response if an instructor has already answered. </a:t>
            </a:r>
            <a:endParaRPr lang="en-GB" sz="1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instructors post rarely, we see correspondingly fewer student questions and answers. </a:t>
            </a:r>
            <a:endParaRPr lang="en-GB" sz="105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713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97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/>
        </p:nvSpPr>
        <p:spPr>
          <a:xfrm>
            <a:off x="-324545" y="-128551"/>
            <a:ext cx="9793090" cy="86409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1" cy="1021557"/>
          </a:xfrm>
          <a:prstGeom prst="rect">
            <a:avLst/>
          </a:prstGeom>
        </p:spPr>
        <p:txBody>
          <a:bodyPr lIns="45719" tIns="45719" rIns="45719" bIns="45719" anchor="t"/>
          <a:lstStyle>
            <a:lvl1pPr defTabSz="685800">
              <a:defRPr sz="3000" b="1" cap="all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180034"/>
            <a:ext cx="7772401" cy="112514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685800">
              <a:spcBef>
                <a:spcPts val="300"/>
              </a:spcBef>
              <a:buSzTx/>
              <a:buFontTx/>
              <a:buNone/>
              <a:defRPr sz="15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342900" defTabSz="685800">
              <a:spcBef>
                <a:spcPts val="300"/>
              </a:spcBef>
              <a:buSzTx/>
              <a:buFontTx/>
              <a:buNone/>
              <a:defRPr sz="15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685800" defTabSz="685800">
              <a:spcBef>
                <a:spcPts val="300"/>
              </a:spcBef>
              <a:buSzTx/>
              <a:buFontTx/>
              <a:buNone/>
              <a:defRPr sz="15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028700" defTabSz="685800">
              <a:spcBef>
                <a:spcPts val="300"/>
              </a:spcBef>
              <a:buSzTx/>
              <a:buFontTx/>
              <a:buNone/>
              <a:defRPr sz="15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371600" defTabSz="685800">
              <a:spcBef>
                <a:spcPts val="300"/>
              </a:spcBef>
              <a:buSzTx/>
              <a:buFontTx/>
              <a:buNone/>
              <a:defRPr sz="15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3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 lIns="45719" tIns="45719" rIns="45719" bIns="45719"/>
          <a:lstStyle>
            <a:lvl1pPr marL="257175" indent="-257175" defTabSz="685800">
              <a:spcBef>
                <a:spcPts val="500"/>
              </a:spcBef>
              <a:defRPr sz="21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592931" indent="-250031" defTabSz="685800">
              <a:spcBef>
                <a:spcPts val="500"/>
              </a:spcBef>
              <a:defRPr sz="21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925830" indent="-240030" defTabSz="685800">
              <a:spcBef>
                <a:spcPts val="500"/>
              </a:spcBef>
              <a:defRPr sz="21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305657" indent="-276957" defTabSz="685800">
              <a:spcBef>
                <a:spcPts val="500"/>
              </a:spcBef>
              <a:defRPr sz="21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648557" indent="-276957" defTabSz="685800">
              <a:spcBef>
                <a:spcPts val="500"/>
              </a:spcBef>
              <a:defRPr sz="21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34290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68580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02870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37160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6" y="1151334"/>
            <a:ext cx="4041776" cy="479823"/>
          </a:xfrm>
          <a:prstGeom prst="rect">
            <a:avLst/>
          </a:prstGeom>
        </p:spPr>
        <p:txBody>
          <a:bodyPr lIns="45719" tIns="45719" rIns="45719" bIns="45719" anchor="b"/>
          <a:lstStyle/>
          <a:p>
            <a:pPr marL="0" indent="0" defTabSz="685800">
              <a:spcBef>
                <a:spcPts val="400"/>
              </a:spcBef>
              <a:buSzTx/>
              <a:buFontTx/>
              <a:buNone/>
              <a:defRPr sz="18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5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itle Text"/>
          <p:cNvSpPr txBox="1">
            <a:spLocks noGrp="1"/>
          </p:cNvSpPr>
          <p:nvPr>
            <p:ph type="title"/>
          </p:nvPr>
        </p:nvSpPr>
        <p:spPr>
          <a:xfrm>
            <a:off x="457201" y="204786"/>
            <a:ext cx="3008314" cy="871539"/>
          </a:xfrm>
          <a:prstGeom prst="rect">
            <a:avLst/>
          </a:prstGeom>
        </p:spPr>
        <p:txBody>
          <a:bodyPr lIns="45719" tIns="45719" rIns="45719" bIns="45719" anchor="b"/>
          <a:lstStyle>
            <a:lvl1pPr defTabSz="685800">
              <a:defRPr sz="15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67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6"/>
          </a:xfrm>
          <a:prstGeom prst="rect">
            <a:avLst/>
          </a:prstGeom>
        </p:spPr>
        <p:txBody>
          <a:bodyPr lIns="45719" tIns="45719" rIns="45719" bIns="45719"/>
          <a:lstStyle>
            <a:lvl1pPr marL="257175" indent="-257175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587829" indent="-24492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914400" indent="-22860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303019" indent="-27431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645920" indent="-27432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315" cy="3518297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Text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1" cy="425054"/>
          </a:xfrm>
          <a:prstGeom prst="rect">
            <a:avLst/>
          </a:prstGeom>
        </p:spPr>
        <p:txBody>
          <a:bodyPr lIns="45719" tIns="45719" rIns="45719" bIns="45719" anchor="b"/>
          <a:lstStyle>
            <a:lvl1pPr defTabSz="685800">
              <a:defRPr sz="1500" b="1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77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459581"/>
            <a:ext cx="5486401" cy="3086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4025503"/>
            <a:ext cx="5486401" cy="603648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34290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68580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02870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371600" defTabSz="685800">
              <a:spcBef>
                <a:spcPts val="20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8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</p:spPr>
        <p:txBody>
          <a:bodyPr lIns="45719" tIns="45719" rIns="45719" bIns="45719"/>
          <a:lstStyle>
            <a:lvl1pPr marL="257175" indent="-257175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587829" indent="-24492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914400" indent="-22860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303019" indent="-27431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645920" indent="-27432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itle Text"/>
          <p:cNvSpPr txBox="1">
            <a:spLocks noGrp="1"/>
          </p:cNvSpPr>
          <p:nvPr>
            <p:ph type="title"/>
          </p:nvPr>
        </p:nvSpPr>
        <p:spPr>
          <a:xfrm>
            <a:off x="6629400" y="205978"/>
            <a:ext cx="2057400" cy="4388646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96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05978"/>
            <a:ext cx="6019800" cy="4388646"/>
          </a:xfrm>
          <a:prstGeom prst="rect">
            <a:avLst/>
          </a:prstGeom>
        </p:spPr>
        <p:txBody>
          <a:bodyPr lIns="45719" tIns="45719" rIns="45719" bIns="45719"/>
          <a:lstStyle>
            <a:lvl1pPr marL="257175" indent="-257175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587829" indent="-24492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914400" indent="-22860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303019" indent="-274319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1645920" indent="-274320" defTabSz="685800">
              <a:spcBef>
                <a:spcPts val="500"/>
              </a:spcBef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1" cy="1021558"/>
          </a:xfrm>
          <a:prstGeom prst="rect">
            <a:avLst/>
          </a:prstGeom>
        </p:spPr>
        <p:txBody>
          <a:bodyPr anchor="t"/>
          <a:lstStyle>
            <a:lvl1pPr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180033"/>
            <a:ext cx="7772401" cy="112514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3"/>
            <a:ext cx="4040188" cy="47982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3"/>
          </p:nvPr>
        </p:nvSpPr>
        <p:spPr>
          <a:xfrm>
            <a:off x="4645026" y="1151333"/>
            <a:ext cx="4041777" cy="479824"/>
          </a:xfrm>
          <a:prstGeom prst="rect">
            <a:avLst/>
          </a:prstGeom>
        </p:spPr>
        <p:txBody>
          <a:bodyPr anchor="b"/>
          <a:lstStyle/>
          <a:p>
            <a:pPr marL="301752" indent="-301752" defTabSz="804672">
              <a:spcBef>
                <a:spcPts val="600"/>
              </a:spcBef>
              <a:defRPr sz="2816"/>
            </a:pPr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xfrm>
            <a:off x="457201" y="204785"/>
            <a:ext cx="3008315" cy="87154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hape 77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316" cy="351829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2" cy="425054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8" name="Shape 86"/>
          <p:cNvSpPr>
            <a:spLocks noGrp="1"/>
          </p:cNvSpPr>
          <p:nvPr>
            <p:ph type="pic" sz="half" idx="13"/>
          </p:nvPr>
        </p:nvSpPr>
        <p:spPr>
          <a:xfrm>
            <a:off x="1792288" y="459581"/>
            <a:ext cx="5486402" cy="3086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4025503"/>
            <a:ext cx="5486402" cy="60364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629400" y="205978"/>
            <a:ext cx="2057400" cy="438864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05978"/>
            <a:ext cx="6019800" cy="438864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 lIns="45719" tIns="45719" rIns="45719" bIns="45719"/>
          <a:lstStyle>
            <a:lvl1pPr algn="ctr" defTabSz="685800">
              <a:defRPr sz="33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0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685800"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342900" algn="ctr" defTabSz="685800"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685800" algn="ctr" defTabSz="685800"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1028700" algn="ctr" defTabSz="685800"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1371600" algn="ctr" defTabSz="685800"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5523" y="4796834"/>
            <a:ext cx="231278" cy="214702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08521" y="-59270"/>
            <a:ext cx="9433050" cy="658379"/>
          </a:xfrm>
          <a:prstGeom prst="rect">
            <a:avLst/>
          </a:prstGeom>
          <a:solidFill>
            <a:srgbClr val="002654"/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image1.png" descr="image1.png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6650131" y="57480"/>
            <a:ext cx="2026327" cy="46138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526368"/>
            <a:ext cx="8229600" cy="803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437625"/>
            <a:ext cx="8229600" cy="315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3147" y="4772058"/>
            <a:ext cx="273654" cy="26425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00265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265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115"/>
          <p:cNvSpPr txBox="1">
            <a:spLocks noGrp="1"/>
          </p:cNvSpPr>
          <p:nvPr>
            <p:ph type="ctrTitle"/>
          </p:nvPr>
        </p:nvSpPr>
        <p:spPr>
          <a:xfrm>
            <a:off x="111062" y="1060942"/>
            <a:ext cx="5398372" cy="2490231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pPr defTabSz="740662">
              <a:defRPr sz="4000"/>
            </a:pPr>
            <a:r>
              <a:rPr lang="en-GB" sz="3200" dirty="0"/>
              <a:t>Introducing Piazza</a:t>
            </a:r>
            <a:br>
              <a:rPr lang="en-GB" sz="3200" dirty="0"/>
            </a:br>
            <a:r>
              <a:rPr lang="en-GB" sz="2400" i="1" dirty="0"/>
              <a:t>A tool to ask, answer and discuss questions </a:t>
            </a:r>
            <a:br>
              <a:rPr dirty="0"/>
            </a:br>
            <a:endParaRPr sz="2800" dirty="0"/>
          </a:p>
        </p:txBody>
      </p:sp>
      <p:grpSp>
        <p:nvGrpSpPr>
          <p:cNvPr id="209" name="Group 118"/>
          <p:cNvGrpSpPr/>
          <p:nvPr/>
        </p:nvGrpSpPr>
        <p:grpSpPr>
          <a:xfrm>
            <a:off x="239430" y="3720341"/>
            <a:ext cx="4715260" cy="1075947"/>
            <a:chOff x="0" y="0"/>
            <a:chExt cx="4715258" cy="1075946"/>
          </a:xfrm>
        </p:grpSpPr>
        <p:sp>
          <p:nvSpPr>
            <p:cNvPr id="207" name="Shape 116"/>
            <p:cNvSpPr/>
            <p:nvPr/>
          </p:nvSpPr>
          <p:spPr>
            <a:xfrm>
              <a:off x="0" y="-1"/>
              <a:ext cx="4715258" cy="1075947"/>
            </a:xfrm>
            <a:prstGeom prst="rect">
              <a:avLst/>
            </a:prstGeom>
            <a:solidFill>
              <a:srgbClr val="000000">
                <a:alpha val="5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pic>
          <p:nvPicPr>
            <p:cNvPr id="208" name="image2.jpg" descr="image2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-1"/>
              <a:ext cx="4715260" cy="10759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10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rcRect l="41314" r="7355"/>
          <a:stretch>
            <a:fillRect/>
          </a:stretch>
        </p:blipFill>
        <p:spPr>
          <a:xfrm>
            <a:off x="5378890" y="-152282"/>
            <a:ext cx="4089401" cy="5301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5064" y="966439"/>
            <a:ext cx="8214732" cy="3898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Top Tips for Using Piazza</a:t>
            </a:r>
            <a:endParaRPr lang="en-GB" sz="2000" b="1" dirty="0">
              <a:solidFill>
                <a:srgbClr val="C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 Guide. </a:t>
            </a: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students to ask 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full, well-posed questions</a:t>
            </a: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Advertise in first few lectures. </a:t>
            </a:r>
            <a:b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a student asks you a 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after class</a:t>
            </a: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ask them to post in on Piazza.</a:t>
            </a:r>
            <a:b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questions reasonably </a:t>
            </a: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regularly </a:t>
            </a: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but not too quickly!</a:t>
            </a:r>
            <a:b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need to answer every question! </a:t>
            </a:r>
            <a:endParaRPr lang="en-GB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45150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062294"/>
              </p:ext>
            </p:extLst>
          </p:nvPr>
        </p:nvGraphicFramePr>
        <p:xfrm>
          <a:off x="1009380" y="1806433"/>
          <a:ext cx="7009405" cy="19075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1693">
                  <a:extLst>
                    <a:ext uri="{9D8B030D-6E8A-4147-A177-3AD203B41FA5}">
                      <a16:colId xmlns:a16="http://schemas.microsoft.com/office/drawing/2014/main" val="927828008"/>
                    </a:ext>
                  </a:extLst>
                </a:gridCol>
                <a:gridCol w="937047">
                  <a:extLst>
                    <a:ext uri="{9D8B030D-6E8A-4147-A177-3AD203B41FA5}">
                      <a16:colId xmlns:a16="http://schemas.microsoft.com/office/drawing/2014/main" val="712818168"/>
                    </a:ext>
                  </a:extLst>
                </a:gridCol>
                <a:gridCol w="924218">
                  <a:extLst>
                    <a:ext uri="{9D8B030D-6E8A-4147-A177-3AD203B41FA5}">
                      <a16:colId xmlns:a16="http://schemas.microsoft.com/office/drawing/2014/main" val="1243277785"/>
                    </a:ext>
                  </a:extLst>
                </a:gridCol>
                <a:gridCol w="996915">
                  <a:extLst>
                    <a:ext uri="{9D8B030D-6E8A-4147-A177-3AD203B41FA5}">
                      <a16:colId xmlns:a16="http://schemas.microsoft.com/office/drawing/2014/main" val="2708606299"/>
                    </a:ext>
                  </a:extLst>
                </a:gridCol>
                <a:gridCol w="864883">
                  <a:extLst>
                    <a:ext uri="{9D8B030D-6E8A-4147-A177-3AD203B41FA5}">
                      <a16:colId xmlns:a16="http://schemas.microsoft.com/office/drawing/2014/main" val="2928075480"/>
                    </a:ext>
                  </a:extLst>
                </a:gridCol>
                <a:gridCol w="864883">
                  <a:extLst>
                    <a:ext uri="{9D8B030D-6E8A-4147-A177-3AD203B41FA5}">
                      <a16:colId xmlns:a16="http://schemas.microsoft.com/office/drawing/2014/main" val="2625407044"/>
                    </a:ext>
                  </a:extLst>
                </a:gridCol>
                <a:gridCol w="864883">
                  <a:extLst>
                    <a:ext uri="{9D8B030D-6E8A-4147-A177-3AD203B41FA5}">
                      <a16:colId xmlns:a16="http://schemas.microsoft.com/office/drawing/2014/main" val="2836783474"/>
                    </a:ext>
                  </a:extLst>
                </a:gridCol>
                <a:gridCol w="864883">
                  <a:extLst>
                    <a:ext uri="{9D8B030D-6E8A-4147-A177-3AD203B41FA5}">
                      <a16:colId xmlns:a16="http://schemas.microsoft.com/office/drawing/2014/main" val="2852835009"/>
                    </a:ext>
                  </a:extLst>
                </a:gridCol>
              </a:tblGrid>
              <a:tr h="10556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Class size (approx.)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Percentage of class viewing  at least one post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Percentage of class making at least one contribution</a:t>
                      </a:r>
                      <a:endParaRPr lang="en-GB" sz="11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 number of contributions (posts, responses, edits, comments)</a:t>
                      </a:r>
                      <a:endParaRPr lang="en-GB" sz="11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Number of questions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Percentage of questions receiving a student or instructor response</a:t>
                      </a:r>
                      <a:endParaRPr lang="en-GB" sz="11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Percentage of questions receiving instructor responses</a:t>
                      </a:r>
                      <a:endParaRPr lang="en-GB" sz="11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Percentage of questions receiving student responses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296" marR="55296" marT="0" marB="0"/>
                </a:tc>
                <a:extLst>
                  <a:ext uri="{0D108BD9-81ED-4DB2-BD59-A6C34878D82A}">
                    <a16:rowId xmlns:a16="http://schemas.microsoft.com/office/drawing/2014/main" val="3091959786"/>
                  </a:ext>
                </a:extLst>
              </a:tr>
              <a:tr h="537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GB" sz="16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87%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29%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1062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  <a:endParaRPr lang="en-GB" sz="160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36%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GB" sz="160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66903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3081" y="958505"/>
            <a:ext cx="5174815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sz="2400" b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Introduction to Linear Algebra 2017/18</a:t>
            </a:r>
            <a:endParaRPr lang="en-GB" sz="2000" b="1" dirty="0">
              <a:solidFill>
                <a:srgbClr val="C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448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5522" y="1063084"/>
            <a:ext cx="7716644" cy="738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Break-out</a:t>
            </a:r>
            <a:r>
              <a:rPr kumimoji="0" lang="en-GB" sz="2400" b="1" i="0" u="none" strike="noStrike" cap="none" spc="0" normalizeH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groups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GB" baseline="0" dirty="0"/>
          </a:p>
        </p:txBody>
      </p:sp>
      <p:sp>
        <p:nvSpPr>
          <p:cNvPr id="4" name="Rectangle 3"/>
          <p:cNvSpPr/>
          <p:nvPr/>
        </p:nvSpPr>
        <p:spPr>
          <a:xfrm>
            <a:off x="505522" y="1971586"/>
            <a:ext cx="8460058" cy="255454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</a:rPr>
              <a:t>Farhan </a:t>
            </a:r>
            <a:r>
              <a:rPr lang="en-GB" sz="2000" dirty="0" err="1">
                <a:solidFill>
                  <a:srgbClr val="C00000"/>
                </a:solidFill>
              </a:rPr>
              <a:t>Aghnoum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1600" i="1" dirty="0">
                <a:solidFill>
                  <a:srgbClr val="C00000"/>
                </a:solidFill>
              </a:rPr>
              <a:t>Year 1 MMath</a:t>
            </a:r>
            <a:br>
              <a:rPr lang="en-GB" sz="2000" dirty="0"/>
            </a:br>
            <a:r>
              <a:rPr lang="en-GB" dirty="0">
                <a:solidFill>
                  <a:srgbClr val="002060"/>
                </a:solidFill>
              </a:rPr>
              <a:t>Student point of view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C00000"/>
                </a:solidFill>
              </a:rPr>
              <a:t>Jenny August </a:t>
            </a:r>
            <a:r>
              <a:rPr lang="en-GB" sz="1600" i="1" dirty="0">
                <a:solidFill>
                  <a:srgbClr val="C00000"/>
                </a:solidFill>
              </a:rPr>
              <a:t>PhD student</a:t>
            </a:r>
            <a:br>
              <a:rPr lang="en-GB" sz="2000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Tutor point of view </a:t>
            </a:r>
            <a:br>
              <a:rPr lang="en-GB" sz="2000" dirty="0">
                <a:solidFill>
                  <a:srgbClr val="002060"/>
                </a:solidFill>
              </a:rPr>
            </a:br>
            <a:endParaRPr lang="en-GB" sz="2000" dirty="0">
              <a:solidFill>
                <a:srgbClr val="002060"/>
              </a:solidFill>
            </a:endParaRP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C00000"/>
                </a:solidFill>
              </a:rPr>
              <a:t>Pamela Docherty </a:t>
            </a:r>
            <a:r>
              <a:rPr lang="en-GB" sz="1600" i="1" dirty="0">
                <a:solidFill>
                  <a:srgbClr val="C00000"/>
                </a:solidFill>
              </a:rPr>
              <a:t>SLA; Y1 lecturer</a:t>
            </a:r>
          </a:p>
          <a:p>
            <a:r>
              <a:rPr lang="en-GB" dirty="0">
                <a:solidFill>
                  <a:srgbClr val="002060"/>
                </a:solidFill>
              </a:rPr>
              <a:t>Student learning/course lecturer point of view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r>
              <a:rPr lang="en-GB" sz="2000" dirty="0">
                <a:solidFill>
                  <a:srgbClr val="C00000"/>
                </a:solidFill>
              </a:rPr>
              <a:t>Iain Gordon </a:t>
            </a:r>
            <a:r>
              <a:rPr lang="en-GB" sz="1600" i="1" dirty="0" err="1">
                <a:solidFill>
                  <a:srgbClr val="C00000"/>
                </a:solidFill>
              </a:rPr>
              <a:t>HoS</a:t>
            </a:r>
            <a:r>
              <a:rPr lang="en-GB" sz="1600" i="1" dirty="0">
                <a:solidFill>
                  <a:srgbClr val="C00000"/>
                </a:solidFill>
              </a:rPr>
              <a:t>; Y3 lecturer</a:t>
            </a:r>
          </a:p>
          <a:p>
            <a:r>
              <a:rPr lang="en-GB" dirty="0">
                <a:solidFill>
                  <a:srgbClr val="002060"/>
                </a:solidFill>
              </a:rPr>
              <a:t>Head of School/course lecturer point of view</a:t>
            </a:r>
          </a:p>
        </p:txBody>
      </p:sp>
    </p:spTree>
    <p:extLst>
      <p:ext uri="{BB962C8B-B14F-4D97-AF65-F5344CB8AC3E}">
        <p14:creationId xmlns:p14="http://schemas.microsoft.com/office/powerpoint/2010/main" val="3806571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81C3F"/>
      </a:accent1>
      <a:accent2>
        <a:srgbClr val="D60270"/>
      </a:accent2>
      <a:accent3>
        <a:srgbClr val="C66005"/>
      </a:accent3>
      <a:accent4>
        <a:srgbClr val="87005B"/>
      </a:accent4>
      <a:accent5>
        <a:srgbClr val="009BAA"/>
      </a:accent5>
      <a:accent6>
        <a:srgbClr val="EAAF0F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81C3F"/>
      </a:accent1>
      <a:accent2>
        <a:srgbClr val="D60270"/>
      </a:accent2>
      <a:accent3>
        <a:srgbClr val="C66005"/>
      </a:accent3>
      <a:accent4>
        <a:srgbClr val="87005B"/>
      </a:accent4>
      <a:accent5>
        <a:srgbClr val="009BAA"/>
      </a:accent5>
      <a:accent6>
        <a:srgbClr val="EAAF0F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189</Words>
  <Application>Microsoft Office PowerPoint</Application>
  <PresentationFormat>On-screen Show (16:9)</PresentationFormat>
  <Paragraphs>41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Introducing Piazza A tool to ask, answer and discuss questions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Build a Learning Community  Dr Pamela Docherty Student Learning Advisor</dc:title>
  <dc:creator>DOCHERTY Pamela</dc:creator>
  <cp:lastModifiedBy>DOCHERTY Pamela</cp:lastModifiedBy>
  <cp:revision>11</cp:revision>
  <dcterms:modified xsi:type="dcterms:W3CDTF">2017-12-13T17:48:24Z</dcterms:modified>
</cp:coreProperties>
</file>