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sldIdLst>
    <p:sldId id="256" r:id="rId2"/>
    <p:sldId id="257" r:id="rId3"/>
    <p:sldId id="258" r:id="rId4"/>
    <p:sldId id="260" r:id="rId5"/>
    <p:sldId id="261" r:id="rId6"/>
    <p:sldId id="276" r:id="rId7"/>
    <p:sldId id="262" r:id="rId8"/>
    <p:sldId id="269" r:id="rId9"/>
    <p:sldId id="263" r:id="rId10"/>
    <p:sldId id="264" r:id="rId11"/>
    <p:sldId id="277" r:id="rId12"/>
    <p:sldId id="266" r:id="rId13"/>
    <p:sldId id="267"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8987" autoAdjust="0"/>
  </p:normalViewPr>
  <p:slideViewPr>
    <p:cSldViewPr snapToGrid="0">
      <p:cViewPr varScale="1">
        <p:scale>
          <a:sx n="32" d="100"/>
          <a:sy n="32" d="100"/>
        </p:scale>
        <p:origin x="195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A6A6AD-C8B7-450C-A31D-C2AE1D2D067B}" type="datetimeFigureOut">
              <a:rPr lang="en-GB" smtClean="0"/>
              <a:t>24/11/2020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379928-B69C-4010-8AFD-1915AD8222EE}" type="slidenum">
              <a:rPr lang="en-GB" smtClean="0"/>
              <a:t>‹#›</a:t>
            </a:fld>
            <a:endParaRPr lang="en-GB"/>
          </a:p>
        </p:txBody>
      </p:sp>
    </p:spTree>
    <p:extLst>
      <p:ext uri="{BB962C8B-B14F-4D97-AF65-F5344CB8AC3E}">
        <p14:creationId xmlns:p14="http://schemas.microsoft.com/office/powerpoint/2010/main" val="1265800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a:t>
            </a:r>
            <a:r>
              <a:rPr lang="en-GB" baseline="0" dirty="0"/>
              <a:t> i</a:t>
            </a:r>
            <a:r>
              <a:rPr lang="en-GB" dirty="0"/>
              <a:t>nitial motivation for the PTAS project on which this presentation is based was born out of my own frustration.</a:t>
            </a:r>
          </a:p>
          <a:p>
            <a:endParaRPr lang="en-GB" dirty="0"/>
          </a:p>
          <a:p>
            <a:r>
              <a:rPr lang="en-GB" dirty="0"/>
              <a:t>In 2014 when I was designing the assessment for a new Honours geography option course, </a:t>
            </a:r>
            <a:r>
              <a:rPr lang="en-GB" i="1" dirty="0"/>
              <a:t>Space, Place and Sensory Perception</a:t>
            </a:r>
            <a:r>
              <a:rPr lang="en-GB" dirty="0"/>
              <a:t>, which I spoke about this morning,</a:t>
            </a:r>
            <a:r>
              <a:rPr lang="en-GB" baseline="0" dirty="0"/>
              <a:t> </a:t>
            </a:r>
            <a:r>
              <a:rPr lang="en-GB" dirty="0"/>
              <a:t>I was keen to re-think the standard assessment policy and practice in order to reflect what I felt were changing disciplinary interests (so in this case an interest in embodied experience, subjectivity, creativity, and experimentation).</a:t>
            </a:r>
          </a:p>
          <a:p>
            <a:endParaRPr lang="en-GB" dirty="0"/>
          </a:p>
          <a:p>
            <a:r>
              <a:rPr lang="en-GB" dirty="0"/>
              <a:t>I wanted the course assessment to give the students an opportunity to relate to the course material in their own individual ways and felt that an exam would stifle this type of response.</a:t>
            </a:r>
          </a:p>
          <a:p>
            <a:endParaRPr lang="en-GB" dirty="0"/>
          </a:p>
          <a:p>
            <a:r>
              <a:rPr lang="en-GB" dirty="0"/>
              <a:t>Also, having read one too many poorly researched and written undergraduate essays and dissertations, I was also keen to help the students become more confident at selecting and exploring their own research topics, to think more carefully about the audience they were writing for, and to improve their writing skills more generally, or in professional parlance, to ‘diversify their graduate attributes and transferable skills’.</a:t>
            </a:r>
          </a:p>
          <a:p>
            <a:endParaRPr lang="en-GB" dirty="0"/>
          </a:p>
          <a:p>
            <a:r>
              <a:rPr lang="en-GB" dirty="0"/>
              <a:t>Having had experience of writing reflective journals as an undergrad, blogs, to me, seemed to offer a good solution, however, I found a dearth of material when I went looking for guidance not just on how to implement blogs as a form of assessment but also the best way of assessing them.</a:t>
            </a:r>
          </a:p>
          <a:p>
            <a:endParaRPr lang="en-GB" dirty="0"/>
          </a:p>
          <a:p>
            <a:r>
              <a:rPr lang="en-GB" dirty="0"/>
              <a:t>Hazel came at the project from a slightly different angle having had to write a blog as part of the [INSERT</a:t>
            </a:r>
            <a:r>
              <a:rPr lang="en-GB" baseline="0" dirty="0"/>
              <a:t> COURSE].</a:t>
            </a:r>
          </a:p>
          <a:p>
            <a:endParaRPr lang="en-GB" baseline="0" dirty="0"/>
          </a:p>
          <a:p>
            <a:r>
              <a:rPr lang="en-GB" baseline="0" dirty="0"/>
              <a:t>I’ve also since had experience of writing a blog as part of the EdTA.</a:t>
            </a:r>
            <a:endParaRPr lang="en-GB" dirty="0"/>
          </a:p>
          <a:p>
            <a:endParaRPr lang="en-GB" dirty="0"/>
          </a:p>
        </p:txBody>
      </p:sp>
      <p:sp>
        <p:nvSpPr>
          <p:cNvPr id="4" name="Slide Number Placeholder 3"/>
          <p:cNvSpPr>
            <a:spLocks noGrp="1"/>
          </p:cNvSpPr>
          <p:nvPr>
            <p:ph type="sldNum" sz="quarter" idx="10"/>
          </p:nvPr>
        </p:nvSpPr>
        <p:spPr/>
        <p:txBody>
          <a:bodyPr/>
          <a:lstStyle/>
          <a:p>
            <a:fld id="{81379928-B69C-4010-8AFD-1915AD8222EE}" type="slidenum">
              <a:rPr lang="en-GB" smtClean="0"/>
              <a:t>2</a:t>
            </a:fld>
            <a:endParaRPr lang="en-GB"/>
          </a:p>
        </p:txBody>
      </p:sp>
    </p:spTree>
    <p:extLst>
      <p:ext uri="{BB962C8B-B14F-4D97-AF65-F5344CB8AC3E}">
        <p14:creationId xmlns:p14="http://schemas.microsoft.com/office/powerpoint/2010/main" val="10486695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Other issues they cited, however, tended to be more double-sided.</a:t>
            </a:r>
          </a:p>
          <a:p>
            <a:endParaRPr lang="en-GB" dirty="0"/>
          </a:p>
          <a:p>
            <a:r>
              <a:rPr lang="en-GB" dirty="0"/>
              <a:t>For example, some students found it difficult to select their own topics, some found the requirement to be concise extremely challenging, and others had felt overwhelmed by the work needed to achieve regular submission, but all acknowledged that these efforts had contributed (in transferable ways) to their learning (e.g. capacity for independent thought, improved writing technique, motivated work ethic, applied knowledge of the whole course content rather than just selected bits of it).</a:t>
            </a:r>
          </a:p>
          <a:p>
            <a:endParaRPr lang="en-GB" dirty="0"/>
          </a:p>
          <a:p>
            <a:r>
              <a:rPr lang="en-GB" dirty="0"/>
              <a:t>Instead of just spending an entire semester watching Netflix and then hammer it in the last month […] I had to set aside time every week […] I feel like the reading that I was doing was what I was supposed to be doing that I don't do in other classes to be honest</a:t>
            </a:r>
          </a:p>
          <a:p>
            <a:endParaRPr lang="en-GB" dirty="0"/>
          </a:p>
        </p:txBody>
      </p:sp>
      <p:sp>
        <p:nvSpPr>
          <p:cNvPr id="4" name="Slide Number Placeholder 3"/>
          <p:cNvSpPr>
            <a:spLocks noGrp="1"/>
          </p:cNvSpPr>
          <p:nvPr>
            <p:ph type="sldNum" sz="quarter" idx="10"/>
          </p:nvPr>
        </p:nvSpPr>
        <p:spPr/>
        <p:txBody>
          <a:bodyPr/>
          <a:lstStyle/>
          <a:p>
            <a:fld id="{81379928-B69C-4010-8AFD-1915AD8222EE}" type="slidenum">
              <a:rPr lang="en-GB" smtClean="0"/>
              <a:t>11</a:t>
            </a:fld>
            <a:endParaRPr lang="en-GB"/>
          </a:p>
        </p:txBody>
      </p:sp>
    </p:spTree>
    <p:extLst>
      <p:ext uri="{BB962C8B-B14F-4D97-AF65-F5344CB8AC3E}">
        <p14:creationId xmlns:p14="http://schemas.microsoft.com/office/powerpoint/2010/main" val="1445191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Is was clear from the focus groups that students were strongly engaged with the blogs. They variously described the process as ‘enjoyable’, ‘fun’ and ‘creative’. Their accounts clearly indicate that blogging can be used to promote active and engaged student learning.  </a:t>
            </a:r>
          </a:p>
          <a:p>
            <a:endParaRPr lang="en-GB" dirty="0"/>
          </a:p>
          <a:p>
            <a:endParaRPr lang="en-GB" dirty="0"/>
          </a:p>
        </p:txBody>
      </p:sp>
      <p:sp>
        <p:nvSpPr>
          <p:cNvPr id="4" name="Slide Number Placeholder 3"/>
          <p:cNvSpPr>
            <a:spLocks noGrp="1"/>
          </p:cNvSpPr>
          <p:nvPr>
            <p:ph type="sldNum" sz="quarter" idx="10"/>
          </p:nvPr>
        </p:nvSpPr>
        <p:spPr/>
        <p:txBody>
          <a:bodyPr/>
          <a:lstStyle/>
          <a:p>
            <a:fld id="{81379928-B69C-4010-8AFD-1915AD8222EE}" type="slidenum">
              <a:rPr lang="en-GB" smtClean="0"/>
              <a:t>12</a:t>
            </a:fld>
            <a:endParaRPr lang="en-GB"/>
          </a:p>
        </p:txBody>
      </p:sp>
    </p:spTree>
    <p:extLst>
      <p:ext uri="{BB962C8B-B14F-4D97-AF65-F5344CB8AC3E}">
        <p14:creationId xmlns:p14="http://schemas.microsoft.com/office/powerpoint/2010/main" val="5271494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Students valued blogs as an alternative to more conventional essays and exams because they allowed them to personalise their learning experiences and to be much more active in working consistently throughout the course. Having a set blogging requirement, often weekly, made them focus on the material for that part of the course and engage with to it to a greater extent than if they had just had an essay or an exam to prepare.  </a:t>
            </a:r>
          </a:p>
          <a:p>
            <a:endParaRPr lang="en-GB" dirty="0"/>
          </a:p>
          <a:p>
            <a:endParaRPr lang="en-GB" dirty="0"/>
          </a:p>
          <a:p>
            <a:endParaRPr lang="en-GB"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81379928-B69C-4010-8AFD-1915AD8222EE}" type="slidenum">
              <a:rPr lang="en-GB" smtClean="0"/>
              <a:t>13</a:t>
            </a:fld>
            <a:endParaRPr lang="en-GB"/>
          </a:p>
        </p:txBody>
      </p:sp>
    </p:spTree>
    <p:extLst>
      <p:ext uri="{BB962C8B-B14F-4D97-AF65-F5344CB8AC3E}">
        <p14:creationId xmlns:p14="http://schemas.microsoft.com/office/powerpoint/2010/main" val="39119117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Forced them to write concisely</a:t>
            </a:r>
          </a:p>
          <a:p>
            <a:r>
              <a:rPr lang="en-GB" dirty="0"/>
              <a:t>Developing confidence</a:t>
            </a:r>
          </a:p>
          <a:p>
            <a:endParaRPr lang="en-GB" dirty="0"/>
          </a:p>
          <a:p>
            <a:r>
              <a:rPr lang="en-GB" dirty="0"/>
              <a:t>Above all, the majority of the students welcomed the opportunity to do something different (a ‘change from the norm’) [CLICK], they enjoyed the ‘refreshing’ informality and personalised nature of the writing style, they appreciated the opportunity to apply their learning to contemporary ‘real world’ issues, and (where applicable) were enthusiastic about being able to incorporate A/V material, hyperlinks, images, and creative formatting into their work.</a:t>
            </a:r>
          </a:p>
          <a:p>
            <a:endParaRPr lang="en-GB" dirty="0"/>
          </a:p>
        </p:txBody>
      </p:sp>
      <p:sp>
        <p:nvSpPr>
          <p:cNvPr id="4" name="Slide Number Placeholder 3"/>
          <p:cNvSpPr>
            <a:spLocks noGrp="1"/>
          </p:cNvSpPr>
          <p:nvPr>
            <p:ph type="sldNum" sz="quarter" idx="10"/>
          </p:nvPr>
        </p:nvSpPr>
        <p:spPr/>
        <p:txBody>
          <a:bodyPr/>
          <a:lstStyle/>
          <a:p>
            <a:fld id="{81379928-B69C-4010-8AFD-1915AD8222EE}" type="slidenum">
              <a:rPr lang="en-GB" smtClean="0"/>
              <a:t>14</a:t>
            </a:fld>
            <a:endParaRPr lang="en-GB"/>
          </a:p>
        </p:txBody>
      </p:sp>
    </p:spTree>
    <p:extLst>
      <p:ext uri="{BB962C8B-B14F-4D97-AF65-F5344CB8AC3E}">
        <p14:creationId xmlns:p14="http://schemas.microsoft.com/office/powerpoint/2010/main" val="1712517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were two main benefits to student learning. First, blogging was a key way in which to enhance student engagement and active learning. This included: creating a much more creative learning environment which students were more likely to engage with; students had an appreciation of the differences to conventional essay writing and were keen to engage; the continuous and iterative nature of the process enabled them to engage much more fully with the course materials; and they could see the value of the skills they were developing for the reset of their courses and, in particular, research proposals and dissertations. Second, students felt that blogging was an important way to personalise their learning experiences both through the design of the blog and through the opportunity to find their own voice when writing the various posts.</a:t>
            </a:r>
          </a:p>
        </p:txBody>
      </p:sp>
      <p:sp>
        <p:nvSpPr>
          <p:cNvPr id="4" name="Slide Number Placeholder 3"/>
          <p:cNvSpPr>
            <a:spLocks noGrp="1"/>
          </p:cNvSpPr>
          <p:nvPr>
            <p:ph type="sldNum" sz="quarter" idx="10"/>
          </p:nvPr>
        </p:nvSpPr>
        <p:spPr/>
        <p:txBody>
          <a:bodyPr/>
          <a:lstStyle/>
          <a:p>
            <a:fld id="{81379928-B69C-4010-8AFD-1915AD8222EE}" type="slidenum">
              <a:rPr lang="en-GB" smtClean="0"/>
              <a:t>17</a:t>
            </a:fld>
            <a:endParaRPr lang="en-GB"/>
          </a:p>
        </p:txBody>
      </p:sp>
    </p:spTree>
    <p:extLst>
      <p:ext uri="{BB962C8B-B14F-4D97-AF65-F5344CB8AC3E}">
        <p14:creationId xmlns:p14="http://schemas.microsoft.com/office/powerpoint/2010/main" val="21654766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Two other important messages also emerged from the research. First, for innovative forms of assessment such as blogs to work, both staff and students require appropriate and dynamic support from academic colleagues, computing staff, and departmental administrators. This includes the provision of opportunities to share good practice and discuss novel forms of assessment within specific disciplinary contexts in addition to those provided by dedicated teaching and learning forums, access to relevant ICT training/advice and a responsive rather than prescriptive approach to software provision (e.g. the development of software packages with enhanced blogging capabilities), and adequate time allocation in workload models. Second, there is a need to stimulate cross-disciplinary, cross-institutional debate about what constitutes best practice in relation to assessed blogs (e.g. what constitutes a blog, formatting techniques, marking criteria), and a need to refine/expand debates on innovative forms of assessment in a context where open, accessible and collaborative learning is becoming increasingly important. Future work might support and find ways to empower instructors and students to engage in innovative forms of assessment especially when this activity challenges institutionalised or disciplinary norms.</a:t>
            </a:r>
          </a:p>
          <a:p>
            <a:endParaRPr lang="en-GB" dirty="0"/>
          </a:p>
          <a:p>
            <a:r>
              <a:rPr lang="en-GB" dirty="0"/>
              <a:t>Blogs are under-utilised as a form of assessment across the University. They are of relevance and benefit to students across all three Colleges and could be more widely incorporated as a (formative or summative) assessment method. It is important, however, that COs and students receive appropriate support from management and relevant services and that ICT developments take a responsive rather than prescriptive approach to software provision.</a:t>
            </a:r>
          </a:p>
          <a:p>
            <a:endParaRPr lang="en-GB" dirty="0"/>
          </a:p>
        </p:txBody>
      </p:sp>
      <p:sp>
        <p:nvSpPr>
          <p:cNvPr id="4" name="Slide Number Placeholder 3"/>
          <p:cNvSpPr>
            <a:spLocks noGrp="1"/>
          </p:cNvSpPr>
          <p:nvPr>
            <p:ph type="sldNum" sz="quarter" idx="10"/>
          </p:nvPr>
        </p:nvSpPr>
        <p:spPr/>
        <p:txBody>
          <a:bodyPr/>
          <a:lstStyle/>
          <a:p>
            <a:fld id="{81379928-B69C-4010-8AFD-1915AD8222EE}" type="slidenum">
              <a:rPr lang="en-GB" smtClean="0"/>
              <a:t>18</a:t>
            </a:fld>
            <a:endParaRPr lang="en-GB"/>
          </a:p>
        </p:txBody>
      </p:sp>
    </p:spTree>
    <p:extLst>
      <p:ext uri="{BB962C8B-B14F-4D97-AF65-F5344CB8AC3E}">
        <p14:creationId xmlns:p14="http://schemas.microsoft.com/office/powerpoint/2010/main" val="24136583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Preliminary findings were presented at the Higher Education Academy (HEA) Transforming Assessment in HE Symposium (2017) at the HEA Headquarters in York; </a:t>
            </a:r>
          </a:p>
          <a:p>
            <a:endParaRPr lang="en-GB" dirty="0"/>
          </a:p>
          <a:p>
            <a:r>
              <a:rPr lang="en-GB" dirty="0"/>
              <a:t>A summary of the project and preliminary findings formed the basis of a Case Study published as part of the HEA Transforming Assessment: A Case Study Series (2017);</a:t>
            </a:r>
          </a:p>
          <a:p>
            <a:endParaRPr lang="en-GB" dirty="0"/>
          </a:p>
          <a:p>
            <a:r>
              <a:rPr lang="en-GB" dirty="0"/>
              <a:t>a co-authored conference paper was presented at the Royal Geographical Society-Institute of British Geographers Annual Conference (2017) in London as part of a session ‘Innovative assessment of geography students in Higher Education’ co-organised by the research team (and sponsored by the Higher Education Research Group);</a:t>
            </a:r>
          </a:p>
          <a:p>
            <a:endParaRPr lang="en-GB" dirty="0"/>
          </a:p>
          <a:p>
            <a:r>
              <a:rPr lang="en-GB" dirty="0"/>
              <a:t>PI contributed a post to the Teaching Matters blog (2018). </a:t>
            </a:r>
          </a:p>
          <a:p>
            <a:endParaRPr lang="en-GB" dirty="0"/>
          </a:p>
          <a:p>
            <a:r>
              <a:rPr lang="en-GB" dirty="0"/>
              <a:t>Two co-authored papers for the Journal of Geography in Higher Education and Studies in Higher Education; </a:t>
            </a:r>
          </a:p>
          <a:p>
            <a:endParaRPr lang="en-GB" dirty="0"/>
          </a:p>
          <a:p>
            <a:r>
              <a:rPr lang="en-GB" dirty="0"/>
              <a:t>A set of Grade Related Marking Criteria for use across the University</a:t>
            </a:r>
          </a:p>
        </p:txBody>
      </p:sp>
      <p:sp>
        <p:nvSpPr>
          <p:cNvPr id="4" name="Slide Number Placeholder 3"/>
          <p:cNvSpPr>
            <a:spLocks noGrp="1"/>
          </p:cNvSpPr>
          <p:nvPr>
            <p:ph type="sldNum" sz="quarter" idx="10"/>
          </p:nvPr>
        </p:nvSpPr>
        <p:spPr/>
        <p:txBody>
          <a:bodyPr/>
          <a:lstStyle/>
          <a:p>
            <a:fld id="{81379928-B69C-4010-8AFD-1915AD8222EE}" type="slidenum">
              <a:rPr lang="en-GB" smtClean="0"/>
              <a:t>19</a:t>
            </a:fld>
            <a:endParaRPr lang="en-GB"/>
          </a:p>
        </p:txBody>
      </p:sp>
    </p:spTree>
    <p:extLst>
      <p:ext uri="{BB962C8B-B14F-4D97-AF65-F5344CB8AC3E}">
        <p14:creationId xmlns:p14="http://schemas.microsoft.com/office/powerpoint/2010/main" val="529875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Blogs are one of the most important new communication web tools in recent years and academics are increasingly urged to blog as part of their engagement and dissemination activities (Dunleavy and Gilson, 2012). </a:t>
            </a:r>
          </a:p>
          <a:p>
            <a:endParaRPr lang="en-GB" dirty="0"/>
          </a:p>
          <a:p>
            <a:r>
              <a:rPr lang="en-GB" dirty="0"/>
              <a:t>Over the last decade numerous positive teaching and learning outcomes have also been associated with the use of blogs as a form of assessment (both formative and summative). </a:t>
            </a:r>
          </a:p>
          <a:p>
            <a:endParaRPr lang="en-GB" dirty="0"/>
          </a:p>
          <a:p>
            <a:r>
              <a:rPr lang="en-GB" dirty="0"/>
              <a:t>For example, educational theorists and practitioners have documented that blog writing can:</a:t>
            </a:r>
          </a:p>
          <a:p>
            <a:endParaRPr lang="en-GB" dirty="0"/>
          </a:p>
          <a:p>
            <a:r>
              <a:rPr lang="en-GB" dirty="0"/>
              <a:t>improve critical reading skills; empower and motivate students to think independently and assume responsibility for their own learning;</a:t>
            </a:r>
          </a:p>
          <a:p>
            <a:endParaRPr lang="en-GB" dirty="0"/>
          </a:p>
          <a:p>
            <a:r>
              <a:rPr lang="en-GB" dirty="0"/>
              <a:t>help students develop their reflective skills and, in turn, become more thoughtful and articulate observers of their world with an ability to understand how their positionality and/or practices might influence the construction of knowledge; encourage students to read regularly and engage more deeply with the course material;</a:t>
            </a:r>
          </a:p>
          <a:p>
            <a:endParaRPr lang="en-GB" dirty="0"/>
          </a:p>
          <a:p>
            <a:r>
              <a:rPr lang="en-GB" dirty="0"/>
              <a:t>and, bring learning ‘to life’ by actively encouraging students to make connections between the course material and the wider world. </a:t>
            </a:r>
          </a:p>
          <a:p>
            <a:endParaRPr lang="en-GB" dirty="0"/>
          </a:p>
          <a:p>
            <a:r>
              <a:rPr lang="en-GB" dirty="0"/>
              <a:t>To date though, scholars who have examined how blogging affects student learning have largely focused on the social elements of this technology, debating whether posting and commenting activities encourage student learning and engagement, build camaraderie, or support collective problem-solving. </a:t>
            </a:r>
          </a:p>
          <a:p>
            <a:endParaRPr lang="en-GB" dirty="0"/>
          </a:p>
          <a:p>
            <a:r>
              <a:rPr lang="en-GB" dirty="0"/>
              <a:t>Very few studies have analysed whether the writing style associated with blogging may also be beneficial despite it sharing many qualities also associated with ‘stylish’ academic writing e.g. attention-getting titles, compelling openings, case studies, anecdotes, illustrations, examples, stories, carefully-crafted clutter-free prose OR whether blog writing might enhance students’ research skills.</a:t>
            </a:r>
          </a:p>
          <a:p>
            <a:endParaRPr lang="en-GB" dirty="0"/>
          </a:p>
          <a:p>
            <a:endParaRPr lang="en-GB" dirty="0"/>
          </a:p>
        </p:txBody>
      </p:sp>
      <p:sp>
        <p:nvSpPr>
          <p:cNvPr id="4" name="Slide Number Placeholder 3"/>
          <p:cNvSpPr>
            <a:spLocks noGrp="1"/>
          </p:cNvSpPr>
          <p:nvPr>
            <p:ph type="sldNum" sz="quarter" idx="10"/>
          </p:nvPr>
        </p:nvSpPr>
        <p:spPr/>
        <p:txBody>
          <a:bodyPr/>
          <a:lstStyle/>
          <a:p>
            <a:fld id="{81379928-B69C-4010-8AFD-1915AD8222EE}" type="slidenum">
              <a:rPr lang="en-GB" smtClean="0"/>
              <a:t>3</a:t>
            </a:fld>
            <a:endParaRPr lang="en-GB"/>
          </a:p>
        </p:txBody>
      </p:sp>
    </p:spTree>
    <p:extLst>
      <p:ext uri="{BB962C8B-B14F-4D97-AF65-F5344CB8AC3E}">
        <p14:creationId xmlns:p14="http://schemas.microsoft.com/office/powerpoint/2010/main" val="267134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Our research set out to achieve two aims. </a:t>
            </a:r>
          </a:p>
          <a:p>
            <a:endParaRPr lang="en-GB" dirty="0"/>
          </a:p>
          <a:p>
            <a:r>
              <a:rPr lang="en-GB" dirty="0"/>
              <a:t>First, to understand if and how assessed blogs can be used to support student learning, with a particular focus on the development of research skills to fit in with the University of Edinburgh’s Emerging Vision for Learning and Teaching which proposes that every student should have the opportunity to be a researcher. We focused, in particular, on the extent to which (and how) blog writing can improve students’ writing and communication skills, increase their self-confidence, and accommodate a more diverse range of preferences and learning styles (Murphy 2013; Hansen, 2015).</a:t>
            </a:r>
          </a:p>
          <a:p>
            <a:endParaRPr lang="en-GB" dirty="0"/>
          </a:p>
          <a:p>
            <a:r>
              <a:rPr lang="en-GB" dirty="0"/>
              <a:t>Second, to look at blogging from an institutional perspective with a view to developing resources that could be used across the University (and beyond) to support the greater use of blogging in the curriculum.</a:t>
            </a:r>
          </a:p>
          <a:p>
            <a:endParaRPr lang="en-GB" dirty="0"/>
          </a:p>
        </p:txBody>
      </p:sp>
      <p:sp>
        <p:nvSpPr>
          <p:cNvPr id="4" name="Slide Number Placeholder 3"/>
          <p:cNvSpPr>
            <a:spLocks noGrp="1"/>
          </p:cNvSpPr>
          <p:nvPr>
            <p:ph type="sldNum" sz="quarter" idx="10"/>
          </p:nvPr>
        </p:nvSpPr>
        <p:spPr/>
        <p:txBody>
          <a:bodyPr/>
          <a:lstStyle/>
          <a:p>
            <a:fld id="{81379928-B69C-4010-8AFD-1915AD8222EE}" type="slidenum">
              <a:rPr lang="en-GB" smtClean="0"/>
              <a:t>4</a:t>
            </a:fld>
            <a:endParaRPr lang="en-GB"/>
          </a:p>
        </p:txBody>
      </p:sp>
    </p:spTree>
    <p:extLst>
      <p:ext uri="{BB962C8B-B14F-4D97-AF65-F5344CB8AC3E}">
        <p14:creationId xmlns:p14="http://schemas.microsoft.com/office/powerpoint/2010/main" val="1454230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used a multi-layered methodology including an online University-wide survey of teaching staff, interviews with four Course Organisers (CO), including myself, drawn from the institution’s three Colleges (Science and Engineering, Medicine and Veterinary Medicine, Arts Humanities and Social Science).</a:t>
            </a:r>
          </a:p>
          <a:p>
            <a:endParaRPr lang="en-GB" baseline="0" dirty="0"/>
          </a:p>
          <a:p>
            <a:r>
              <a:rPr lang="en-GB" baseline="0" dirty="0"/>
              <a:t>T</a:t>
            </a:r>
            <a:r>
              <a:rPr lang="en-GB" dirty="0"/>
              <a:t>he courses were</a:t>
            </a:r>
            <a:r>
              <a:rPr lang="en-GB" baseline="0" dirty="0"/>
              <a:t> </a:t>
            </a:r>
            <a:r>
              <a:rPr lang="en-GB" dirty="0"/>
              <a:t>selected to cover a variety of blog formats, Virtual Learning Environments, and class sizes),</a:t>
            </a:r>
            <a:r>
              <a:rPr lang="en-GB" baseline="0" dirty="0"/>
              <a:t> so we looked out for things like…</a:t>
            </a:r>
            <a:endParaRPr lang="en-GB" dirty="0"/>
          </a:p>
          <a:p>
            <a:endParaRPr lang="en-GB" dirty="0"/>
          </a:p>
          <a:p>
            <a:r>
              <a:rPr lang="en-GB" dirty="0"/>
              <a:t>Group and individual blogs, private and public</a:t>
            </a:r>
          </a:p>
          <a:p>
            <a:r>
              <a:rPr lang="en-GB" dirty="0"/>
              <a:t>Compulsory courses and optional courses</a:t>
            </a:r>
          </a:p>
          <a:p>
            <a:r>
              <a:rPr lang="en-GB" dirty="0"/>
              <a:t>LEARN, PebblePad, Word Press</a:t>
            </a:r>
          </a:p>
          <a:p>
            <a:r>
              <a:rPr lang="en-GB" dirty="0"/>
              <a:t>Between 20 and 60 students</a:t>
            </a:r>
          </a:p>
          <a:p>
            <a:endParaRPr lang="en-GB" dirty="0"/>
          </a:p>
          <a:p>
            <a:r>
              <a:rPr lang="en-GB" dirty="0"/>
              <a:t>We</a:t>
            </a:r>
            <a:r>
              <a:rPr lang="en-GB" baseline="0" dirty="0"/>
              <a:t> conducted f</a:t>
            </a:r>
            <a:r>
              <a:rPr lang="en-GB" dirty="0"/>
              <a:t>ocus groups with the students on these courses, undertook analysis of the student evaluation surveys from previous years where applicable, and undertook consultation with other relevant stakeholders (e.g. IT support officers, administrators, student union). </a:t>
            </a:r>
          </a:p>
          <a:p>
            <a:endParaRPr lang="en-GB" dirty="0"/>
          </a:p>
          <a:p>
            <a:r>
              <a:rPr lang="en-GB" dirty="0"/>
              <a:t>Specifically, we explored: </a:t>
            </a:r>
          </a:p>
          <a:p>
            <a:r>
              <a:rPr lang="en-GB" dirty="0"/>
              <a:t>the extent to which blogging is currently used as an assessment tool at the University; </a:t>
            </a:r>
          </a:p>
          <a:p>
            <a:r>
              <a:rPr lang="en-GB" dirty="0"/>
              <a:t>student/staff views regarding the impact of assessed blogs on the learning experience; </a:t>
            </a:r>
          </a:p>
          <a:p>
            <a:r>
              <a:rPr lang="en-GB" dirty="0"/>
              <a:t>best practice relating to assessed blogs; </a:t>
            </a:r>
          </a:p>
          <a:p>
            <a:r>
              <a:rPr lang="en-GB" dirty="0"/>
              <a:t>the merits of different online platforms; </a:t>
            </a:r>
          </a:p>
          <a:p>
            <a:r>
              <a:rPr lang="en-GB" dirty="0"/>
              <a:t>staff/student satisfaction with assessed blogs; </a:t>
            </a:r>
          </a:p>
          <a:p>
            <a:r>
              <a:rPr lang="en-GB" dirty="0"/>
              <a:t>and, the possibility of producing of a flexible set of Grade Related Marking Criteria for assessed blogs.</a:t>
            </a:r>
          </a:p>
        </p:txBody>
      </p:sp>
      <p:sp>
        <p:nvSpPr>
          <p:cNvPr id="4" name="Slide Number Placeholder 3"/>
          <p:cNvSpPr>
            <a:spLocks noGrp="1"/>
          </p:cNvSpPr>
          <p:nvPr>
            <p:ph type="sldNum" sz="quarter" idx="10"/>
          </p:nvPr>
        </p:nvSpPr>
        <p:spPr/>
        <p:txBody>
          <a:bodyPr/>
          <a:lstStyle/>
          <a:p>
            <a:fld id="{81379928-B69C-4010-8AFD-1915AD8222EE}" type="slidenum">
              <a:rPr lang="en-GB" smtClean="0"/>
              <a:t>5</a:t>
            </a:fld>
            <a:endParaRPr lang="en-GB"/>
          </a:p>
        </p:txBody>
      </p:sp>
    </p:spTree>
    <p:extLst>
      <p:ext uri="{BB962C8B-B14F-4D97-AF65-F5344CB8AC3E}">
        <p14:creationId xmlns:p14="http://schemas.microsoft.com/office/powerpoint/2010/main" val="2169008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desire to enhance the research and writing skills of the students appears to be a key factor the COs decision to include blogging as a form of assessment in their courses. </a:t>
            </a:r>
          </a:p>
          <a:p>
            <a:endParaRPr lang="en-GB" dirty="0"/>
          </a:p>
          <a:p>
            <a:r>
              <a:rPr lang="en-GB" dirty="0"/>
              <a:t>According to the COs blogs: enhance students’ abilities to write in a scientific but engaging and accessible manner; allow students to produce ‘bite-sized’ pieces of writing that hone their critical thinking skills; provide the opportunity to investigate key research ideas in a different medium; connect academic theory with the ‘real world’ and to get the students to (critically) consider non-academic sources of information; encourage their students to take ownership of their ideas; and, help to ensure that students are engaging with learning materials either prior to or after (and often, long after) taught classes. </a:t>
            </a:r>
          </a:p>
          <a:p>
            <a:endParaRPr lang="en-GB" dirty="0"/>
          </a:p>
          <a:p>
            <a:r>
              <a:rPr lang="en-GB" dirty="0"/>
              <a:t>The case study interviews and focus groups confirmed that the blogs were a useful way to enhance the students’ research skills. </a:t>
            </a:r>
          </a:p>
          <a:p>
            <a:endParaRPr lang="en-GB" dirty="0"/>
          </a:p>
          <a:p>
            <a:r>
              <a:rPr lang="en-GB" dirty="0"/>
              <a:t>Common themes included: the ability of the blogs to let students refine ideas and concepts in an accessible and engaging way; the opportunity to work at the leading edge of research and to make an original contribution to debates using a range of traditional and non-traditional sources; and, the development of research skills that were transferable to research proposals and dissertations, as well as to potential future employment tasks. </a:t>
            </a:r>
          </a:p>
        </p:txBody>
      </p:sp>
      <p:sp>
        <p:nvSpPr>
          <p:cNvPr id="4" name="Slide Number Placeholder 3"/>
          <p:cNvSpPr>
            <a:spLocks noGrp="1"/>
          </p:cNvSpPr>
          <p:nvPr>
            <p:ph type="sldNum" sz="quarter" idx="10"/>
          </p:nvPr>
        </p:nvSpPr>
        <p:spPr/>
        <p:txBody>
          <a:bodyPr/>
          <a:lstStyle/>
          <a:p>
            <a:fld id="{81379928-B69C-4010-8AFD-1915AD8222EE}" type="slidenum">
              <a:rPr lang="en-GB" smtClean="0"/>
              <a:t>6</a:t>
            </a:fld>
            <a:endParaRPr lang="en-GB"/>
          </a:p>
        </p:txBody>
      </p:sp>
    </p:spTree>
    <p:extLst>
      <p:ext uri="{BB962C8B-B14F-4D97-AF65-F5344CB8AC3E}">
        <p14:creationId xmlns:p14="http://schemas.microsoft.com/office/powerpoint/2010/main" val="1782150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379928-B69C-4010-8AFD-1915AD8222EE}" type="slidenum">
              <a:rPr lang="en-GB" smtClean="0"/>
              <a:t>7</a:t>
            </a:fld>
            <a:endParaRPr lang="en-GB"/>
          </a:p>
        </p:txBody>
      </p:sp>
    </p:spTree>
    <p:extLst>
      <p:ext uri="{BB962C8B-B14F-4D97-AF65-F5344CB8AC3E}">
        <p14:creationId xmlns:p14="http://schemas.microsoft.com/office/powerpoint/2010/main" val="1505590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Students pushed themselves further:</a:t>
            </a:r>
          </a:p>
          <a:p>
            <a:r>
              <a:rPr lang="en-GB" dirty="0"/>
              <a:t>Instils a desire to go beyond the material introduced in class:</a:t>
            </a:r>
          </a:p>
          <a:p>
            <a:r>
              <a:rPr lang="en-GB" dirty="0"/>
              <a:t>Also a desire to read widely:</a:t>
            </a:r>
          </a:p>
          <a:p>
            <a:endParaRPr lang="en-GB" dirty="0"/>
          </a:p>
        </p:txBody>
      </p:sp>
      <p:sp>
        <p:nvSpPr>
          <p:cNvPr id="4" name="Slide Number Placeholder 3"/>
          <p:cNvSpPr>
            <a:spLocks noGrp="1"/>
          </p:cNvSpPr>
          <p:nvPr>
            <p:ph type="sldNum" sz="quarter" idx="10"/>
          </p:nvPr>
        </p:nvSpPr>
        <p:spPr/>
        <p:txBody>
          <a:bodyPr/>
          <a:lstStyle/>
          <a:p>
            <a:fld id="{81379928-B69C-4010-8AFD-1915AD8222EE}" type="slidenum">
              <a:rPr lang="en-GB" smtClean="0"/>
              <a:t>8</a:t>
            </a:fld>
            <a:endParaRPr lang="en-GB"/>
          </a:p>
        </p:txBody>
      </p:sp>
    </p:spTree>
    <p:extLst>
      <p:ext uri="{BB962C8B-B14F-4D97-AF65-F5344CB8AC3E}">
        <p14:creationId xmlns:p14="http://schemas.microsoft.com/office/powerpoint/2010/main" val="155512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general, the COs were satisfied that they had gone some way to achieving their goal(s), however, they all noted a number of challenges and/or dilemmas in implementing this form of assessment. </a:t>
            </a:r>
          </a:p>
          <a:p>
            <a:endParaRPr lang="en-GB" dirty="0"/>
          </a:p>
          <a:p>
            <a:r>
              <a:rPr lang="en-GB" dirty="0"/>
              <a:t>The most commonly cited problem was having to use software that is not fit for purpose (or has limited features) often, although by no means always, with limited support from locally-based ICT staff. </a:t>
            </a:r>
          </a:p>
          <a:p>
            <a:endParaRPr lang="en-GB" dirty="0"/>
          </a:p>
          <a:p>
            <a:r>
              <a:rPr lang="en-GB" dirty="0"/>
              <a:t>Other issues included the pressures of balancing innovative assessment with institutional inertia and/or professional tradition;</a:t>
            </a:r>
          </a:p>
          <a:p>
            <a:endParaRPr lang="en-GB" dirty="0"/>
          </a:p>
          <a:p>
            <a:r>
              <a:rPr lang="en-GB" dirty="0"/>
              <a:t>the quandary as to whether to make the blogs public or private and what impact this might have on the students; </a:t>
            </a:r>
          </a:p>
          <a:p>
            <a:endParaRPr lang="en-GB" dirty="0"/>
          </a:p>
          <a:p>
            <a:r>
              <a:rPr lang="en-GB" dirty="0"/>
              <a:t>a lack of standardised marking criteria for this type of work;</a:t>
            </a:r>
          </a:p>
          <a:p>
            <a:endParaRPr lang="en-GB" dirty="0"/>
          </a:p>
          <a:p>
            <a:r>
              <a:rPr lang="en-GB" dirty="0"/>
              <a:t>and, a sense of ‘lone-working’ that they were the only ones undertaking this type of assessment. </a:t>
            </a:r>
          </a:p>
          <a:p>
            <a:endParaRPr lang="en-GB" dirty="0"/>
          </a:p>
          <a:p>
            <a:r>
              <a:rPr lang="en-GB" dirty="0"/>
              <a:t>They all noted that it takes longer to mark this type of non-uniform, creative work than traditional types of assessment (essays, exams, multiple choice) a fact rarely reflected in workload models.</a:t>
            </a:r>
          </a:p>
          <a:p>
            <a:endParaRPr lang="en-GB" dirty="0"/>
          </a:p>
        </p:txBody>
      </p:sp>
      <p:sp>
        <p:nvSpPr>
          <p:cNvPr id="4" name="Slide Number Placeholder 3"/>
          <p:cNvSpPr>
            <a:spLocks noGrp="1"/>
          </p:cNvSpPr>
          <p:nvPr>
            <p:ph type="sldNum" sz="quarter" idx="10"/>
          </p:nvPr>
        </p:nvSpPr>
        <p:spPr/>
        <p:txBody>
          <a:bodyPr/>
          <a:lstStyle/>
          <a:p>
            <a:fld id="{81379928-B69C-4010-8AFD-1915AD8222EE}" type="slidenum">
              <a:rPr lang="en-GB" smtClean="0"/>
              <a:t>9</a:t>
            </a:fld>
            <a:endParaRPr lang="en-GB"/>
          </a:p>
        </p:txBody>
      </p:sp>
    </p:spTree>
    <p:extLst>
      <p:ext uri="{BB962C8B-B14F-4D97-AF65-F5344CB8AC3E}">
        <p14:creationId xmlns:p14="http://schemas.microsoft.com/office/powerpoint/2010/main" val="26944495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endParaRPr lang="en-GB" dirty="0"/>
          </a:p>
          <a:p>
            <a:r>
              <a:rPr lang="en-GB" dirty="0"/>
              <a:t>Assessed blogs also posed a series of challenges for the students. </a:t>
            </a:r>
          </a:p>
          <a:p>
            <a:endParaRPr lang="en-GB" dirty="0"/>
          </a:p>
          <a:p>
            <a:r>
              <a:rPr lang="en-GB" dirty="0"/>
              <a:t>Like their instructors they complained about unintuitive software and/or software with restricted functionality, noting that the blogs were time consuming but this tended to be because of ICT problems (formatting problems, difficulty uploading material, failure to save work). </a:t>
            </a:r>
          </a:p>
          <a:p>
            <a:endParaRPr lang="en-GB" dirty="0"/>
          </a:p>
          <a:p>
            <a:r>
              <a:rPr lang="en-GB" dirty="0"/>
              <a:t>In courses where limited formative feedback was provided they also expressed frustration at having to decipher unclear marking criteria and having to ‘feel their way through’ the assessment which made them feel anxious. </a:t>
            </a:r>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81379928-B69C-4010-8AFD-1915AD8222EE}" type="slidenum">
              <a:rPr lang="en-GB" smtClean="0"/>
              <a:t>10</a:t>
            </a:fld>
            <a:endParaRPr lang="en-GB"/>
          </a:p>
        </p:txBody>
      </p:sp>
    </p:spTree>
    <p:extLst>
      <p:ext uri="{BB962C8B-B14F-4D97-AF65-F5344CB8AC3E}">
        <p14:creationId xmlns:p14="http://schemas.microsoft.com/office/powerpoint/2010/main" val="893927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DF756B3-4DF5-4525-8AAA-5CFD5282A479}" type="datetimeFigureOut">
              <a:rPr lang="en-GB" smtClean="0"/>
              <a:t>24/11/2020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C3892-3284-438B-9F7E-474E0907745A}"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9702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F756B3-4DF5-4525-8AAA-5CFD5282A479}" type="datetimeFigureOut">
              <a:rPr lang="en-GB" smtClean="0"/>
              <a:t>24/11/2020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C3892-3284-438B-9F7E-474E0907745A}" type="slidenum">
              <a:rPr lang="en-GB" smtClean="0"/>
              <a:t>‹#›</a:t>
            </a:fld>
            <a:endParaRPr lang="en-GB"/>
          </a:p>
        </p:txBody>
      </p:sp>
    </p:spTree>
    <p:extLst>
      <p:ext uri="{BB962C8B-B14F-4D97-AF65-F5344CB8AC3E}">
        <p14:creationId xmlns:p14="http://schemas.microsoft.com/office/powerpoint/2010/main" val="240879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F756B3-4DF5-4525-8AAA-5CFD5282A479}" type="datetimeFigureOut">
              <a:rPr lang="en-GB" smtClean="0"/>
              <a:t>24/11/2020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C3892-3284-438B-9F7E-474E0907745A}"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4124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F756B3-4DF5-4525-8AAA-5CFD5282A479}" type="datetimeFigureOut">
              <a:rPr lang="en-GB" smtClean="0"/>
              <a:t>24/11/2020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C3892-3284-438B-9F7E-474E0907745A}" type="slidenum">
              <a:rPr lang="en-GB" smtClean="0"/>
              <a:t>‹#›</a:t>
            </a:fld>
            <a:endParaRPr lang="en-GB"/>
          </a:p>
        </p:txBody>
      </p:sp>
    </p:spTree>
    <p:extLst>
      <p:ext uri="{BB962C8B-B14F-4D97-AF65-F5344CB8AC3E}">
        <p14:creationId xmlns:p14="http://schemas.microsoft.com/office/powerpoint/2010/main" val="1377273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756B3-4DF5-4525-8AAA-5CFD5282A479}" type="datetimeFigureOut">
              <a:rPr lang="en-GB" smtClean="0"/>
              <a:t>24/11/2020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C3892-3284-438B-9F7E-474E0907745A}"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8499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F756B3-4DF5-4525-8AAA-5CFD5282A479}" type="datetimeFigureOut">
              <a:rPr lang="en-GB" smtClean="0"/>
              <a:t>24/11/2020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9C3892-3284-438B-9F7E-474E0907745A}" type="slidenum">
              <a:rPr lang="en-GB" smtClean="0"/>
              <a:t>‹#›</a:t>
            </a:fld>
            <a:endParaRPr lang="en-GB"/>
          </a:p>
        </p:txBody>
      </p:sp>
    </p:spTree>
    <p:extLst>
      <p:ext uri="{BB962C8B-B14F-4D97-AF65-F5344CB8AC3E}">
        <p14:creationId xmlns:p14="http://schemas.microsoft.com/office/powerpoint/2010/main" val="2040854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F756B3-4DF5-4525-8AAA-5CFD5282A479}" type="datetimeFigureOut">
              <a:rPr lang="en-GB" smtClean="0"/>
              <a:t>24/11/2020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09C3892-3284-438B-9F7E-474E0907745A}" type="slidenum">
              <a:rPr lang="en-GB" smtClean="0"/>
              <a:t>‹#›</a:t>
            </a:fld>
            <a:endParaRPr lang="en-GB"/>
          </a:p>
        </p:txBody>
      </p:sp>
    </p:spTree>
    <p:extLst>
      <p:ext uri="{BB962C8B-B14F-4D97-AF65-F5344CB8AC3E}">
        <p14:creationId xmlns:p14="http://schemas.microsoft.com/office/powerpoint/2010/main" val="1281990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F756B3-4DF5-4525-8AAA-5CFD5282A479}" type="datetimeFigureOut">
              <a:rPr lang="en-GB" smtClean="0"/>
              <a:t>24/11/2020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09C3892-3284-438B-9F7E-474E0907745A}" type="slidenum">
              <a:rPr lang="en-GB" smtClean="0"/>
              <a:t>‹#›</a:t>
            </a:fld>
            <a:endParaRPr lang="en-GB"/>
          </a:p>
        </p:txBody>
      </p:sp>
    </p:spTree>
    <p:extLst>
      <p:ext uri="{BB962C8B-B14F-4D97-AF65-F5344CB8AC3E}">
        <p14:creationId xmlns:p14="http://schemas.microsoft.com/office/powerpoint/2010/main" val="4252938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F756B3-4DF5-4525-8AAA-5CFD5282A479}" type="datetimeFigureOut">
              <a:rPr lang="en-GB" smtClean="0"/>
              <a:t>24/11/2020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09C3892-3284-438B-9F7E-474E0907745A}" type="slidenum">
              <a:rPr lang="en-GB" smtClean="0"/>
              <a:t>‹#›</a:t>
            </a:fld>
            <a:endParaRPr lang="en-GB"/>
          </a:p>
        </p:txBody>
      </p:sp>
    </p:spTree>
    <p:extLst>
      <p:ext uri="{BB962C8B-B14F-4D97-AF65-F5344CB8AC3E}">
        <p14:creationId xmlns:p14="http://schemas.microsoft.com/office/powerpoint/2010/main" val="2789964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F756B3-4DF5-4525-8AAA-5CFD5282A479}" type="datetimeFigureOut">
              <a:rPr lang="en-GB" smtClean="0"/>
              <a:t>24/11/2020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9C3892-3284-438B-9F7E-474E0907745A}" type="slidenum">
              <a:rPr lang="en-GB" smtClean="0"/>
              <a:t>‹#›</a:t>
            </a:fld>
            <a:endParaRPr lang="en-GB"/>
          </a:p>
        </p:txBody>
      </p:sp>
    </p:spTree>
    <p:extLst>
      <p:ext uri="{BB962C8B-B14F-4D97-AF65-F5344CB8AC3E}">
        <p14:creationId xmlns:p14="http://schemas.microsoft.com/office/powerpoint/2010/main" val="2969323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F756B3-4DF5-4525-8AAA-5CFD5282A479}" type="datetimeFigureOut">
              <a:rPr lang="en-GB" smtClean="0"/>
              <a:t>24/11/2020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9C3892-3284-438B-9F7E-474E0907745A}"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1086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DF756B3-4DF5-4525-8AAA-5CFD5282A479}" type="datetimeFigureOut">
              <a:rPr lang="en-GB" smtClean="0"/>
              <a:t>24/11/2020</a:t>
            </a:fld>
            <a:endParaRPr lang="en-GB"/>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GB"/>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09C3892-3284-438B-9F7E-474E0907745A}" type="slidenum">
              <a:rPr lang="en-GB" smtClean="0"/>
              <a:t>‹#›</a:t>
            </a:fld>
            <a:endParaRPr lang="en-GB"/>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509740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doi.org/10.1080/13562517.2019.1662390"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doi.org/10.1080/03098265.2019.1612862"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GB" dirty="0"/>
              <a:t>Using assessed blogs to enhance student engagement</a:t>
            </a:r>
          </a:p>
        </p:txBody>
      </p:sp>
      <p:sp>
        <p:nvSpPr>
          <p:cNvPr id="3" name="Subtitle 2"/>
          <p:cNvSpPr>
            <a:spLocks noGrp="1"/>
          </p:cNvSpPr>
          <p:nvPr>
            <p:ph type="subTitle" idx="1"/>
          </p:nvPr>
        </p:nvSpPr>
        <p:spPr>
          <a:xfrm>
            <a:off x="8229600" y="4960137"/>
            <a:ext cx="3833446" cy="1463040"/>
          </a:xfrm>
        </p:spPr>
        <p:txBody>
          <a:bodyPr>
            <a:normAutofit/>
          </a:bodyPr>
          <a:lstStyle/>
          <a:p>
            <a:pPr algn="l"/>
            <a:r>
              <a:rPr lang="en-GB" dirty="0"/>
              <a:t>Nina Morris @_NinaJM</a:t>
            </a:r>
          </a:p>
          <a:p>
            <a:pPr algn="l"/>
            <a:r>
              <a:rPr lang="en-GB" dirty="0"/>
              <a:t>Hazel Christie @christiehazel</a:t>
            </a:r>
          </a:p>
          <a:p>
            <a:pPr algn="l"/>
            <a:endParaRPr lang="en-GB" dirty="0"/>
          </a:p>
        </p:txBody>
      </p:sp>
    </p:spTree>
    <p:extLst>
      <p:ext uri="{BB962C8B-B14F-4D97-AF65-F5344CB8AC3E}">
        <p14:creationId xmlns:p14="http://schemas.microsoft.com/office/powerpoint/2010/main" val="3129025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i="1" dirty="0"/>
              <a:t>Echoed by students</a:t>
            </a:r>
          </a:p>
        </p:txBody>
      </p:sp>
      <p:sp>
        <p:nvSpPr>
          <p:cNvPr id="8" name="Text Placeholder 7"/>
          <p:cNvSpPr>
            <a:spLocks noGrp="1"/>
          </p:cNvSpPr>
          <p:nvPr>
            <p:ph idx="1"/>
          </p:nvPr>
        </p:nvSpPr>
        <p:spPr>
          <a:xfrm>
            <a:off x="1024128" y="2286000"/>
            <a:ext cx="9720073" cy="1422400"/>
          </a:xfrm>
        </p:spPr>
        <p:txBody>
          <a:bodyPr>
            <a:normAutofit/>
          </a:bodyPr>
          <a:lstStyle/>
          <a:p>
            <a:r>
              <a:rPr lang="en-GB" sz="2800" dirty="0"/>
              <a:t>Unintuitive software and/or software with restricted functionality (time consuming) </a:t>
            </a:r>
          </a:p>
          <a:p>
            <a:r>
              <a:rPr lang="en-GB" sz="2800" dirty="0"/>
              <a:t>Unclear marking criteria</a:t>
            </a:r>
          </a:p>
        </p:txBody>
      </p:sp>
    </p:spTree>
    <p:extLst>
      <p:ext uri="{BB962C8B-B14F-4D97-AF65-F5344CB8AC3E}">
        <p14:creationId xmlns:p14="http://schemas.microsoft.com/office/powerpoint/2010/main" val="1234644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t>However…</a:t>
            </a:r>
          </a:p>
        </p:txBody>
      </p:sp>
      <p:sp>
        <p:nvSpPr>
          <p:cNvPr id="3" name="Content Placeholder 2"/>
          <p:cNvSpPr>
            <a:spLocks noGrp="1"/>
          </p:cNvSpPr>
          <p:nvPr>
            <p:ph idx="1"/>
          </p:nvPr>
        </p:nvSpPr>
        <p:spPr/>
        <p:txBody>
          <a:bodyPr/>
          <a:lstStyle/>
          <a:p>
            <a:r>
              <a:rPr lang="en-GB" dirty="0"/>
              <a:t>Difficulty selecting their own topics </a:t>
            </a:r>
          </a:p>
          <a:p>
            <a:r>
              <a:rPr lang="en-GB" dirty="0"/>
              <a:t>Being concise is challenging</a:t>
            </a:r>
          </a:p>
          <a:p>
            <a:r>
              <a:rPr lang="en-GB" dirty="0"/>
              <a:t>Regular submission requires sustained commitment</a:t>
            </a:r>
          </a:p>
          <a:p>
            <a:r>
              <a:rPr lang="en-GB" dirty="0"/>
              <a:t> </a:t>
            </a:r>
          </a:p>
          <a:p>
            <a:r>
              <a:rPr lang="en-GB" dirty="0"/>
              <a:t>All acknowledged that these ‘problems’ had contributed to their learning</a:t>
            </a:r>
          </a:p>
          <a:p>
            <a:pPr lvl="1"/>
            <a:r>
              <a:rPr lang="en-GB" dirty="0"/>
              <a:t>Capacity for independent thought</a:t>
            </a:r>
          </a:p>
          <a:p>
            <a:pPr lvl="1"/>
            <a:r>
              <a:rPr lang="en-GB" dirty="0"/>
              <a:t>Improved writing technique</a:t>
            </a:r>
          </a:p>
          <a:p>
            <a:pPr lvl="1"/>
            <a:r>
              <a:rPr lang="en-GB" dirty="0"/>
              <a:t>More motivated work ethic</a:t>
            </a:r>
          </a:p>
          <a:p>
            <a:pPr lvl="1"/>
            <a:r>
              <a:rPr lang="en-GB" dirty="0"/>
              <a:t>Applied knowledge of the whole course content rather than just selected parts of it</a:t>
            </a:r>
          </a:p>
          <a:p>
            <a:endParaRPr lang="en-GB" dirty="0"/>
          </a:p>
        </p:txBody>
      </p:sp>
    </p:spTree>
    <p:extLst>
      <p:ext uri="{BB962C8B-B14F-4D97-AF65-F5344CB8AC3E}">
        <p14:creationId xmlns:p14="http://schemas.microsoft.com/office/powerpoint/2010/main" val="906966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Student engagement</a:t>
            </a:r>
          </a:p>
        </p:txBody>
      </p:sp>
      <p:sp>
        <p:nvSpPr>
          <p:cNvPr id="9" name="Content Placeholder 8"/>
          <p:cNvSpPr>
            <a:spLocks noGrp="1"/>
          </p:cNvSpPr>
          <p:nvPr>
            <p:ph sz="half" idx="2"/>
          </p:nvPr>
        </p:nvSpPr>
        <p:spPr>
          <a:xfrm>
            <a:off x="694267" y="4383701"/>
            <a:ext cx="10905066" cy="1864699"/>
          </a:xfrm>
        </p:spPr>
        <p:txBody>
          <a:bodyPr>
            <a:noAutofit/>
          </a:bodyPr>
          <a:lstStyle/>
          <a:p>
            <a:r>
              <a:rPr lang="en-GB" sz="3000" i="1" dirty="0">
                <a:solidFill>
                  <a:schemeClr val="accent1">
                    <a:lumMod val="75000"/>
                  </a:schemeClr>
                </a:solidFill>
              </a:rPr>
              <a:t>Like I leave and I talked about it with people. […] I've literally never done that. Even if I've enjoyed a course, I've never fully felt…I don't know, like it's impacted the way I think fully. And I think the blogs definitely have helped that</a:t>
            </a:r>
            <a:endParaRPr lang="en-GB" sz="3000" dirty="0"/>
          </a:p>
        </p:txBody>
      </p:sp>
      <p:sp>
        <p:nvSpPr>
          <p:cNvPr id="7" name="Content Placeholder 4"/>
          <p:cNvSpPr txBox="1">
            <a:spLocks/>
          </p:cNvSpPr>
          <p:nvPr/>
        </p:nvSpPr>
        <p:spPr>
          <a:xfrm>
            <a:off x="694267" y="2286000"/>
            <a:ext cx="10905066" cy="187960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4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20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9pPr>
          </a:lstStyle>
          <a:p>
            <a:r>
              <a:rPr lang="en-GB" sz="3000" i="1" dirty="0">
                <a:solidFill>
                  <a:schemeClr val="accent1">
                    <a:lumMod val="75000"/>
                  </a:schemeClr>
                </a:solidFill>
              </a:rPr>
              <a:t>It renders something that's so hard-core academic into something you can relate to. And if you can relate to it that means you can learn it better, if you can learn it better it means you can perform your best</a:t>
            </a:r>
          </a:p>
        </p:txBody>
      </p:sp>
    </p:spTree>
    <p:extLst>
      <p:ext uri="{BB962C8B-B14F-4D97-AF65-F5344CB8AC3E}">
        <p14:creationId xmlns:p14="http://schemas.microsoft.com/office/powerpoint/2010/main" val="1060381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personal interests</a:t>
            </a:r>
          </a:p>
        </p:txBody>
      </p:sp>
      <p:sp>
        <p:nvSpPr>
          <p:cNvPr id="4" name="Content Placeholder 3"/>
          <p:cNvSpPr>
            <a:spLocks noGrp="1"/>
          </p:cNvSpPr>
          <p:nvPr>
            <p:ph sz="half" idx="1"/>
          </p:nvPr>
        </p:nvSpPr>
        <p:spPr>
          <a:xfrm>
            <a:off x="597876" y="2226723"/>
            <a:ext cx="11113477" cy="1765868"/>
          </a:xfrm>
        </p:spPr>
        <p:txBody>
          <a:bodyPr>
            <a:spAutoFit/>
          </a:bodyPr>
          <a:lstStyle/>
          <a:p>
            <a:r>
              <a:rPr lang="en-GB" sz="3000" i="1" dirty="0">
                <a:solidFill>
                  <a:schemeClr val="accent1">
                    <a:lumMod val="75000"/>
                  </a:schemeClr>
                </a:solidFill>
              </a:rPr>
              <a:t>The majority of the time I stick to what I'm given. It's like you have reading this is what you are given, this is what I need to pass my exams. But with this one you have to actually go search for the information yourself</a:t>
            </a:r>
          </a:p>
        </p:txBody>
      </p:sp>
      <p:sp>
        <p:nvSpPr>
          <p:cNvPr id="5" name="Content Placeholder 4"/>
          <p:cNvSpPr>
            <a:spLocks noGrp="1"/>
          </p:cNvSpPr>
          <p:nvPr>
            <p:ph sz="half" idx="2"/>
          </p:nvPr>
        </p:nvSpPr>
        <p:spPr>
          <a:xfrm>
            <a:off x="597875" y="4253017"/>
            <a:ext cx="11113477" cy="2181366"/>
          </a:xfrm>
        </p:spPr>
        <p:txBody>
          <a:bodyPr wrap="square">
            <a:spAutoFit/>
          </a:bodyPr>
          <a:lstStyle/>
          <a:p>
            <a:r>
              <a:rPr lang="en-GB" sz="3000" i="1" dirty="0">
                <a:solidFill>
                  <a:schemeClr val="accent1">
                    <a:lumMod val="75000"/>
                  </a:schemeClr>
                </a:solidFill>
              </a:rPr>
              <a:t>University assessments feel like they just want everyone to be the same. Here's your mark criteria, you've got to adjust, no matter how you feel, how you think, what your perspective is, where you've come from or whatever. This is what you've got to do, all 200 of you in [X subject]</a:t>
            </a:r>
          </a:p>
        </p:txBody>
      </p:sp>
    </p:spTree>
    <p:extLst>
      <p:ext uri="{BB962C8B-B14F-4D97-AF65-F5344CB8AC3E}">
        <p14:creationId xmlns:p14="http://schemas.microsoft.com/office/powerpoint/2010/main" val="780263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49629"/>
            <a:ext cx="9720072" cy="1499616"/>
          </a:xfrm>
        </p:spPr>
        <p:txBody>
          <a:bodyPr/>
          <a:lstStyle/>
          <a:p>
            <a:r>
              <a:rPr lang="en-GB" dirty="0"/>
              <a:t>Writing skills</a:t>
            </a:r>
          </a:p>
        </p:txBody>
      </p:sp>
      <p:sp>
        <p:nvSpPr>
          <p:cNvPr id="4" name="Content Placeholder 3"/>
          <p:cNvSpPr>
            <a:spLocks noGrp="1"/>
          </p:cNvSpPr>
          <p:nvPr>
            <p:ph sz="half" idx="1"/>
          </p:nvPr>
        </p:nvSpPr>
        <p:spPr>
          <a:xfrm>
            <a:off x="694267" y="2073282"/>
            <a:ext cx="10769600" cy="999067"/>
          </a:xfrm>
        </p:spPr>
        <p:txBody>
          <a:bodyPr>
            <a:normAutofit/>
          </a:bodyPr>
          <a:lstStyle/>
          <a:p>
            <a:r>
              <a:rPr lang="en-GB" sz="3000" i="1" dirty="0">
                <a:solidFill>
                  <a:schemeClr val="accent1">
                    <a:lumMod val="75000"/>
                  </a:schemeClr>
                </a:solidFill>
              </a:rPr>
              <a:t>It really made you think this is my point, this is what I want to say and what's the best way I can say it</a:t>
            </a:r>
          </a:p>
          <a:p>
            <a:pPr marL="0" indent="0">
              <a:buNone/>
            </a:pPr>
            <a:endParaRPr lang="en-GB" dirty="0"/>
          </a:p>
          <a:p>
            <a:endParaRPr lang="en-GB" dirty="0"/>
          </a:p>
          <a:p>
            <a:endParaRPr lang="en-GB" dirty="0"/>
          </a:p>
        </p:txBody>
      </p:sp>
      <p:sp>
        <p:nvSpPr>
          <p:cNvPr id="6" name="Rectangle 5"/>
          <p:cNvSpPr/>
          <p:nvPr/>
        </p:nvSpPr>
        <p:spPr>
          <a:xfrm>
            <a:off x="694267" y="3299118"/>
            <a:ext cx="10769600" cy="1938992"/>
          </a:xfrm>
          <a:prstGeom prst="rect">
            <a:avLst/>
          </a:prstGeom>
        </p:spPr>
        <p:txBody>
          <a:bodyPr wrap="square">
            <a:spAutoFit/>
          </a:bodyPr>
          <a:lstStyle/>
          <a:p>
            <a:r>
              <a:rPr lang="en-GB" sz="3000" i="1" dirty="0">
                <a:solidFill>
                  <a:schemeClr val="accent1">
                    <a:lumMod val="75000"/>
                  </a:schemeClr>
                </a:solidFill>
              </a:rPr>
              <a:t>I feel like it's also given me confidence to…this is not blogs for the future, but in writing essays in a way. I don't know why. It's made me feel like I can engage with things and just […] so helpful for other assessments</a:t>
            </a:r>
          </a:p>
        </p:txBody>
      </p:sp>
      <p:sp>
        <p:nvSpPr>
          <p:cNvPr id="8" name="Rectangle 7"/>
          <p:cNvSpPr/>
          <p:nvPr/>
        </p:nvSpPr>
        <p:spPr>
          <a:xfrm>
            <a:off x="694267" y="5464880"/>
            <a:ext cx="10769600" cy="1015663"/>
          </a:xfrm>
          <a:prstGeom prst="rect">
            <a:avLst/>
          </a:prstGeom>
        </p:spPr>
        <p:txBody>
          <a:bodyPr wrap="square">
            <a:spAutoFit/>
          </a:bodyPr>
          <a:lstStyle/>
          <a:p>
            <a:r>
              <a:rPr lang="en-GB" sz="3000" i="1" dirty="0">
                <a:solidFill>
                  <a:schemeClr val="accent1">
                    <a:lumMod val="75000"/>
                  </a:schemeClr>
                </a:solidFill>
              </a:rPr>
              <a:t>it made me a lot more aware of how different the writing styles are, the academic and informal ones</a:t>
            </a:r>
          </a:p>
        </p:txBody>
      </p:sp>
    </p:spTree>
    <p:extLst>
      <p:ext uri="{BB962C8B-B14F-4D97-AF65-F5344CB8AC3E}">
        <p14:creationId xmlns:p14="http://schemas.microsoft.com/office/powerpoint/2010/main" val="1594302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communication</a:t>
            </a:r>
          </a:p>
        </p:txBody>
      </p:sp>
      <p:sp>
        <p:nvSpPr>
          <p:cNvPr id="3" name="Content Placeholder 2"/>
          <p:cNvSpPr>
            <a:spLocks noGrp="1"/>
          </p:cNvSpPr>
          <p:nvPr>
            <p:ph idx="1"/>
          </p:nvPr>
        </p:nvSpPr>
        <p:spPr>
          <a:xfrm>
            <a:off x="812800" y="2286000"/>
            <a:ext cx="10414000" cy="4023360"/>
          </a:xfrm>
        </p:spPr>
        <p:txBody>
          <a:bodyPr>
            <a:normAutofit/>
          </a:bodyPr>
          <a:lstStyle/>
          <a:p>
            <a:r>
              <a:rPr lang="en-GB" sz="3000" i="1" dirty="0">
                <a:solidFill>
                  <a:schemeClr val="accent1">
                    <a:lumMod val="75000"/>
                  </a:schemeClr>
                </a:solidFill>
              </a:rPr>
              <a:t>It makes you think, wait, what are the basics, again, how can I actually tell somebody about that. Because that's, I suppose, that's what science is about, it's about communicating stuff</a:t>
            </a:r>
          </a:p>
          <a:p>
            <a:endParaRPr lang="en-GB" sz="3000" i="1" dirty="0">
              <a:solidFill>
                <a:schemeClr val="accent1">
                  <a:lumMod val="75000"/>
                </a:schemeClr>
              </a:solidFill>
            </a:endParaRPr>
          </a:p>
          <a:p>
            <a:r>
              <a:rPr lang="en-GB" sz="3000" i="1" dirty="0">
                <a:solidFill>
                  <a:schemeClr val="accent1">
                    <a:lumMod val="75000"/>
                  </a:schemeClr>
                </a:solidFill>
              </a:rPr>
              <a:t>There's no point in doing research, if you can't tell people about it</a:t>
            </a:r>
          </a:p>
        </p:txBody>
      </p:sp>
    </p:spTree>
    <p:extLst>
      <p:ext uri="{BB962C8B-B14F-4D97-AF65-F5344CB8AC3E}">
        <p14:creationId xmlns:p14="http://schemas.microsoft.com/office/powerpoint/2010/main" val="2310362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Critical thinking</a:t>
            </a:r>
          </a:p>
        </p:txBody>
      </p:sp>
      <p:sp>
        <p:nvSpPr>
          <p:cNvPr id="3" name="Content Placeholder 2"/>
          <p:cNvSpPr>
            <a:spLocks noGrp="1"/>
          </p:cNvSpPr>
          <p:nvPr>
            <p:ph idx="1"/>
          </p:nvPr>
        </p:nvSpPr>
        <p:spPr>
          <a:xfrm>
            <a:off x="677334" y="2624667"/>
            <a:ext cx="10668000" cy="4023360"/>
          </a:xfrm>
        </p:spPr>
        <p:txBody>
          <a:bodyPr>
            <a:normAutofit/>
          </a:bodyPr>
          <a:lstStyle/>
          <a:p>
            <a:r>
              <a:rPr lang="en-GB" sz="3000" i="1" dirty="0">
                <a:solidFill>
                  <a:schemeClr val="accent1">
                    <a:lumMod val="75000"/>
                  </a:schemeClr>
                </a:solidFill>
              </a:rPr>
              <a:t>now when it comes to writing essays it'll be like okay, I know how to really argue […] usually I would read something and I would just be trying to learn the facts and the background. Whereas when it came to reading stuff for the blog I was like […] looking for the big arguments, like the talking point [looking] for the things that are a bit…that could be argued either way</a:t>
            </a:r>
          </a:p>
        </p:txBody>
      </p:sp>
    </p:spTree>
    <p:extLst>
      <p:ext uri="{BB962C8B-B14F-4D97-AF65-F5344CB8AC3E}">
        <p14:creationId xmlns:p14="http://schemas.microsoft.com/office/powerpoint/2010/main" val="1880038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messages</a:t>
            </a:r>
          </a:p>
        </p:txBody>
      </p:sp>
      <p:sp>
        <p:nvSpPr>
          <p:cNvPr id="3" name="Content Placeholder 2"/>
          <p:cNvSpPr>
            <a:spLocks noGrp="1"/>
          </p:cNvSpPr>
          <p:nvPr>
            <p:ph idx="1"/>
          </p:nvPr>
        </p:nvSpPr>
        <p:spPr/>
        <p:txBody>
          <a:bodyPr>
            <a:normAutofit/>
          </a:bodyPr>
          <a:lstStyle/>
          <a:p>
            <a:r>
              <a:rPr lang="en-GB" sz="2800" dirty="0"/>
              <a:t>A way in which to enhance student engagement and active learning</a:t>
            </a:r>
          </a:p>
          <a:p>
            <a:r>
              <a:rPr lang="en-GB" sz="2800" dirty="0"/>
              <a:t>Creative learning environment </a:t>
            </a:r>
          </a:p>
          <a:p>
            <a:r>
              <a:rPr lang="en-GB" sz="2800" dirty="0"/>
              <a:t>Heightened engagement</a:t>
            </a:r>
          </a:p>
          <a:p>
            <a:r>
              <a:rPr lang="en-GB" sz="2800" dirty="0"/>
              <a:t>Meaningful skill development</a:t>
            </a:r>
          </a:p>
          <a:p>
            <a:r>
              <a:rPr lang="en-GB" sz="2800" dirty="0"/>
              <a:t>Personalised learning experiences </a:t>
            </a:r>
          </a:p>
          <a:p>
            <a:r>
              <a:rPr lang="en-GB" sz="2800" dirty="0"/>
              <a:t>Finding their own voice</a:t>
            </a:r>
          </a:p>
        </p:txBody>
      </p:sp>
    </p:spTree>
    <p:extLst>
      <p:ext uri="{BB962C8B-B14F-4D97-AF65-F5344CB8AC3E}">
        <p14:creationId xmlns:p14="http://schemas.microsoft.com/office/powerpoint/2010/main" val="3396173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messages</a:t>
            </a:r>
          </a:p>
        </p:txBody>
      </p:sp>
      <p:sp>
        <p:nvSpPr>
          <p:cNvPr id="3" name="Content Placeholder 2"/>
          <p:cNvSpPr>
            <a:spLocks noGrp="1"/>
          </p:cNvSpPr>
          <p:nvPr>
            <p:ph idx="1"/>
          </p:nvPr>
        </p:nvSpPr>
        <p:spPr>
          <a:xfrm>
            <a:off x="728134" y="2286000"/>
            <a:ext cx="10752666" cy="4023360"/>
          </a:xfrm>
        </p:spPr>
        <p:txBody>
          <a:bodyPr>
            <a:noAutofit/>
          </a:bodyPr>
          <a:lstStyle/>
          <a:p>
            <a:r>
              <a:rPr lang="en-GB" sz="2800" dirty="0"/>
              <a:t>Appropriate and dynamic support (academic colleagues, computing staff, departmental administrators)</a:t>
            </a:r>
          </a:p>
          <a:p>
            <a:r>
              <a:rPr lang="en-GB" sz="2800" dirty="0"/>
              <a:t>Opportunities to share good practice</a:t>
            </a:r>
          </a:p>
          <a:p>
            <a:r>
              <a:rPr lang="en-GB" sz="2800" dirty="0"/>
              <a:t>Access to relevant ICT training/advice and a responsive rather than prescriptive approach to software provision </a:t>
            </a:r>
          </a:p>
          <a:p>
            <a:r>
              <a:rPr lang="en-GB" sz="2800" dirty="0"/>
              <a:t>Adequate time allocation</a:t>
            </a:r>
          </a:p>
          <a:p>
            <a:r>
              <a:rPr lang="en-GB" sz="2800" dirty="0"/>
              <a:t>Cross-disciplinary, cross-institutional debate about what constitutes best practice in relation to assessed blogs</a:t>
            </a:r>
          </a:p>
        </p:txBody>
      </p:sp>
    </p:spTree>
    <p:extLst>
      <p:ext uri="{BB962C8B-B14F-4D97-AF65-F5344CB8AC3E}">
        <p14:creationId xmlns:p14="http://schemas.microsoft.com/office/powerpoint/2010/main" val="688475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Find out more</a:t>
            </a:r>
          </a:p>
        </p:txBody>
      </p:sp>
      <p:sp>
        <p:nvSpPr>
          <p:cNvPr id="3" name="Content Placeholder 2"/>
          <p:cNvSpPr>
            <a:spLocks noGrp="1"/>
          </p:cNvSpPr>
          <p:nvPr>
            <p:ph idx="1"/>
          </p:nvPr>
        </p:nvSpPr>
        <p:spPr/>
        <p:txBody>
          <a:bodyPr>
            <a:noAutofit/>
          </a:bodyPr>
          <a:lstStyle/>
          <a:p>
            <a:r>
              <a:rPr lang="en-GB" sz="2000" dirty="0">
                <a:effectLst/>
                <a:latin typeface="Arial" panose="020B0604020202020204" pitchFamily="34" charset="0"/>
                <a:ea typeface="Times" panose="02020603050405020304" pitchFamily="18" charset="0"/>
                <a:cs typeface="Arial" panose="020B0604020202020204" pitchFamily="34" charset="0"/>
              </a:rPr>
              <a:t>Christie, H. and Morris, N.J. (2019) Using assessed blogs to enhance student engagement </a:t>
            </a:r>
            <a:r>
              <a:rPr lang="en-GB" sz="2000" i="1" dirty="0">
                <a:effectLst/>
                <a:latin typeface="Arial" panose="020B0604020202020204" pitchFamily="34" charset="0"/>
                <a:ea typeface="Times" panose="02020603050405020304" pitchFamily="18" charset="0"/>
                <a:cs typeface="Arial" panose="020B0604020202020204" pitchFamily="34" charset="0"/>
              </a:rPr>
              <a:t>Teaching in Higher Education</a:t>
            </a:r>
            <a:r>
              <a:rPr lang="en-GB" sz="2000" b="1" dirty="0">
                <a:effectLst/>
                <a:latin typeface="Arial" panose="020B0604020202020204" pitchFamily="34" charset="0"/>
                <a:ea typeface="Times" panose="02020603050405020304" pitchFamily="18" charset="0"/>
                <a:cs typeface="Arial" panose="020B0604020202020204" pitchFamily="34" charset="0"/>
              </a:rPr>
              <a:t>  </a:t>
            </a:r>
            <a:r>
              <a:rPr lang="en-GB" sz="2000" u="sng" dirty="0">
                <a:solidFill>
                  <a:srgbClr val="006DB4"/>
                </a:solidFill>
                <a:effectLst/>
                <a:latin typeface="Arial" panose="020B0604020202020204" pitchFamily="34" charset="0"/>
                <a:ea typeface="Times" panose="02020603050405020304" pitchFamily="18" charset="0"/>
                <a:cs typeface="Arial" panose="020B0604020202020204" pitchFamily="34" charset="0"/>
                <a:hlinkClick r:id="rId3"/>
              </a:rPr>
              <a:t>https://doi.org/10.1080/13562517.2019.1662390</a:t>
            </a:r>
            <a:endParaRPr lang="en-GB" sz="2000" dirty="0">
              <a:effectLst/>
              <a:latin typeface="Arial" panose="020B0604020202020204" pitchFamily="34" charset="0"/>
              <a:ea typeface="Times" panose="02020603050405020304" pitchFamily="18" charset="0"/>
              <a:cs typeface="Arial" panose="020B0604020202020204" pitchFamily="34" charset="0"/>
            </a:endParaRPr>
          </a:p>
          <a:p>
            <a:r>
              <a:rPr lang="en-GB" sz="2000" dirty="0">
                <a:effectLst/>
                <a:latin typeface="Arial" panose="020B0604020202020204" pitchFamily="34" charset="0"/>
                <a:ea typeface="Times" panose="02020603050405020304" pitchFamily="18" charset="0"/>
                <a:cs typeface="Arial" panose="020B0604020202020204" pitchFamily="34" charset="0"/>
              </a:rPr>
              <a:t>Morris, N.J.,</a:t>
            </a:r>
            <a:r>
              <a:rPr lang="en-GB" sz="2000" b="1" dirty="0">
                <a:effectLst/>
                <a:latin typeface="Arial" panose="020B0604020202020204" pitchFamily="34" charset="0"/>
                <a:ea typeface="Times" panose="02020603050405020304" pitchFamily="18" charset="0"/>
                <a:cs typeface="Arial" panose="020B0604020202020204" pitchFamily="34" charset="0"/>
              </a:rPr>
              <a:t> </a:t>
            </a:r>
            <a:r>
              <a:rPr lang="en-GB" sz="2000" dirty="0">
                <a:effectLst/>
                <a:latin typeface="Arial" panose="020B0604020202020204" pitchFamily="34" charset="0"/>
                <a:ea typeface="Times" panose="02020603050405020304" pitchFamily="18" charset="0"/>
                <a:cs typeface="Arial" panose="020B0604020202020204" pitchFamily="34" charset="0"/>
              </a:rPr>
              <a:t>Christie, H. and Barber, J. (2019)</a:t>
            </a:r>
            <a:r>
              <a:rPr lang="en-GB" sz="2000" b="1" dirty="0">
                <a:effectLst/>
                <a:latin typeface="Arial" panose="020B0604020202020204" pitchFamily="34" charset="0"/>
                <a:ea typeface="Times" panose="02020603050405020304" pitchFamily="18" charset="0"/>
                <a:cs typeface="Arial" panose="020B0604020202020204" pitchFamily="34" charset="0"/>
              </a:rPr>
              <a:t> </a:t>
            </a:r>
            <a:r>
              <a:rPr lang="en-GB" sz="2000" dirty="0">
                <a:solidFill>
                  <a:srgbClr val="333333"/>
                </a:solidFill>
                <a:effectLst/>
                <a:latin typeface="Arial" panose="020B0604020202020204" pitchFamily="34" charset="0"/>
                <a:ea typeface="Times" panose="02020603050405020304" pitchFamily="18" charset="0"/>
                <a:cs typeface="Arial" panose="020B0604020202020204" pitchFamily="34" charset="0"/>
              </a:rPr>
              <a:t>‘It’s one of the first times I felt fully </a:t>
            </a:r>
            <a:r>
              <a:rPr lang="en-GB" sz="2000">
                <a:solidFill>
                  <a:srgbClr val="333333"/>
                </a:solidFill>
                <a:effectLst/>
                <a:latin typeface="Arial" panose="020B0604020202020204" pitchFamily="34" charset="0"/>
                <a:ea typeface="Times" panose="02020603050405020304" pitchFamily="18" charset="0"/>
                <a:cs typeface="Arial" panose="020B0604020202020204" pitchFamily="34" charset="0"/>
              </a:rPr>
              <a:t>engaged’:  </a:t>
            </a:r>
            <a:r>
              <a:rPr lang="en-GB" sz="2000" dirty="0">
                <a:solidFill>
                  <a:srgbClr val="333333"/>
                </a:solidFill>
                <a:effectLst/>
                <a:latin typeface="Arial" panose="020B0604020202020204" pitchFamily="34" charset="0"/>
                <a:ea typeface="Times" panose="02020603050405020304" pitchFamily="18" charset="0"/>
                <a:cs typeface="Arial" panose="020B0604020202020204" pitchFamily="34" charset="0"/>
              </a:rPr>
              <a:t>developing student engagement using blogging as a form of assessment </a:t>
            </a:r>
            <a:r>
              <a:rPr lang="en-GB" sz="2000" i="1" dirty="0">
                <a:solidFill>
                  <a:srgbClr val="333333"/>
                </a:solidFill>
                <a:effectLst/>
                <a:latin typeface="Arial" panose="020B0604020202020204" pitchFamily="34" charset="0"/>
                <a:ea typeface="Times" panose="02020603050405020304" pitchFamily="18" charset="0"/>
                <a:cs typeface="Arial" panose="020B0604020202020204" pitchFamily="34" charset="0"/>
              </a:rPr>
              <a:t>Journal of Geography in Higher Education</a:t>
            </a:r>
            <a:r>
              <a:rPr lang="en-GB" sz="2000" dirty="0">
                <a:solidFill>
                  <a:srgbClr val="333333"/>
                </a:solidFill>
                <a:effectLst/>
                <a:latin typeface="Arial" panose="020B0604020202020204" pitchFamily="34" charset="0"/>
                <a:ea typeface="Times" panose="02020603050405020304" pitchFamily="18" charset="0"/>
                <a:cs typeface="Arial" panose="020B0604020202020204" pitchFamily="34" charset="0"/>
              </a:rPr>
              <a:t> </a:t>
            </a:r>
            <a:r>
              <a:rPr lang="en-GB" sz="2000" u="sng" dirty="0">
                <a:solidFill>
                  <a:srgbClr val="006DB4"/>
                </a:solidFill>
                <a:effectLst/>
                <a:latin typeface="Arial" panose="020B0604020202020204" pitchFamily="34" charset="0"/>
                <a:ea typeface="Times" panose="02020603050405020304" pitchFamily="18" charset="0"/>
                <a:cs typeface="Arial" panose="020B0604020202020204" pitchFamily="34" charset="0"/>
                <a:hlinkClick r:id="rId4"/>
              </a:rPr>
              <a:t>https://doi.org/10.1080/03098265.2019.1612862</a:t>
            </a:r>
            <a:endParaRPr lang="en-GB" sz="2000" u="sng" dirty="0">
              <a:solidFill>
                <a:srgbClr val="006DB4"/>
              </a:solidFill>
              <a:effectLst/>
              <a:latin typeface="Arial" panose="020B0604020202020204" pitchFamily="34" charset="0"/>
              <a:ea typeface="Times" panose="02020603050405020304" pitchFamily="18" charset="0"/>
              <a:cs typeface="Arial" panose="020B0604020202020204" pitchFamily="34" charset="0"/>
            </a:endParaRPr>
          </a:p>
          <a:p>
            <a:r>
              <a:rPr lang="en-GB" sz="2000" dirty="0">
                <a:latin typeface="Arial" panose="020B0604020202020204" pitchFamily="34" charset="0"/>
                <a:ea typeface="Times" panose="02020603050405020304" pitchFamily="18" charset="0"/>
                <a:cs typeface="Arial" panose="020B0604020202020204" pitchFamily="34" charset="0"/>
              </a:rPr>
              <a:t>Grade related marking criteria for assessed blogs</a:t>
            </a:r>
          </a:p>
          <a:p>
            <a:r>
              <a:rPr lang="en-GB" sz="2000" dirty="0">
                <a:solidFill>
                  <a:schemeClr val="accent5"/>
                </a:solidFill>
                <a:effectLst/>
                <a:latin typeface="Arial" panose="020B0604020202020204" pitchFamily="34" charset="0"/>
                <a:ea typeface="Times" panose="02020603050405020304" pitchFamily="18" charset="0"/>
                <a:cs typeface="Arial" panose="020B0604020202020204" pitchFamily="34" charset="0"/>
              </a:rPr>
              <a:t>https://open.ed.ac.uk/grade-related-marking-criteria-for-assessed-blogs/</a:t>
            </a:r>
          </a:p>
          <a:p>
            <a:r>
              <a:rPr lang="en-GB" sz="2000" dirty="0">
                <a:latin typeface="Arial" panose="020B0604020202020204" pitchFamily="34" charset="0"/>
                <a:cs typeface="Arial" panose="020B0604020202020204" pitchFamily="34" charset="0"/>
              </a:rPr>
              <a:t>Teaching to the blog – how assessed blogging can enhance student engagement LSE Impact Blog </a:t>
            </a:r>
            <a:r>
              <a:rPr lang="en-GB" sz="2000" dirty="0">
                <a:solidFill>
                  <a:schemeClr val="accent5"/>
                </a:solidFill>
                <a:latin typeface="Arial" panose="020B0604020202020204" pitchFamily="34" charset="0"/>
                <a:cs typeface="Arial" panose="020B0604020202020204" pitchFamily="34" charset="0"/>
              </a:rPr>
              <a:t>https://blogs.lse.ac.uk/impactofsocialsciences/2019/10/25/teaching-to-the-blog-how-assessed-blogging-can-enhance-engaged-learning/</a:t>
            </a:r>
          </a:p>
        </p:txBody>
      </p:sp>
    </p:spTree>
    <p:extLst>
      <p:ext uri="{BB962C8B-B14F-4D97-AF65-F5344CB8AC3E}">
        <p14:creationId xmlns:p14="http://schemas.microsoft.com/office/powerpoint/2010/main" val="3169997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PTAS research motivation</a:t>
            </a:r>
          </a:p>
        </p:txBody>
      </p:sp>
      <p:sp>
        <p:nvSpPr>
          <p:cNvPr id="3" name="Content Placeholder 2"/>
          <p:cNvSpPr>
            <a:spLocks noGrp="1"/>
          </p:cNvSpPr>
          <p:nvPr>
            <p:ph idx="1"/>
          </p:nvPr>
        </p:nvSpPr>
        <p:spPr/>
        <p:txBody>
          <a:bodyPr/>
          <a:lstStyle/>
          <a:p>
            <a:pPr marL="0" indent="0">
              <a:buNone/>
            </a:pPr>
            <a:r>
              <a:rPr lang="en-GB" dirty="0"/>
              <a:t>Keen to re-think the standard assessment policy and practice </a:t>
            </a:r>
          </a:p>
          <a:p>
            <a:pPr marL="0" indent="0">
              <a:buNone/>
            </a:pPr>
            <a:r>
              <a:rPr lang="en-GB" dirty="0"/>
              <a:t>Desire to reflect changing disciplinary interests</a:t>
            </a:r>
          </a:p>
          <a:p>
            <a:pPr marL="0" indent="0">
              <a:buNone/>
            </a:pPr>
            <a:r>
              <a:rPr lang="en-GB" dirty="0"/>
              <a:t>Wanted to help students become more confident, considered and skilled at writing </a:t>
            </a:r>
          </a:p>
          <a:p>
            <a:endParaRPr lang="en-GB" dirty="0"/>
          </a:p>
        </p:txBody>
      </p:sp>
    </p:spTree>
    <p:extLst>
      <p:ext uri="{BB962C8B-B14F-4D97-AF65-F5344CB8AC3E}">
        <p14:creationId xmlns:p14="http://schemas.microsoft.com/office/powerpoint/2010/main" val="1682079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blogs?</a:t>
            </a:r>
          </a:p>
        </p:txBody>
      </p:sp>
      <p:sp>
        <p:nvSpPr>
          <p:cNvPr id="3" name="Content Placeholder 2"/>
          <p:cNvSpPr>
            <a:spLocks noGrp="1"/>
          </p:cNvSpPr>
          <p:nvPr>
            <p:ph idx="1"/>
          </p:nvPr>
        </p:nvSpPr>
        <p:spPr/>
        <p:txBody>
          <a:bodyPr>
            <a:normAutofit/>
          </a:bodyPr>
          <a:lstStyle/>
          <a:p>
            <a:r>
              <a:rPr lang="en-GB" dirty="0"/>
              <a:t>Important new communication tool for academics</a:t>
            </a:r>
          </a:p>
          <a:p>
            <a:endParaRPr lang="en-GB" dirty="0"/>
          </a:p>
          <a:p>
            <a:r>
              <a:rPr lang="en-GB" dirty="0"/>
              <a:t>Numerous positive teaching and learning outcomes documented:</a:t>
            </a:r>
          </a:p>
          <a:p>
            <a:endParaRPr lang="en-GB" dirty="0"/>
          </a:p>
          <a:p>
            <a:pPr lvl="1"/>
            <a:r>
              <a:rPr lang="en-GB" dirty="0"/>
              <a:t>improve critical reading skills</a:t>
            </a:r>
          </a:p>
          <a:p>
            <a:pPr lvl="1"/>
            <a:r>
              <a:rPr lang="en-GB" dirty="0"/>
              <a:t>empower and motivate students</a:t>
            </a:r>
          </a:p>
          <a:p>
            <a:pPr lvl="1"/>
            <a:r>
              <a:rPr lang="en-GB" dirty="0"/>
              <a:t>develop reflective skills</a:t>
            </a:r>
          </a:p>
          <a:p>
            <a:pPr lvl="1"/>
            <a:r>
              <a:rPr lang="en-GB" dirty="0"/>
              <a:t>encourage regular reading</a:t>
            </a:r>
          </a:p>
          <a:p>
            <a:pPr lvl="1"/>
            <a:r>
              <a:rPr lang="en-GB" dirty="0"/>
              <a:t>greater engagement</a:t>
            </a:r>
          </a:p>
          <a:p>
            <a:pPr lvl="1"/>
            <a:r>
              <a:rPr lang="en-GB" dirty="0"/>
              <a:t>encourage students to make connections between theory and wider world</a:t>
            </a:r>
          </a:p>
          <a:p>
            <a:endParaRPr lang="en-GB" dirty="0"/>
          </a:p>
        </p:txBody>
      </p:sp>
    </p:spTree>
    <p:extLst>
      <p:ext uri="{BB962C8B-B14F-4D97-AF65-F5344CB8AC3E}">
        <p14:creationId xmlns:p14="http://schemas.microsoft.com/office/powerpoint/2010/main" val="316992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Research aims</a:t>
            </a:r>
          </a:p>
        </p:txBody>
      </p:sp>
      <p:sp>
        <p:nvSpPr>
          <p:cNvPr id="3" name="Content Placeholder 2"/>
          <p:cNvSpPr>
            <a:spLocks noGrp="1"/>
          </p:cNvSpPr>
          <p:nvPr>
            <p:ph idx="1"/>
          </p:nvPr>
        </p:nvSpPr>
        <p:spPr/>
        <p:txBody>
          <a:bodyPr/>
          <a:lstStyle/>
          <a:p>
            <a:r>
              <a:rPr lang="en-GB" dirty="0"/>
              <a:t>To understand if, and how, assessed blogs can be used to support student learning, with a particular focus on the development of research skills</a:t>
            </a:r>
          </a:p>
          <a:p>
            <a:endParaRPr lang="en-GB" dirty="0"/>
          </a:p>
          <a:p>
            <a:r>
              <a:rPr lang="en-GB" dirty="0"/>
              <a:t>To look at blogging from an institutional perspective with a view to developing resources that could be used across the University (and beyond) to support the greater use of blogging in the curriculum</a:t>
            </a:r>
          </a:p>
          <a:p>
            <a:endParaRPr lang="en-GB" dirty="0"/>
          </a:p>
        </p:txBody>
      </p:sp>
    </p:spTree>
    <p:extLst>
      <p:ext uri="{BB962C8B-B14F-4D97-AF65-F5344CB8AC3E}">
        <p14:creationId xmlns:p14="http://schemas.microsoft.com/office/powerpoint/2010/main" val="4257921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Methods</a:t>
            </a:r>
          </a:p>
        </p:txBody>
      </p:sp>
      <p:sp>
        <p:nvSpPr>
          <p:cNvPr id="3" name="Content Placeholder 2"/>
          <p:cNvSpPr>
            <a:spLocks noGrp="1"/>
          </p:cNvSpPr>
          <p:nvPr>
            <p:ph idx="1"/>
          </p:nvPr>
        </p:nvSpPr>
        <p:spPr/>
        <p:txBody>
          <a:bodyPr/>
          <a:lstStyle/>
          <a:p>
            <a:r>
              <a:rPr lang="en-GB" dirty="0"/>
              <a:t>Online, University-wide, </a:t>
            </a:r>
            <a:r>
              <a:rPr lang="en-GB" b="1" dirty="0">
                <a:solidFill>
                  <a:schemeClr val="accent1">
                    <a:lumMod val="75000"/>
                  </a:schemeClr>
                </a:solidFill>
              </a:rPr>
              <a:t>survey</a:t>
            </a:r>
            <a:r>
              <a:rPr lang="en-GB" dirty="0"/>
              <a:t> of teaching staff</a:t>
            </a:r>
          </a:p>
          <a:p>
            <a:r>
              <a:rPr lang="en-GB" b="1" dirty="0">
                <a:solidFill>
                  <a:schemeClr val="accent1">
                    <a:lumMod val="75000"/>
                  </a:schemeClr>
                </a:solidFill>
              </a:rPr>
              <a:t>Interviews</a:t>
            </a:r>
            <a:r>
              <a:rPr lang="en-GB" dirty="0"/>
              <a:t> with Course Organisers of four undergraduate courses drawn from the institution’s three colleges selected to cover a variety of blog formats, Virtual Learning Environments, and class sizes</a:t>
            </a:r>
          </a:p>
          <a:p>
            <a:r>
              <a:rPr lang="en-GB" b="1" dirty="0">
                <a:solidFill>
                  <a:schemeClr val="accent1">
                    <a:lumMod val="75000"/>
                  </a:schemeClr>
                </a:solidFill>
              </a:rPr>
              <a:t>Focus groups </a:t>
            </a:r>
            <a:r>
              <a:rPr lang="en-GB" dirty="0"/>
              <a:t>with a sample of the students on each course</a:t>
            </a:r>
          </a:p>
          <a:p>
            <a:r>
              <a:rPr lang="en-GB" dirty="0"/>
              <a:t>Analysis of student </a:t>
            </a:r>
            <a:r>
              <a:rPr lang="en-GB" b="1" dirty="0">
                <a:solidFill>
                  <a:schemeClr val="accent1">
                    <a:lumMod val="75000"/>
                  </a:schemeClr>
                </a:solidFill>
              </a:rPr>
              <a:t>evaluation surveys</a:t>
            </a:r>
          </a:p>
          <a:p>
            <a:r>
              <a:rPr lang="en-GB" b="1" dirty="0">
                <a:solidFill>
                  <a:schemeClr val="accent1">
                    <a:lumMod val="75000"/>
                  </a:schemeClr>
                </a:solidFill>
              </a:rPr>
              <a:t>Consultation</a:t>
            </a:r>
            <a:r>
              <a:rPr lang="en-GB" dirty="0"/>
              <a:t> with other relevant stakeholders (e.g. IT support officers, administrators, EUSA).</a:t>
            </a:r>
          </a:p>
        </p:txBody>
      </p:sp>
    </p:spTree>
    <p:extLst>
      <p:ext uri="{BB962C8B-B14F-4D97-AF65-F5344CB8AC3E}">
        <p14:creationId xmlns:p14="http://schemas.microsoft.com/office/powerpoint/2010/main" val="380141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STAFF motivation</a:t>
            </a:r>
          </a:p>
        </p:txBody>
      </p:sp>
      <p:sp>
        <p:nvSpPr>
          <p:cNvPr id="3" name="Content Placeholder 2"/>
          <p:cNvSpPr>
            <a:spLocks noGrp="1"/>
          </p:cNvSpPr>
          <p:nvPr>
            <p:ph idx="1"/>
          </p:nvPr>
        </p:nvSpPr>
        <p:spPr/>
        <p:txBody>
          <a:bodyPr>
            <a:normAutofit/>
          </a:bodyPr>
          <a:lstStyle/>
          <a:p>
            <a:r>
              <a:rPr lang="en-GB" sz="2800" dirty="0"/>
              <a:t>Enhance students’ writing skills</a:t>
            </a:r>
          </a:p>
          <a:p>
            <a:r>
              <a:rPr lang="en-GB" sz="2800" dirty="0"/>
              <a:t>Hone their critical thinking skills</a:t>
            </a:r>
          </a:p>
          <a:p>
            <a:r>
              <a:rPr lang="en-GB" sz="2800" dirty="0"/>
              <a:t>Connect academic theory with the ‘real world’ </a:t>
            </a:r>
          </a:p>
          <a:p>
            <a:r>
              <a:rPr lang="en-GB" sz="2800" dirty="0"/>
              <a:t>Encourage students to take ownership of their ideas</a:t>
            </a:r>
          </a:p>
          <a:p>
            <a:r>
              <a:rPr lang="en-GB" sz="2800" dirty="0"/>
              <a:t>Help to ensure that students are engaging with learning materials either prior to or after taught classes</a:t>
            </a:r>
          </a:p>
        </p:txBody>
      </p:sp>
    </p:spTree>
    <p:extLst>
      <p:ext uri="{BB962C8B-B14F-4D97-AF65-F5344CB8AC3E}">
        <p14:creationId xmlns:p14="http://schemas.microsoft.com/office/powerpoint/2010/main" val="1128909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725223" y="1258357"/>
            <a:ext cx="10741553" cy="1765868"/>
          </a:xfrm>
        </p:spPr>
        <p:txBody>
          <a:bodyPr wrap="square">
            <a:spAutoFit/>
          </a:bodyPr>
          <a:lstStyle/>
          <a:p>
            <a:r>
              <a:rPr lang="en-GB" sz="3000" i="1" dirty="0">
                <a:solidFill>
                  <a:schemeClr val="accent1">
                    <a:lumMod val="75000"/>
                  </a:schemeClr>
                </a:solidFill>
              </a:rPr>
              <a:t>We really encourage them to develop their own voice so that they're not…just summarising the whole of the session in kind of anodyne, [subject-specific] kind of a way</a:t>
            </a:r>
          </a:p>
        </p:txBody>
      </p:sp>
      <p:sp>
        <p:nvSpPr>
          <p:cNvPr id="6" name="Rectangle 5"/>
          <p:cNvSpPr/>
          <p:nvPr/>
        </p:nvSpPr>
        <p:spPr>
          <a:xfrm>
            <a:off x="725223" y="3895636"/>
            <a:ext cx="10741553" cy="1477328"/>
          </a:xfrm>
          <a:prstGeom prst="rect">
            <a:avLst/>
          </a:prstGeom>
        </p:spPr>
        <p:txBody>
          <a:bodyPr wrap="square">
            <a:spAutoFit/>
          </a:bodyPr>
          <a:lstStyle/>
          <a:p>
            <a:r>
              <a:rPr lang="en-GB" sz="3000" i="1" dirty="0">
                <a:solidFill>
                  <a:schemeClr val="accent1">
                    <a:lumMod val="75000"/>
                  </a:schemeClr>
                </a:solidFill>
              </a:rPr>
              <a:t>We're not interested in [them] just regurgitating what the [authorities say] or what the textbook says. This is about actually trying to get you to think for yourselves</a:t>
            </a:r>
          </a:p>
        </p:txBody>
      </p:sp>
    </p:spTree>
    <p:extLst>
      <p:ext uri="{BB962C8B-B14F-4D97-AF65-F5344CB8AC3E}">
        <p14:creationId xmlns:p14="http://schemas.microsoft.com/office/powerpoint/2010/main" val="4280809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4294967295"/>
          </p:nvPr>
        </p:nvSpPr>
        <p:spPr>
          <a:xfrm>
            <a:off x="626533" y="541868"/>
            <a:ext cx="11159066" cy="2658532"/>
          </a:xfrm>
        </p:spPr>
        <p:txBody>
          <a:bodyPr>
            <a:noAutofit/>
          </a:bodyPr>
          <a:lstStyle/>
          <a:p>
            <a:r>
              <a:rPr lang="en-GB" sz="3000" i="1" dirty="0">
                <a:solidFill>
                  <a:schemeClr val="accent1">
                    <a:lumMod val="75000"/>
                  </a:schemeClr>
                </a:solidFill>
              </a:rPr>
              <a:t>it’s really lovely to see them begin to develop a voice of their own, and really get to grips with it, and become really quite creative. They really seem to push themselves with the blogs, more than I expected actually. […] They set themselves […] quite a high standard of work</a:t>
            </a:r>
          </a:p>
        </p:txBody>
      </p:sp>
      <p:sp>
        <p:nvSpPr>
          <p:cNvPr id="4" name="Content Placeholder 3"/>
          <p:cNvSpPr>
            <a:spLocks noGrp="1"/>
          </p:cNvSpPr>
          <p:nvPr>
            <p:ph sz="half" idx="4294967295"/>
          </p:nvPr>
        </p:nvSpPr>
        <p:spPr>
          <a:xfrm>
            <a:off x="626533" y="3335868"/>
            <a:ext cx="11159066" cy="3048000"/>
          </a:xfrm>
        </p:spPr>
        <p:txBody>
          <a:bodyPr>
            <a:noAutofit/>
          </a:bodyPr>
          <a:lstStyle/>
          <a:p>
            <a:r>
              <a:rPr lang="en-GB" sz="3000" i="1" dirty="0">
                <a:solidFill>
                  <a:schemeClr val="accent1">
                    <a:lumMod val="75000"/>
                  </a:schemeClr>
                </a:solidFill>
              </a:rPr>
              <a:t>it seems to make them look more actively for material of relevance, [but also] they seem to become more and more willing to look a bit more broadly, for source material. And kind of understanding, I think, how [subject academics] fit [in], and how the work of [subject academics] relates to [other disciplines]. And just looking more broadly for examples from the wider world</a:t>
            </a:r>
          </a:p>
        </p:txBody>
      </p:sp>
    </p:spTree>
    <p:extLst>
      <p:ext uri="{BB962C8B-B14F-4D97-AF65-F5344CB8AC3E}">
        <p14:creationId xmlns:p14="http://schemas.microsoft.com/office/powerpoint/2010/main" val="1704033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24127" y="471509"/>
            <a:ext cx="10168805" cy="1737360"/>
          </a:xfrm>
        </p:spPr>
        <p:txBody>
          <a:bodyPr/>
          <a:lstStyle/>
          <a:p>
            <a:r>
              <a:rPr lang="en-GB" sz="5000" dirty="0"/>
              <a:t>Challenges for staff</a:t>
            </a:r>
          </a:p>
        </p:txBody>
      </p:sp>
      <p:sp>
        <p:nvSpPr>
          <p:cNvPr id="5" name="Content Placeholder 4"/>
          <p:cNvSpPr>
            <a:spLocks noGrp="1"/>
          </p:cNvSpPr>
          <p:nvPr>
            <p:ph idx="1"/>
          </p:nvPr>
        </p:nvSpPr>
        <p:spPr>
          <a:xfrm>
            <a:off x="6011333" y="2430493"/>
            <a:ext cx="5638695" cy="3416320"/>
          </a:xfrm>
        </p:spPr>
        <p:txBody>
          <a:bodyPr wrap="square">
            <a:spAutoFit/>
          </a:bodyPr>
          <a:lstStyle/>
          <a:p>
            <a:r>
              <a:rPr lang="en-GB" sz="3000" i="1" dirty="0">
                <a:solidFill>
                  <a:schemeClr val="accent1">
                    <a:lumMod val="75000"/>
                  </a:schemeClr>
                </a:solidFill>
              </a:rPr>
              <a:t>If you talk about different novel ways of teaching you get shot down round here still. […] People, sort of, go you can’t do that.  That’s not a traditional...I don’t know, I just feel it’s still very traditional round here</a:t>
            </a:r>
            <a:endParaRPr lang="en-GB" sz="3000" dirty="0"/>
          </a:p>
        </p:txBody>
      </p:sp>
      <p:sp>
        <p:nvSpPr>
          <p:cNvPr id="6" name="Text Placeholder 5"/>
          <p:cNvSpPr>
            <a:spLocks noGrp="1"/>
          </p:cNvSpPr>
          <p:nvPr>
            <p:ph type="body" sz="half" idx="2"/>
          </p:nvPr>
        </p:nvSpPr>
        <p:spPr>
          <a:xfrm>
            <a:off x="1024128" y="2257506"/>
            <a:ext cx="5529072" cy="3762294"/>
          </a:xfrm>
        </p:spPr>
        <p:txBody>
          <a:bodyPr>
            <a:noAutofit/>
          </a:bodyPr>
          <a:lstStyle/>
          <a:p>
            <a:r>
              <a:rPr lang="en-GB" sz="2800" dirty="0"/>
              <a:t>Unfit software </a:t>
            </a:r>
          </a:p>
          <a:p>
            <a:r>
              <a:rPr lang="en-GB" sz="2800" dirty="0"/>
              <a:t>Institutional/disciplinary inertia</a:t>
            </a:r>
          </a:p>
          <a:p>
            <a:r>
              <a:rPr lang="en-GB" sz="2800" dirty="0"/>
              <a:t>Public or private</a:t>
            </a:r>
          </a:p>
          <a:p>
            <a:r>
              <a:rPr lang="en-GB" sz="2800" dirty="0"/>
              <a:t>No marking criteria</a:t>
            </a:r>
          </a:p>
          <a:p>
            <a:r>
              <a:rPr lang="en-GB" sz="2800" dirty="0"/>
              <a:t>Sense of ‘lone-working’</a:t>
            </a:r>
          </a:p>
          <a:p>
            <a:r>
              <a:rPr lang="en-GB" sz="2800" dirty="0"/>
              <a:t>Time commitment</a:t>
            </a:r>
          </a:p>
        </p:txBody>
      </p:sp>
    </p:spTree>
    <p:extLst>
      <p:ext uri="{BB962C8B-B14F-4D97-AF65-F5344CB8AC3E}">
        <p14:creationId xmlns:p14="http://schemas.microsoft.com/office/powerpoint/2010/main" val="8091796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486</TotalTime>
  <Words>3743</Words>
  <Application>Microsoft Office PowerPoint</Application>
  <PresentationFormat>Widescreen</PresentationFormat>
  <Paragraphs>224</Paragraphs>
  <Slides>19</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Tw Cen MT</vt:lpstr>
      <vt:lpstr>Tw Cen MT Condensed</vt:lpstr>
      <vt:lpstr>Wingdings 3</vt:lpstr>
      <vt:lpstr>Integral</vt:lpstr>
      <vt:lpstr>Using assessed blogs to enhance student engagement</vt:lpstr>
      <vt:lpstr>PTAS research motivation</vt:lpstr>
      <vt:lpstr>Why blogs?</vt:lpstr>
      <vt:lpstr>Research aims</vt:lpstr>
      <vt:lpstr>Methods</vt:lpstr>
      <vt:lpstr>STAFF motivation</vt:lpstr>
      <vt:lpstr>PowerPoint Presentation</vt:lpstr>
      <vt:lpstr>PowerPoint Presentation</vt:lpstr>
      <vt:lpstr>Challenges for staff</vt:lpstr>
      <vt:lpstr>Echoed by students</vt:lpstr>
      <vt:lpstr>However…</vt:lpstr>
      <vt:lpstr>Student engagement</vt:lpstr>
      <vt:lpstr>personal interests</vt:lpstr>
      <vt:lpstr>Writing skills</vt:lpstr>
      <vt:lpstr>communication</vt:lpstr>
      <vt:lpstr>Critical thinking</vt:lpstr>
      <vt:lpstr>Key messages</vt:lpstr>
      <vt:lpstr>Key messages</vt:lpstr>
      <vt:lpstr>Find out more</vt:lpstr>
    </vt:vector>
  </TitlesOfParts>
  <Company>University of Edinburgh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MORRIS Nina</dc:creator>
  <cp:lastModifiedBy>CHRISTIE Hazel</cp:lastModifiedBy>
  <cp:revision>30</cp:revision>
  <dcterms:created xsi:type="dcterms:W3CDTF">2018-06-13T10:03:14Z</dcterms:created>
  <dcterms:modified xsi:type="dcterms:W3CDTF">2020-11-24T08:51:16Z</dcterms:modified>
</cp:coreProperties>
</file>