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60" r:id="rId6"/>
    <p:sldId id="262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5"/>
    <p:restoredTop sz="62725"/>
  </p:normalViewPr>
  <p:slideViewPr>
    <p:cSldViewPr snapToGrid="0" snapToObjects="1">
      <p:cViewPr varScale="1">
        <p:scale>
          <a:sx n="72" d="100"/>
          <a:sy n="72" d="100"/>
        </p:scale>
        <p:origin x="21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AA367-3DC9-2B4A-8C5D-15C750591207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05D16-1BA0-0140-9422-D19BEFF13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4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05D16-1BA0-0140-9422-D19BEFF13B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6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05D16-1BA0-0140-9422-D19BEFF13B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61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05D16-1BA0-0140-9422-D19BEFF13B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07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05D16-1BA0-0140-9422-D19BEFF13B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05D16-1BA0-0140-9422-D19BEFF13B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6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67411-0911-E141-B434-1B58188EF2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engaged me and my fellow online students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970E0-CE03-DD4D-8E75-2EE50B7170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 what didn’t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7206D47-7329-B445-A1EE-4269E50CC9EB}"/>
              </a:ext>
            </a:extLst>
          </p:cNvPr>
          <p:cNvSpPr txBox="1">
            <a:spLocks/>
          </p:cNvSpPr>
          <p:nvPr/>
        </p:nvSpPr>
        <p:spPr>
          <a:xfrm>
            <a:off x="810001" y="5588890"/>
            <a:ext cx="10572000" cy="4349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Eli </a:t>
            </a:r>
            <a:r>
              <a:rPr lang="en-US" dirty="0" err="1"/>
              <a:t>Appleby-Donald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55B49F-FCA3-6346-9C2C-3C2CF239E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48" y="377072"/>
            <a:ext cx="4319668" cy="22471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450F13-1709-0A42-B97F-3DCA7576F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295" y="3042784"/>
            <a:ext cx="4319668" cy="2247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3A3857-1E2C-D040-8FE6-219FBAE5D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903" y="586338"/>
            <a:ext cx="4319668" cy="22471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BDB673-BEBB-9D46-9500-D7BE613E2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094" y="3248635"/>
            <a:ext cx="4319668" cy="22471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171DC2-082C-0F40-82C7-936EF41B32DA}"/>
              </a:ext>
            </a:extLst>
          </p:cNvPr>
          <p:cNvSpPr/>
          <p:nvPr/>
        </p:nvSpPr>
        <p:spPr>
          <a:xfrm>
            <a:off x="538851" y="854331"/>
            <a:ext cx="39372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set the expectations, provide some monitoring and encouragement to help maximise student engagement.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08C54D-B1B3-6A48-974A-C44DA8279EF6}"/>
              </a:ext>
            </a:extLst>
          </p:cNvPr>
          <p:cNvSpPr/>
          <p:nvPr/>
        </p:nvSpPr>
        <p:spPr>
          <a:xfrm>
            <a:off x="5731774" y="992830"/>
            <a:ext cx="3697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don't just rely on discussion forums, there needs to be tutor presence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5C8040-B925-124C-B4AC-B6DF72238FC0}"/>
              </a:ext>
            </a:extLst>
          </p:cNvPr>
          <p:cNvSpPr/>
          <p:nvPr/>
        </p:nvSpPr>
        <p:spPr>
          <a:xfrm>
            <a:off x="6179455" y="3380631"/>
            <a:ext cx="38049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STRUCTURE and set tasks create the feeling of being on a university course, online can be like floating in space with no sign posts or people to connect to.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FE3332-236B-3248-971B-1FFB976F6CA5}"/>
              </a:ext>
            </a:extLst>
          </p:cNvPr>
          <p:cNvSpPr/>
          <p:nvPr/>
        </p:nvSpPr>
        <p:spPr>
          <a:xfrm>
            <a:off x="1507074" y="3325990"/>
            <a:ext cx="39138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Have a weekly structure with a variety of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9">
            <a:extLst>
              <a:ext uri="{FF2B5EF4-FFF2-40B4-BE49-F238E27FC236}">
                <a16:creationId xmlns:a16="http://schemas.microsoft.com/office/drawing/2014/main" id="{7AF0B711-0578-47A6-AB9A-AF422D2535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25094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rgbClr val="21212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4FC00-50C7-554D-9C66-1ACA39D1E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457" y="5531833"/>
            <a:ext cx="10572000" cy="77952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For me personally?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5F32B6A-C394-0841-B677-BB8E31F99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8193" y="497542"/>
            <a:ext cx="7366619" cy="38593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FFFF"/>
                </a:solidFill>
                <a:latin typeface="+mj-lt"/>
              </a:rPr>
              <a:t>I LOVED: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FFFF"/>
                </a:solidFill>
                <a:latin typeface="+mj-lt"/>
              </a:rPr>
              <a:t>Blogging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FFFF"/>
                </a:solidFill>
                <a:latin typeface="+mj-lt"/>
              </a:rPr>
              <a:t>Weekly tutor videos</a:t>
            </a: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FFFF"/>
                </a:solidFill>
                <a:latin typeface="+mj-lt"/>
              </a:rPr>
              <a:t>There were times I felt alone and lost and if I hadn’t made my own community external to the VLE, it would have been hard.</a:t>
            </a:r>
            <a:endParaRPr lang="en-US" sz="3600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E9748C-61F3-A243-A298-07FF2AA91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55" y="152048"/>
            <a:ext cx="4238939" cy="42955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4774F7-9DB9-C544-B95D-9D750712E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10F818-219E-491F-887F-B078103BA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3739895"/>
            <a:ext cx="12192000" cy="3118104"/>
          </a:xfrm>
          <a:custGeom>
            <a:avLst/>
            <a:gdLst>
              <a:gd name="connsiteX0" fmla="*/ 0 w 12192000"/>
              <a:gd name="connsiteY0" fmla="*/ 0 h 3118104"/>
              <a:gd name="connsiteX1" fmla="*/ 3676329 w 12192000"/>
              <a:gd name="connsiteY1" fmla="*/ 0 h 3118104"/>
              <a:gd name="connsiteX2" fmla="*/ 5595257 w 12192000"/>
              <a:gd name="connsiteY2" fmla="*/ 0 h 3118104"/>
              <a:gd name="connsiteX3" fmla="*/ 5672349 w 12192000"/>
              <a:gd name="connsiteY3" fmla="*/ 0 h 3118104"/>
              <a:gd name="connsiteX4" fmla="*/ 6053347 w 12192000"/>
              <a:gd name="connsiteY4" fmla="*/ 263783 h 3118104"/>
              <a:gd name="connsiteX5" fmla="*/ 6061813 w 12192000"/>
              <a:gd name="connsiteY5" fmla="*/ 266713 h 3118104"/>
              <a:gd name="connsiteX6" fmla="*/ 6074513 w 12192000"/>
              <a:gd name="connsiteY6" fmla="*/ 271110 h 3118104"/>
              <a:gd name="connsiteX7" fmla="*/ 6087212 w 12192000"/>
              <a:gd name="connsiteY7" fmla="*/ 275506 h 3118104"/>
              <a:gd name="connsiteX8" fmla="*/ 6097797 w 12192000"/>
              <a:gd name="connsiteY8" fmla="*/ 275506 h 3118104"/>
              <a:gd name="connsiteX9" fmla="*/ 6110496 w 12192000"/>
              <a:gd name="connsiteY9" fmla="*/ 275506 h 3118104"/>
              <a:gd name="connsiteX10" fmla="*/ 6121079 w 12192000"/>
              <a:gd name="connsiteY10" fmla="*/ 271110 h 3118104"/>
              <a:gd name="connsiteX11" fmla="*/ 6133779 w 12192000"/>
              <a:gd name="connsiteY11" fmla="*/ 266713 h 3118104"/>
              <a:gd name="connsiteX12" fmla="*/ 6142246 w 12192000"/>
              <a:gd name="connsiteY12" fmla="*/ 263783 h 3118104"/>
              <a:gd name="connsiteX13" fmla="*/ 6523247 w 12192000"/>
              <a:gd name="connsiteY13" fmla="*/ 0 h 3118104"/>
              <a:gd name="connsiteX14" fmla="*/ 6596743 w 12192000"/>
              <a:gd name="connsiteY14" fmla="*/ 0 h 3118104"/>
              <a:gd name="connsiteX15" fmla="*/ 12186115 w 12192000"/>
              <a:gd name="connsiteY15" fmla="*/ 0 h 3118104"/>
              <a:gd name="connsiteX16" fmla="*/ 12192000 w 12192000"/>
              <a:gd name="connsiteY16" fmla="*/ 0 h 3118104"/>
              <a:gd name="connsiteX17" fmla="*/ 12192000 w 12192000"/>
              <a:gd name="connsiteY17" fmla="*/ 3118104 h 3118104"/>
              <a:gd name="connsiteX18" fmla="*/ 7728858 w 12192000"/>
              <a:gd name="connsiteY18" fmla="*/ 3118104 h 3118104"/>
              <a:gd name="connsiteX19" fmla="*/ 6596743 w 12192000"/>
              <a:gd name="connsiteY19" fmla="*/ 3118104 h 3118104"/>
              <a:gd name="connsiteX20" fmla="*/ 5595257 w 12192000"/>
              <a:gd name="connsiteY20" fmla="*/ 3118104 h 3118104"/>
              <a:gd name="connsiteX21" fmla="*/ 2906487 w 12192000"/>
              <a:gd name="connsiteY21" fmla="*/ 3118104 h 3118104"/>
              <a:gd name="connsiteX22" fmla="*/ 0 w 12192000"/>
              <a:gd name="connsiteY22" fmla="*/ 3118104 h 31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3118104">
                <a:moveTo>
                  <a:pt x="0" y="0"/>
                </a:moveTo>
                <a:lnTo>
                  <a:pt x="3676329" y="0"/>
                </a:lnTo>
                <a:lnTo>
                  <a:pt x="5595257" y="0"/>
                </a:lnTo>
                <a:lnTo>
                  <a:pt x="5672349" y="0"/>
                </a:lnTo>
                <a:lnTo>
                  <a:pt x="6053347" y="263783"/>
                </a:lnTo>
                <a:lnTo>
                  <a:pt x="6061813" y="266713"/>
                </a:lnTo>
                <a:lnTo>
                  <a:pt x="6074513" y="271110"/>
                </a:lnTo>
                <a:lnTo>
                  <a:pt x="6087212" y="275506"/>
                </a:lnTo>
                <a:lnTo>
                  <a:pt x="6097797" y="275506"/>
                </a:lnTo>
                <a:lnTo>
                  <a:pt x="6110496" y="275506"/>
                </a:lnTo>
                <a:lnTo>
                  <a:pt x="6121079" y="271110"/>
                </a:lnTo>
                <a:lnTo>
                  <a:pt x="6133779" y="266713"/>
                </a:lnTo>
                <a:lnTo>
                  <a:pt x="6142246" y="263783"/>
                </a:lnTo>
                <a:lnTo>
                  <a:pt x="6523247" y="0"/>
                </a:lnTo>
                <a:lnTo>
                  <a:pt x="6596743" y="0"/>
                </a:lnTo>
                <a:lnTo>
                  <a:pt x="12186115" y="0"/>
                </a:lnTo>
                <a:lnTo>
                  <a:pt x="12192000" y="0"/>
                </a:lnTo>
                <a:lnTo>
                  <a:pt x="12192000" y="3118104"/>
                </a:lnTo>
                <a:lnTo>
                  <a:pt x="7728858" y="3118104"/>
                </a:lnTo>
                <a:lnTo>
                  <a:pt x="6596743" y="3118104"/>
                </a:lnTo>
                <a:lnTo>
                  <a:pt x="5595257" y="3118104"/>
                </a:lnTo>
                <a:lnTo>
                  <a:pt x="2906487" y="3118104"/>
                </a:lnTo>
                <a:lnTo>
                  <a:pt x="0" y="3118104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4FC00-50C7-554D-9C66-1ACA39D1E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4080386"/>
            <a:ext cx="10572000" cy="138874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600">
                <a:solidFill>
                  <a:srgbClr val="FFFFFF"/>
                </a:solidFill>
              </a:rPr>
              <a:t>Tinted view of the</a:t>
            </a:r>
            <a:br>
              <a:rPr lang="en-US" sz="4600">
                <a:solidFill>
                  <a:srgbClr val="FFFFFF"/>
                </a:solidFill>
              </a:rPr>
            </a:br>
            <a:r>
              <a:rPr lang="en-US" sz="4600">
                <a:solidFill>
                  <a:srgbClr val="FFFFFF"/>
                </a:solidFill>
              </a:rPr>
              <a:t>world</a:t>
            </a:r>
          </a:p>
        </p:txBody>
      </p:sp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5A086AAD-1108-41EB-A7C9-5E22CA942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10472" y="643464"/>
            <a:ext cx="7757804" cy="2817491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558B84-F427-BF4C-BDA1-EAD2280C3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21149" r="-1" b="23342"/>
          <a:stretch/>
        </p:blipFill>
        <p:spPr>
          <a:xfrm>
            <a:off x="4029134" y="884810"/>
            <a:ext cx="4124540" cy="23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1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C44DBB-AD7C-4682-B258-6367305D20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0F0D62-EAC2-F741-9ED7-53EC70332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218476"/>
            <a:ext cx="3187318" cy="4421050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200">
                <a:solidFill>
                  <a:schemeClr val="tx1"/>
                </a:solidFill>
              </a:rPr>
              <a:t>So what did I do?</a:t>
            </a: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A1CED323-FAF0-4E0B-8717-FC1F468A28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34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9431841-AB25-4E4C-A086-D8B34138B185}"/>
              </a:ext>
            </a:extLst>
          </p:cNvPr>
          <p:cNvSpPr txBox="1"/>
          <p:nvPr/>
        </p:nvSpPr>
        <p:spPr>
          <a:xfrm>
            <a:off x="5146751" y="1218475"/>
            <a:ext cx="6080050" cy="442105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2400" dirty="0"/>
              <a:t>I sent out a questionnaire to all students in my cohort of MSC Digital Education (have completed 3 courses or more)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2400" dirty="0"/>
              <a:t>Asking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2400" dirty="0"/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2400" dirty="0"/>
              <a:t>Which course did you find the most engaging and why?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2400" dirty="0"/>
              <a:t>Has there been anything which has been disengaging?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2400" dirty="0"/>
              <a:t>What advice would you have for any teacher considering creating an online course?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202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1DCC7BA-3740-47E1-91B9-6269381397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4CEFA49-6B2F-4FE6-B6AF-31D49E68C2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40086" y="40084"/>
            <a:ext cx="6858002" cy="6777832"/>
          </a:xfrm>
          <a:custGeom>
            <a:avLst/>
            <a:gdLst>
              <a:gd name="connsiteX0" fmla="*/ 6858001 w 6858002"/>
              <a:gd name="connsiteY0" fmla="*/ 4666984 h 6777832"/>
              <a:gd name="connsiteX1" fmla="*/ 3829243 w 6858002"/>
              <a:gd name="connsiteY1" fmla="*/ 6654602 h 6777832"/>
              <a:gd name="connsiteX2" fmla="*/ 3827370 w 6858002"/>
              <a:gd name="connsiteY2" fmla="*/ 6656146 h 6777832"/>
              <a:gd name="connsiteX3" fmla="*/ 3824584 w 6858002"/>
              <a:gd name="connsiteY3" fmla="*/ 6657658 h 6777832"/>
              <a:gd name="connsiteX4" fmla="*/ 3798694 w 6858002"/>
              <a:gd name="connsiteY4" fmla="*/ 6674649 h 6777832"/>
              <a:gd name="connsiteX5" fmla="*/ 3785012 w 6858002"/>
              <a:gd name="connsiteY5" fmla="*/ 6679138 h 6777832"/>
              <a:gd name="connsiteX6" fmla="*/ 3706340 w 6858002"/>
              <a:gd name="connsiteY6" fmla="*/ 6721839 h 6777832"/>
              <a:gd name="connsiteX7" fmla="*/ 3428999 w 6858002"/>
              <a:gd name="connsiteY7" fmla="*/ 6777832 h 6777832"/>
              <a:gd name="connsiteX8" fmla="*/ 3151659 w 6858002"/>
              <a:gd name="connsiteY8" fmla="*/ 6721839 h 6777832"/>
              <a:gd name="connsiteX9" fmla="*/ 3072997 w 6858002"/>
              <a:gd name="connsiteY9" fmla="*/ 6679143 h 6777832"/>
              <a:gd name="connsiteX10" fmla="*/ 3059299 w 6858002"/>
              <a:gd name="connsiteY10" fmla="*/ 6674649 h 6777832"/>
              <a:gd name="connsiteX11" fmla="*/ 3033384 w 6858002"/>
              <a:gd name="connsiteY11" fmla="*/ 6657642 h 6777832"/>
              <a:gd name="connsiteX12" fmla="*/ 3030628 w 6858002"/>
              <a:gd name="connsiteY12" fmla="*/ 6656146 h 6777832"/>
              <a:gd name="connsiteX13" fmla="*/ 3028776 w 6858002"/>
              <a:gd name="connsiteY13" fmla="*/ 6654618 h 6777832"/>
              <a:gd name="connsiteX14" fmla="*/ 1 w 6858002"/>
              <a:gd name="connsiteY14" fmla="*/ 4666984 h 6777832"/>
              <a:gd name="connsiteX15" fmla="*/ 6858002 w 6858002"/>
              <a:gd name="connsiteY15" fmla="*/ 0 h 6777832"/>
              <a:gd name="connsiteX16" fmla="*/ 6858002 w 6858002"/>
              <a:gd name="connsiteY16" fmla="*/ 1570616 h 6777832"/>
              <a:gd name="connsiteX17" fmla="*/ 6858001 w 6858002"/>
              <a:gd name="connsiteY17" fmla="*/ 1570616 h 6777832"/>
              <a:gd name="connsiteX18" fmla="*/ 6858001 w 6858002"/>
              <a:gd name="connsiteY18" fmla="*/ 4666983 h 6777832"/>
              <a:gd name="connsiteX19" fmla="*/ 0 w 6858002"/>
              <a:gd name="connsiteY19" fmla="*/ 4666983 h 6777832"/>
              <a:gd name="connsiteX20" fmla="*/ 0 w 6858002"/>
              <a:gd name="connsiteY20" fmla="*/ 595217 h 6777832"/>
              <a:gd name="connsiteX21" fmla="*/ 1 w 6858002"/>
              <a:gd name="connsiteY21" fmla="*/ 595217 h 6777832"/>
              <a:gd name="connsiteX22" fmla="*/ 1 w 6858002"/>
              <a:gd name="connsiteY22" fmla="*/ 0 h 67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58002" h="6777832">
                <a:moveTo>
                  <a:pt x="6858001" y="4666984"/>
                </a:moveTo>
                <a:lnTo>
                  <a:pt x="3829243" y="6654602"/>
                </a:lnTo>
                <a:lnTo>
                  <a:pt x="3827370" y="6656146"/>
                </a:lnTo>
                <a:lnTo>
                  <a:pt x="3824584" y="6657658"/>
                </a:lnTo>
                <a:lnTo>
                  <a:pt x="3798694" y="6674649"/>
                </a:lnTo>
                <a:lnTo>
                  <a:pt x="3785012" y="6679138"/>
                </a:lnTo>
                <a:lnTo>
                  <a:pt x="3706340" y="6721839"/>
                </a:lnTo>
                <a:cubicBezTo>
                  <a:pt x="3621097" y="6757894"/>
                  <a:pt x="3527376" y="6777832"/>
                  <a:pt x="3428999" y="6777832"/>
                </a:cubicBezTo>
                <a:cubicBezTo>
                  <a:pt x="3330622" y="6777832"/>
                  <a:pt x="3236902" y="6757894"/>
                  <a:pt x="3151659" y="6721839"/>
                </a:cubicBezTo>
                <a:lnTo>
                  <a:pt x="3072997" y="6679143"/>
                </a:lnTo>
                <a:lnTo>
                  <a:pt x="3059299" y="6674649"/>
                </a:lnTo>
                <a:lnTo>
                  <a:pt x="3033384" y="6657642"/>
                </a:lnTo>
                <a:lnTo>
                  <a:pt x="3030628" y="6656146"/>
                </a:lnTo>
                <a:lnTo>
                  <a:pt x="3028776" y="6654618"/>
                </a:lnTo>
                <a:lnTo>
                  <a:pt x="1" y="4666984"/>
                </a:lnTo>
                <a:close/>
                <a:moveTo>
                  <a:pt x="6858002" y="0"/>
                </a:moveTo>
                <a:lnTo>
                  <a:pt x="6858002" y="1570616"/>
                </a:lnTo>
                <a:lnTo>
                  <a:pt x="6858001" y="1570616"/>
                </a:lnTo>
                <a:lnTo>
                  <a:pt x="6858001" y="4666983"/>
                </a:lnTo>
                <a:lnTo>
                  <a:pt x="0" y="4666983"/>
                </a:lnTo>
                <a:lnTo>
                  <a:pt x="0" y="595217"/>
                </a:lnTo>
                <a:lnTo>
                  <a:pt x="1" y="595217"/>
                </a:lnTo>
                <a:lnTo>
                  <a:pt x="1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4FC00-50C7-554D-9C66-1ACA39D1E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14" y="947607"/>
            <a:ext cx="4389427" cy="4962786"/>
          </a:xfrm>
        </p:spPr>
        <p:txBody>
          <a:bodyPr anchor="ctr">
            <a:normAutofit/>
          </a:bodyPr>
          <a:lstStyle/>
          <a:p>
            <a:r>
              <a:rPr lang="en-US"/>
              <a:t>What was engaging?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3E4A7F-78E2-F846-9F58-510B4CF4A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9345" y="947607"/>
            <a:ext cx="4152655" cy="4962785"/>
          </a:xfrm>
          <a:effectLst/>
        </p:spPr>
        <p:txBody>
          <a:bodyPr anchor="ctr">
            <a:normAutofit/>
          </a:bodyPr>
          <a:lstStyle/>
          <a:p>
            <a:r>
              <a:rPr lang="en-US" sz="2800"/>
              <a:t>And why?</a:t>
            </a:r>
          </a:p>
        </p:txBody>
      </p:sp>
    </p:spTree>
    <p:extLst>
      <p:ext uri="{BB962C8B-B14F-4D97-AF65-F5344CB8AC3E}">
        <p14:creationId xmlns:p14="http://schemas.microsoft.com/office/powerpoint/2010/main" val="21132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Callout 2"/>
          <p:cNvSpPr/>
          <p:nvPr/>
        </p:nvSpPr>
        <p:spPr>
          <a:xfrm>
            <a:off x="10402957" y="5433391"/>
            <a:ext cx="1397915" cy="8660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8C048-ADF8-E945-8578-5484FEEC4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679" y="1354488"/>
            <a:ext cx="5853193" cy="386937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“</a:t>
            </a:r>
            <a:r>
              <a:rPr lang="en-US" sz="3200" dirty="0" smtClean="0"/>
              <a:t>It </a:t>
            </a:r>
            <a:r>
              <a:rPr lang="en-US" sz="3200" dirty="0"/>
              <a:t>was the amount of tutor interaction and the blogs. 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The blogs were the glue which kept the whole thing together, lots of feedback lots of reflection but most importantly – structure.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I had things to do at certain points</a:t>
            </a:r>
            <a:r>
              <a:rPr lang="en-US" sz="3200" dirty="0" smtClean="0"/>
              <a:t>.”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163A9-972E-B142-84AE-CF7D8E53BB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1187" y="839171"/>
            <a:ext cx="5365218" cy="4900014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571500">
              <a:buFont typeface="Wingdings 2" charset="2"/>
              <a:buChar char=""/>
            </a:pPr>
            <a:r>
              <a:rPr lang="en-US" sz="3200" b="1" dirty="0"/>
              <a:t>IDEL – 42%</a:t>
            </a:r>
          </a:p>
          <a:p>
            <a:pPr marL="571500" indent="-571500">
              <a:buFont typeface="Wingdings 2" charset="2"/>
              <a:buChar char=""/>
            </a:pPr>
            <a:r>
              <a:rPr lang="en-US" sz="3200" b="1" dirty="0"/>
              <a:t>CDDE – 25%</a:t>
            </a:r>
          </a:p>
          <a:p>
            <a:pPr marL="571500" indent="-571500">
              <a:buFont typeface="Wingdings 2" charset="2"/>
              <a:buChar char=""/>
            </a:pPr>
            <a:r>
              <a:rPr lang="en-US" sz="3200" b="1" dirty="0"/>
              <a:t>IGBL – 16%</a:t>
            </a:r>
          </a:p>
          <a:p>
            <a:pPr marL="571500" indent="-571500">
              <a:buFont typeface="Wingdings 2" charset="2"/>
              <a:buChar char=""/>
            </a:pPr>
            <a:r>
              <a:rPr lang="en-US" sz="3200" b="1" dirty="0"/>
              <a:t>ULOE – 9%</a:t>
            </a:r>
          </a:p>
          <a:p>
            <a:pPr marL="571500" indent="-571500">
              <a:buFont typeface="Wingdings 2" charset="2"/>
              <a:buChar char=""/>
            </a:pPr>
            <a:r>
              <a:rPr lang="en-US" sz="3200" b="1" dirty="0"/>
              <a:t>EDC – 8%</a:t>
            </a:r>
          </a:p>
          <a:p>
            <a:pPr>
              <a:buFont typeface="Wingdings 2" charset="2"/>
              <a:buChar char="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55B49F-FCA3-6346-9C2C-3C2CF239E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289" y="690971"/>
            <a:ext cx="4319668" cy="22471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450F13-1709-0A42-B97F-3DCA7576F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295" y="3504697"/>
            <a:ext cx="4319668" cy="2247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3A3857-1E2C-D040-8FE6-219FBAE5D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80" y="454363"/>
            <a:ext cx="4319668" cy="22471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BDB673-BEBB-9D46-9500-D7BE613E2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568" y="4094681"/>
            <a:ext cx="4319668" cy="22471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171DC2-082C-0F40-82C7-936EF41B32DA}"/>
              </a:ext>
            </a:extLst>
          </p:cNvPr>
          <p:cNvSpPr/>
          <p:nvPr/>
        </p:nvSpPr>
        <p:spPr>
          <a:xfrm>
            <a:off x="7024492" y="1211486"/>
            <a:ext cx="3937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weekly videos were amazing, I felt so connected to the tutors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08C54D-B1B3-6A48-974A-C44DA8279EF6}"/>
              </a:ext>
            </a:extLst>
          </p:cNvPr>
          <p:cNvSpPr/>
          <p:nvPr/>
        </p:nvSpPr>
        <p:spPr>
          <a:xfrm>
            <a:off x="1091240" y="808336"/>
            <a:ext cx="39094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weekly videos as a community thing and the blogs as a technology (but it was the structure the blogs provided that engaged me most)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5C8040-B925-124C-B4AC-B6DF72238FC0}"/>
              </a:ext>
            </a:extLst>
          </p:cNvPr>
          <p:cNvSpPr/>
          <p:nvPr/>
        </p:nvSpPr>
        <p:spPr>
          <a:xfrm>
            <a:off x="6677661" y="4561621"/>
            <a:ext cx="3804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it was great to learn by doing it really helped to embed information.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FE3332-236B-3248-971B-1FFB976F6CA5}"/>
              </a:ext>
            </a:extLst>
          </p:cNvPr>
          <p:cNvSpPr/>
          <p:nvPr/>
        </p:nvSpPr>
        <p:spPr>
          <a:xfrm>
            <a:off x="1507074" y="4203402"/>
            <a:ext cx="3913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tutor comments on my blog kept me focused week after week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4FC00-50C7-554D-9C66-1ACA39D1E8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wasn’t so engaging?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3E4A7F-78E2-F846-9F58-510B4CF4A9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 why?</a:t>
            </a:r>
          </a:p>
        </p:txBody>
      </p:sp>
    </p:spTree>
    <p:extLst>
      <p:ext uri="{BB962C8B-B14F-4D97-AF65-F5344CB8AC3E}">
        <p14:creationId xmlns:p14="http://schemas.microsoft.com/office/powerpoint/2010/main" val="18981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55B49F-FCA3-6346-9C2C-3C2CF239E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48" y="377072"/>
            <a:ext cx="4319668" cy="22471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450F13-1709-0A42-B97F-3DCA7576F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295" y="3042784"/>
            <a:ext cx="4319668" cy="2247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3A3857-1E2C-D040-8FE6-219FBAE5D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903" y="586338"/>
            <a:ext cx="4319668" cy="22471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BDB673-BEBB-9D46-9500-D7BE613E2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630" y="3274549"/>
            <a:ext cx="4319668" cy="22471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171DC2-082C-0F40-82C7-936EF41B32DA}"/>
              </a:ext>
            </a:extLst>
          </p:cNvPr>
          <p:cNvSpPr/>
          <p:nvPr/>
        </p:nvSpPr>
        <p:spPr>
          <a:xfrm>
            <a:off x="538851" y="967453"/>
            <a:ext cx="3937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Discussion boards. It was distracting and time wasteful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08C54D-B1B3-6A48-974A-C44DA8279EF6}"/>
              </a:ext>
            </a:extLst>
          </p:cNvPr>
          <p:cNvSpPr/>
          <p:nvPr/>
        </p:nvSpPr>
        <p:spPr>
          <a:xfrm>
            <a:off x="5637963" y="1359252"/>
            <a:ext cx="3788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I've found it a bit lonely and the </a:t>
            </a:r>
          </a:p>
          <a:p>
            <a:r>
              <a:rPr lang="en-GB" dirty="0"/>
              <a:t>lack of structure – Wider themes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5C8040-B925-124C-B4AC-B6DF72238FC0}"/>
              </a:ext>
            </a:extLst>
          </p:cNvPr>
          <p:cNvSpPr/>
          <p:nvPr/>
        </p:nvSpPr>
        <p:spPr>
          <a:xfrm>
            <a:off x="6347723" y="3741489"/>
            <a:ext cx="3804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tutors felt absent, I wasn’t sure what I was meant to be doing and when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FE3332-236B-3248-971B-1FFB976F6CA5}"/>
              </a:ext>
            </a:extLst>
          </p:cNvPr>
          <p:cNvSpPr/>
          <p:nvPr/>
        </p:nvSpPr>
        <p:spPr>
          <a:xfrm>
            <a:off x="1507074" y="3325990"/>
            <a:ext cx="3913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lack of communication, felt lost and unsure what was actually expected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4FC00-50C7-554D-9C66-1ACA39D1E8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advice?</a:t>
            </a:r>
          </a:p>
        </p:txBody>
      </p:sp>
    </p:spTree>
    <p:extLst>
      <p:ext uri="{BB962C8B-B14F-4D97-AF65-F5344CB8AC3E}">
        <p14:creationId xmlns:p14="http://schemas.microsoft.com/office/powerpoint/2010/main" val="41682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133</TotalTime>
  <Words>336</Words>
  <Application>Microsoft Office PowerPoint</Application>
  <PresentationFormat>Widescreen</PresentationFormat>
  <Paragraphs>46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Century Gothic</vt:lpstr>
      <vt:lpstr>Wingdings 2</vt:lpstr>
      <vt:lpstr>Quotable</vt:lpstr>
      <vt:lpstr>What engaged me and my fellow online students</vt:lpstr>
      <vt:lpstr>Tinted view of the world</vt:lpstr>
      <vt:lpstr>So what did I do?</vt:lpstr>
      <vt:lpstr>What was engaging?</vt:lpstr>
      <vt:lpstr>“It was the amount of tutor interaction and the blogs.   The blogs were the glue which kept the whole thing together, lots of feedback lots of reflection but most importantly – structure.  I had things to do at certain points.”</vt:lpstr>
      <vt:lpstr>PowerPoint Presentation</vt:lpstr>
      <vt:lpstr>What wasn’t so engaging?</vt:lpstr>
      <vt:lpstr>PowerPoint Presentation</vt:lpstr>
      <vt:lpstr>Any advice?</vt:lpstr>
      <vt:lpstr>PowerPoint Presentation</vt:lpstr>
      <vt:lpstr>For me personally?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engaged me and my fellow online students</dc:title>
  <dc:creator>APPLEBY-DONALD Eli</dc:creator>
  <cp:lastModifiedBy>Appleby-Donald Eli</cp:lastModifiedBy>
  <cp:revision>15</cp:revision>
  <dcterms:created xsi:type="dcterms:W3CDTF">2018-11-13T13:54:53Z</dcterms:created>
  <dcterms:modified xsi:type="dcterms:W3CDTF">2018-11-15T08:12:57Z</dcterms:modified>
</cp:coreProperties>
</file>