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76" r:id="rId3"/>
    <p:sldId id="265" r:id="rId4"/>
    <p:sldId id="266" r:id="rId5"/>
    <p:sldId id="268" r:id="rId6"/>
    <p:sldId id="275" r:id="rId7"/>
    <p:sldId id="277" r:id="rId8"/>
  </p:sldIdLst>
  <p:sldSz cx="13004800" cy="97536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F"/>
    <a:srgbClr val="29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50765" autoAdjust="0"/>
  </p:normalViewPr>
  <p:slideViewPr>
    <p:cSldViewPr>
      <p:cViewPr varScale="1">
        <p:scale>
          <a:sx n="34" d="100"/>
          <a:sy n="34" d="100"/>
        </p:scale>
        <p:origin x="26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310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210" cy="498500"/>
          </a:xfrm>
          <a:prstGeom prst="rect">
            <a:avLst/>
          </a:prstGeom>
        </p:spPr>
        <p:txBody>
          <a:bodyPr vert="horz" lIns="67291" tIns="33645" rIns="67291" bIns="33645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742" y="0"/>
            <a:ext cx="2949210" cy="498500"/>
          </a:xfrm>
          <a:prstGeom prst="rect">
            <a:avLst/>
          </a:prstGeom>
        </p:spPr>
        <p:txBody>
          <a:bodyPr vert="horz" lIns="67291" tIns="33645" rIns="67291" bIns="33645" rtlCol="0"/>
          <a:lstStyle>
            <a:lvl1pPr algn="r">
              <a:defRPr sz="900"/>
            </a:lvl1pPr>
          </a:lstStyle>
          <a:p>
            <a:fld id="{4D07B804-0975-4A3F-A3E5-A456ABDB618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01"/>
            <a:ext cx="2949210" cy="498500"/>
          </a:xfrm>
          <a:prstGeom prst="rect">
            <a:avLst/>
          </a:prstGeom>
        </p:spPr>
        <p:txBody>
          <a:bodyPr vert="horz" lIns="67291" tIns="33645" rIns="67291" bIns="33645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742" y="9445601"/>
            <a:ext cx="2949210" cy="498500"/>
          </a:xfrm>
          <a:prstGeom prst="rect">
            <a:avLst/>
          </a:prstGeom>
        </p:spPr>
        <p:txBody>
          <a:bodyPr vert="horz" lIns="67291" tIns="33645" rIns="67291" bIns="33645" rtlCol="0" anchor="b"/>
          <a:lstStyle>
            <a:lvl1pPr algn="r">
              <a:defRPr sz="900"/>
            </a:lvl1pPr>
          </a:lstStyle>
          <a:p>
            <a:fld id="{E1554D5E-3352-4C73-A00C-2D3D12A10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656" cy="498905"/>
          </a:xfrm>
          <a:prstGeom prst="rect">
            <a:avLst/>
          </a:prstGeom>
        </p:spPr>
        <p:txBody>
          <a:bodyPr vert="horz" lIns="67291" tIns="33645" rIns="67291" bIns="33645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291" tIns="33645" rIns="67291" bIns="33645" rtlCol="0" anchor="ctr"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9445196"/>
            <a:ext cx="2948656" cy="498904"/>
          </a:xfrm>
          <a:prstGeom prst="rect">
            <a:avLst/>
          </a:prstGeom>
        </p:spPr>
        <p:txBody>
          <a:bodyPr vert="horz" lIns="67291" tIns="33645" rIns="67291" bIns="33645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54742" y="9445196"/>
            <a:ext cx="2949764" cy="498904"/>
          </a:xfrm>
          <a:prstGeom prst="rect">
            <a:avLst/>
          </a:prstGeom>
        </p:spPr>
        <p:txBody>
          <a:bodyPr vert="horz" lIns="67291" tIns="33645" rIns="67291" bIns="33645" rtlCol="0" anchor="b"/>
          <a:lstStyle>
            <a:lvl1pPr algn="r">
              <a:defRPr sz="900"/>
            </a:lvl1pPr>
          </a:lstStyle>
          <a:p>
            <a:fld id="{B61F38A3-8E41-4208-9832-7CAA7217D99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0118" y="4785113"/>
            <a:ext cx="5445377" cy="3915975"/>
          </a:xfrm>
          <a:prstGeom prst="rect">
            <a:avLst/>
          </a:prstGeom>
        </p:spPr>
        <p:txBody>
          <a:bodyPr vert="horz" lIns="67291" tIns="33645" rIns="67291" bIns="336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"/>
          </p:nvPr>
        </p:nvSpPr>
        <p:spPr>
          <a:xfrm>
            <a:off x="3854742" y="0"/>
            <a:ext cx="2949764" cy="498905"/>
          </a:xfrm>
          <a:prstGeom prst="rect">
            <a:avLst/>
          </a:prstGeom>
        </p:spPr>
        <p:txBody>
          <a:bodyPr vert="horz" lIns="67291" tIns="33645" rIns="67291" bIns="33645" rtlCol="0"/>
          <a:lstStyle>
            <a:lvl1pPr algn="r">
              <a:defRPr sz="900"/>
            </a:lvl1pPr>
          </a:lstStyle>
          <a:p>
            <a:fld id="{52E875A5-8B35-425D-97E0-73AC6FA71032}" type="datetimeFigureOut">
              <a:rPr lang="en-GB" smtClean="0"/>
              <a:t>21/11/2018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38A3-8E41-4208-9832-7CAA7217D9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57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38A3-8E41-4208-9832-7CAA7217D9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3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4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38A3-8E41-4208-9832-7CAA7217D9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3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56969" y="2603356"/>
            <a:ext cx="5905500" cy="2123658"/>
          </a:xfrm>
        </p:spPr>
        <p:txBody>
          <a:bodyPr/>
          <a:lstStyle>
            <a:lvl1pPr>
              <a:defRPr sz="4600">
                <a:solidFill>
                  <a:srgbClr val="29BC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956969" y="5218125"/>
            <a:ext cx="5905500" cy="1107996"/>
          </a:xfrm>
        </p:spPr>
        <p:txBody>
          <a:bodyPr/>
          <a:lstStyle>
            <a:lvl1pPr>
              <a:defRPr sz="3600">
                <a:solidFill>
                  <a:srgbClr val="00325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700336"/>
            <a:ext cx="3546003" cy="781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7924" y="3626589"/>
            <a:ext cx="5486876" cy="612701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0240" y="8701516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</a:rPr>
              <a:t>Inspiring</a:t>
            </a:r>
            <a:r>
              <a:rPr lang="en-GB" baseline="0" dirty="0">
                <a:solidFill>
                  <a:srgbClr val="00325F"/>
                </a:solidFill>
              </a:rPr>
              <a:t> futures</a:t>
            </a:r>
            <a:endParaRPr lang="en-GB" dirty="0">
              <a:solidFill>
                <a:srgbClr val="0032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707886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 baseline="0">
                <a:solidFill>
                  <a:srgbClr val="29BB29"/>
                </a:solidFill>
                <a:latin typeface="Arial" panose="020B0604020202020204" pitchFamily="34" charset="0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235" y="7705166"/>
            <a:ext cx="1993565" cy="204843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50240" y="8698394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</a:rPr>
              <a:t>Inspiring</a:t>
            </a:r>
            <a:r>
              <a:rPr lang="en-GB" baseline="0" dirty="0">
                <a:solidFill>
                  <a:srgbClr val="00325F"/>
                </a:solidFill>
              </a:rPr>
              <a:t> futures</a:t>
            </a:r>
            <a:endParaRPr lang="en-GB" dirty="0">
              <a:solidFill>
                <a:srgbClr val="00325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707886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 baseline="0">
                <a:solidFill>
                  <a:srgbClr val="29BB29"/>
                </a:solidFill>
                <a:latin typeface="Arial" panose="020B0604020202020204" pitchFamily="34" charset="0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34810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477348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256120"/>
            <a:ext cx="11506200" cy="707886"/>
          </a:xfrm>
          <a:prstGeom prst="rect">
            <a:avLst/>
          </a:prstGeom>
        </p:spPr>
        <p:txBody>
          <a:bodyPr lIns="0" tIns="0" rIns="0" bIns="0"/>
          <a:lstStyle>
            <a:lvl1pPr>
              <a:defRPr sz="4600" b="0" i="0" baseline="0">
                <a:solidFill>
                  <a:srgbClr val="29BB29"/>
                </a:solidFill>
                <a:latin typeface="Arial" panose="020B0604020202020204" pitchFamily="34" charset="0"/>
                <a:cs typeface="Myriad Pro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235" y="7705166"/>
            <a:ext cx="1993565" cy="204843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0240" y="8701516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</a:rPr>
              <a:t>Inspiring</a:t>
            </a:r>
            <a:r>
              <a:rPr lang="en-GB" baseline="0" dirty="0">
                <a:solidFill>
                  <a:srgbClr val="00325F"/>
                </a:solidFill>
              </a:rPr>
              <a:t> futures</a:t>
            </a:r>
            <a:endParaRPr lang="en-GB" dirty="0">
              <a:solidFill>
                <a:srgbClr val="00325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3771" y="260096"/>
            <a:ext cx="12548108" cy="12179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200">
              <a:lnSpc>
                <a:spcPts val="4800"/>
              </a:lnSpc>
              <a:tabLst>
                <a:tab pos="838200" algn="l"/>
              </a:tabLst>
              <a:defRPr sz="4000" b="0">
                <a:solidFill>
                  <a:srgbClr val="525252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25252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-18288" y="1686496"/>
            <a:ext cx="13041377" cy="6782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787400" indent="-533400" defTabSz="457200">
              <a:lnSpc>
                <a:spcPts val="4900"/>
              </a:lnSpc>
              <a:spcBef>
                <a:spcPts val="2000"/>
              </a:spcBef>
              <a:buClr>
                <a:srgbClr val="FF0000"/>
              </a:buClr>
              <a:buSzPct val="122000"/>
              <a:buFontTx/>
              <a:tabLst>
                <a:tab pos="1206500" algn="l"/>
              </a:tabLst>
              <a:defRPr sz="2800">
                <a:solidFill>
                  <a:srgbClr val="494949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1003201" indent="-393601" defTabSz="457200">
              <a:lnSpc>
                <a:spcPts val="3300"/>
              </a:lnSpc>
              <a:spcBef>
                <a:spcPts val="2000"/>
              </a:spcBef>
              <a:buClr>
                <a:srgbClr val="FF0000"/>
              </a:buClr>
              <a:buSzPct val="171429"/>
              <a:buFontTx/>
              <a:buChar char="•"/>
              <a:tabLst>
                <a:tab pos="1562100" algn="l"/>
              </a:tabLst>
              <a:defRPr sz="2800">
                <a:latin typeface="Gill Sans"/>
                <a:ea typeface="Gill Sans"/>
                <a:cs typeface="Gill Sans"/>
                <a:sym typeface="Gill Sans"/>
              </a:defRPr>
            </a:lvl2pPr>
            <a:lvl3pPr marL="1514787" indent="-562287" defTabSz="457200">
              <a:lnSpc>
                <a:spcPts val="4800"/>
              </a:lnSpc>
              <a:spcBef>
                <a:spcPts val="2000"/>
              </a:spcBef>
              <a:buClr>
                <a:srgbClr val="FF0000"/>
              </a:buClr>
              <a:buSzPct val="171429"/>
              <a:buFontTx/>
              <a:tabLst>
                <a:tab pos="1905000" algn="l"/>
              </a:tabLst>
              <a:defRPr sz="4000">
                <a:latin typeface="Gill Sans"/>
                <a:ea typeface="Gill Sans"/>
                <a:cs typeface="Gill Sans"/>
                <a:sym typeface="Gill Sans"/>
              </a:defRPr>
            </a:lvl3pPr>
            <a:lvl4pPr marL="1857687" indent="-562287" defTabSz="457200">
              <a:lnSpc>
                <a:spcPts val="4800"/>
              </a:lnSpc>
              <a:spcBef>
                <a:spcPts val="2000"/>
              </a:spcBef>
              <a:buClr>
                <a:srgbClr val="FF0000"/>
              </a:buClr>
              <a:buSzPct val="171429"/>
              <a:buFontTx/>
              <a:buChar char="•"/>
              <a:tabLst>
                <a:tab pos="2247900" algn="l"/>
              </a:tabLst>
              <a:defRPr sz="4000">
                <a:latin typeface="Gill Sans"/>
                <a:ea typeface="Gill Sans"/>
                <a:cs typeface="Gill Sans"/>
                <a:sym typeface="Gill Sans"/>
              </a:defRPr>
            </a:lvl4pPr>
            <a:lvl5pPr marL="2213287" indent="-562287" defTabSz="457200">
              <a:lnSpc>
                <a:spcPts val="4800"/>
              </a:lnSpc>
              <a:spcBef>
                <a:spcPts val="2000"/>
              </a:spcBef>
              <a:buClr>
                <a:srgbClr val="FF0000"/>
              </a:buClr>
              <a:buSzPct val="171429"/>
              <a:buFontTx/>
              <a:buChar char="•"/>
              <a:tabLst>
                <a:tab pos="2603500" algn="l"/>
              </a:tabLst>
              <a:defRPr sz="4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94949"/>
                </a:solidFill>
              </a:rPr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4000"/>
              <a:t>Body Level Three</a:t>
            </a:r>
          </a:p>
          <a:p>
            <a:pPr lvl="3">
              <a:defRPr sz="1800"/>
            </a:pPr>
            <a:r>
              <a:rPr sz="4000"/>
              <a:t>Body Level Four</a:t>
            </a:r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sp>
        <p:nvSpPr>
          <p:cNvPr id="60" name="Shape 60"/>
          <p:cNvSpPr/>
          <p:nvPr/>
        </p:nvSpPr>
        <p:spPr>
          <a:xfrm flipV="1">
            <a:off x="-45091" y="1615440"/>
            <a:ext cx="13094983" cy="1"/>
          </a:xfrm>
          <a:prstGeom prst="line">
            <a:avLst/>
          </a:prstGeom>
          <a:ln w="3175">
            <a:solidFill>
              <a:srgbClr val="373737"/>
            </a:solidFill>
            <a:miter lim="400000"/>
          </a:ln>
        </p:spPr>
        <p:txBody>
          <a:bodyPr lIns="65023" tIns="65023" rIns="65023" bIns="65023" anchor="ctr"/>
          <a:lstStyle/>
          <a:p>
            <a:pPr marL="0" marR="0" lvl="0" defTabSz="457200">
              <a:lnSpc>
                <a:spcPts val="4800"/>
              </a:lnSpc>
              <a:tabLst>
                <a:tab pos="838200" algn="l"/>
              </a:tabLs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3577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-27094" y="1629770"/>
            <a:ext cx="13058988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27093" tIns="27093" rIns="27093" bIns="27093" anchor="ctr"/>
          <a:lstStyle/>
          <a:p>
            <a:pPr marL="0" marR="0" lvl="0" defTabSz="825500"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9546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6696" y="9176188"/>
            <a:ext cx="16477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50241" y="519113"/>
            <a:ext cx="11704318" cy="166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011235" y="7705979"/>
            <a:ext cx="1993565" cy="204843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0240" y="8701516"/>
            <a:ext cx="262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325F"/>
                </a:solidFill>
              </a:rPr>
              <a:t>Inspiring</a:t>
            </a:r>
            <a:r>
              <a:rPr lang="en-GB" baseline="0" dirty="0">
                <a:solidFill>
                  <a:srgbClr val="00325F"/>
                </a:solidFill>
              </a:rPr>
              <a:t> futures</a:t>
            </a:r>
            <a:endParaRPr lang="en-GB" dirty="0">
              <a:solidFill>
                <a:srgbClr val="00325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</p:sldLayoutIdLst>
  <p:txStyles>
    <p:titleStyle>
      <a:lvl1pPr eaLnBrk="1" hangingPunct="1">
        <a:defRPr sz="4600" baseline="0">
          <a:solidFill>
            <a:srgbClr val="29BC29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eaLnBrk="1" hangingPunct="1">
        <a:defRPr sz="2400" baseline="0">
          <a:latin typeface="Arial" panose="020B0604020202020204" pitchFamily="34" charset="0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%20elizabeth.mortimer@ed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5736" y="1708448"/>
            <a:ext cx="9865096" cy="2831544"/>
          </a:xfrm>
        </p:spPr>
        <p:txBody>
          <a:bodyPr/>
          <a:lstStyle/>
          <a:p>
            <a:pPr algn="l"/>
            <a:r>
              <a:rPr lang="en-GB" dirty="0"/>
              <a:t>The Edinburgh Award: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Engaging students at scale, at distance, and during vacation…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252" y="5812904"/>
            <a:ext cx="60601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Lizzie Mortimer</a:t>
            </a:r>
          </a:p>
          <a:p>
            <a:r>
              <a:rPr lang="en-GB" sz="3200" dirty="0"/>
              <a:t>Careers </a:t>
            </a:r>
            <a:r>
              <a:rPr lang="en-GB" sz="3200" dirty="0" smtClean="0"/>
              <a:t>Consultant</a:t>
            </a:r>
          </a:p>
          <a:p>
            <a:endParaRPr lang="en-GB" sz="3200" dirty="0"/>
          </a:p>
          <a:p>
            <a:r>
              <a:rPr lang="en-GB" sz="3200" dirty="0" smtClean="0">
                <a:hlinkClick r:id="rId2"/>
              </a:rPr>
              <a:t>Elizabeth.mortimer@ed.ac.uk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49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context: Edinburgh Award (Summer Work Experience)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771" y="1924472"/>
            <a:ext cx="11953285" cy="655272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This version of the Award recognises student involvement in summer work experience. </a:t>
            </a:r>
          </a:p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Alongside setting development goals and submitting written reflections on their experience, participants must attend inputs at the start, middle and end of the Award.</a:t>
            </a:r>
          </a:p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Challenge with scaling the Award, programme required a face-to-face session in Edinburgh in both May and September. </a:t>
            </a:r>
          </a:p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In 2017 we put the Award full online, using a variety of platforms to support it, and a blend of </a:t>
            </a:r>
            <a:r>
              <a:rPr lang="en-GB" dirty="0">
                <a:solidFill>
                  <a:schemeClr val="tx1"/>
                </a:solidFill>
              </a:rPr>
              <a:t>synchronous and asynchronous inputs</a:t>
            </a:r>
          </a:p>
          <a:p>
            <a:pPr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5552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732"/>
            <a:ext cx="13004800" cy="81728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MyCareerHub to manage workflow</a:t>
            </a:r>
          </a:p>
        </p:txBody>
      </p:sp>
    </p:spTree>
    <p:extLst>
      <p:ext uri="{BB962C8B-B14F-4D97-AF65-F5344CB8AC3E}">
        <p14:creationId xmlns:p14="http://schemas.microsoft.com/office/powerpoint/2010/main" val="41618294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59" y="736689"/>
            <a:ext cx="11054080" cy="707886"/>
          </a:xfrm>
        </p:spPr>
        <p:txBody>
          <a:bodyPr/>
          <a:lstStyle/>
          <a:p>
            <a:r>
              <a:rPr lang="en-GB" dirty="0"/>
              <a:t>Engaging students using Collaborate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938" y="244002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Polls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6938" y="6087811"/>
            <a:ext cx="10324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Break out rooms for group exercises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8213" y="4806931"/>
            <a:ext cx="963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Interactive white 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8213" y="3526051"/>
            <a:ext cx="4830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Message board</a:t>
            </a:r>
          </a:p>
        </p:txBody>
      </p:sp>
    </p:spTree>
    <p:extLst>
      <p:ext uri="{BB962C8B-B14F-4D97-AF65-F5344CB8AC3E}">
        <p14:creationId xmlns:p14="http://schemas.microsoft.com/office/powerpoint/2010/main" val="72362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" y="0"/>
            <a:ext cx="13003895" cy="9753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22880" y="2656108"/>
            <a:ext cx="1440160" cy="7128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3946" y="114338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5563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95" y="85581"/>
            <a:ext cx="12548108" cy="1217931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594" y="1564432"/>
            <a:ext cx="12767095" cy="7200800"/>
          </a:xfrm>
        </p:spPr>
        <p:txBody>
          <a:bodyPr/>
          <a:lstStyle/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sz="3200" i="1" dirty="0"/>
              <a:t>“</a:t>
            </a:r>
            <a:r>
              <a:rPr lang="en-GB" i="1" dirty="0"/>
              <a:t>I think the Award was really well-organised and I liked the use of Padlet as it was interesting to see what everyone else was doing over their summer and the projects they were involved in.”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i="1" dirty="0"/>
              <a:t>“It was convenient… I would have been unable to attend sessions in person here in Edinburgh”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i="1" dirty="0"/>
              <a:t>“It has been excellent. If we had to participate in non-online sessions, it could be a bit complicated to do it</a:t>
            </a:r>
            <a:r>
              <a:rPr lang="en-GB" dirty="0"/>
              <a:t>.”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100% would recommend to a friend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160% increase in participants since moving fully online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20% improvement in retention</a:t>
            </a:r>
          </a:p>
          <a:p>
            <a:pPr algn="l">
              <a:lnSpc>
                <a:spcPct val="100000"/>
              </a:lnSpc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dirty="0"/>
              <a:t>Significant staff time saved</a:t>
            </a:r>
          </a:p>
        </p:txBody>
      </p:sp>
    </p:spTree>
    <p:extLst>
      <p:ext uri="{BB962C8B-B14F-4D97-AF65-F5344CB8AC3E}">
        <p14:creationId xmlns:p14="http://schemas.microsoft.com/office/powerpoint/2010/main" val="22834341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0092" y="4084712"/>
            <a:ext cx="10995465" cy="2178422"/>
          </a:xfrm>
        </p:spPr>
        <p:txBody>
          <a:bodyPr/>
          <a:lstStyle/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sz="3600" dirty="0"/>
              <a:t>Offer a year-round Edinburgh Award (Work Experience) programme with flexible roll on and roll off points</a:t>
            </a:r>
          </a:p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sz="3600" dirty="0"/>
              <a:t>Continue to scale participation, automating the process as much as possible to ease admin burden</a:t>
            </a:r>
          </a:p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r>
              <a:rPr lang="en-GB" sz="3600" dirty="0"/>
              <a:t>Incorporating peer review of submissions through Learn </a:t>
            </a:r>
            <a:r>
              <a:rPr lang="en-GB" sz="3600" dirty="0" err="1"/>
              <a:t>PeerMark</a:t>
            </a:r>
            <a:endParaRPr lang="en-GB" sz="3600" dirty="0"/>
          </a:p>
          <a:p>
            <a:pPr marL="254000" indent="0">
              <a:buClr>
                <a:srgbClr val="29BC29"/>
              </a:buClr>
            </a:pPr>
            <a:endParaRPr lang="en-GB" dirty="0"/>
          </a:p>
          <a:p>
            <a:pPr>
              <a:buClr>
                <a:srgbClr val="29BC29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9839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7D4F9F-2EDD-4E5A-8DC1-199239655091}" vid="{8B06C0D9-6AE2-4B57-B164-7B65EDE5D2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Internal - Green</Template>
  <TotalTime>1765</TotalTime>
  <Words>291</Words>
  <Application>Microsoft Office PowerPoint</Application>
  <PresentationFormat>Custom</PresentationFormat>
  <Paragraphs>36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Book</vt:lpstr>
      <vt:lpstr>Calibri</vt:lpstr>
      <vt:lpstr>Gill Sans</vt:lpstr>
      <vt:lpstr>Helvetica Light</vt:lpstr>
      <vt:lpstr>Myriad Pro</vt:lpstr>
      <vt:lpstr>Office Theme</vt:lpstr>
      <vt:lpstr>PowerPoint Presentation</vt:lpstr>
      <vt:lpstr>The context: Edinburgh Award (Summer Work Experience)</vt:lpstr>
      <vt:lpstr>Using MyCareerHub to manage workflow</vt:lpstr>
      <vt:lpstr>Engaging students using Collaborate</vt:lpstr>
      <vt:lpstr>PowerPoint Presentation</vt:lpstr>
      <vt:lpstr>Results</vt:lpstr>
      <vt:lpstr>Future plans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MORTIMER Elizabeth</dc:creator>
  <cp:lastModifiedBy>MCLAUGHLIN Celeste</cp:lastModifiedBy>
  <cp:revision>14</cp:revision>
  <cp:lastPrinted>2018-11-13T15:52:59Z</cp:lastPrinted>
  <dcterms:created xsi:type="dcterms:W3CDTF">2018-11-12T11:02:09Z</dcterms:created>
  <dcterms:modified xsi:type="dcterms:W3CDTF">2018-11-21T15:19:52Z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2016-03-25T00:00:00Z</vt:filetime>
  </property>
  <property fmtid="{D5CDD505-2E9C-101B-9397-08002B2CF9AE}" pid="3" name="LastSaved">
    <vt:filetime>2016-03-25T00:00:00Z</vt:filetime>
  </property>
</Properties>
</file>