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0" r:id="rId2"/>
  </p:sldMasterIdLst>
  <p:notesMasterIdLst>
    <p:notesMasterId r:id="rId11"/>
  </p:notesMasterIdLst>
  <p:sldIdLst>
    <p:sldId id="293" r:id="rId3"/>
    <p:sldId id="291" r:id="rId4"/>
    <p:sldId id="270" r:id="rId5"/>
    <p:sldId id="292" r:id="rId6"/>
    <p:sldId id="286" r:id="rId7"/>
    <p:sldId id="285" r:id="rId8"/>
    <p:sldId id="284" r:id="rId9"/>
    <p:sldId id="28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9" autoAdjust="0"/>
    <p:restoredTop sz="85501" autoAdjust="0"/>
  </p:normalViewPr>
  <p:slideViewPr>
    <p:cSldViewPr snapToGrid="0">
      <p:cViewPr varScale="1">
        <p:scale>
          <a:sx n="98" d="100"/>
          <a:sy n="98" d="100"/>
        </p:scale>
        <p:origin x="20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23T11:59:48.9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0,'1358'0,"-1270"4,26 5,25 2,-93-6,-1 0,41 13,-40-9,0-1,31 0,62-3,7-8,-36 0,0 6,31 5,-137-7,211 22,207-1,277-24,-647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23T11:59:48.99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0 159,'97'2,"-24"-1,0-2,-1-3,10-5,-29 4,10 0,28-2,-71 3,-1 0,-1 0,9-5,43-9,-17 9,12-3,0-1,-25 4,-1 2,1 1,19 2,119 0,-55 2,43-10,19 0,609 10,-380 4,-393-1,0 0,-1 1,1 1,-1 1,1 2,36 9,3 6,35 9,-63-22,-1-2,1-1,1-1,23-1,133-5,-81 1,4 1,-12 1,0-5,19-5,-24 0,53 2,-105 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23T11:59:48.99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1,'2024'0,"-1990"2,0 2,0 0,-1 2,11 4,-4-1,1-2,31 2,65-4,-77-5,0 2,-1 4,17 4,5 3,1-4,0-2,73-3,-72-4,15 0,-1-4,8-4,-55 1,9 1,0-4,15-4,-29 3,-1 4,1 0,36 1,137 4,-216 2,21 0,0-1,15-2,-8-2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17710-CDD3-46AC-B9E8-B806327847F7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E2B88-22C7-47F8-9318-D24514610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32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Equity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giving everyone what they need to be successful.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Equality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treating everyone the same.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Equality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aims to promote fairness, but it can only work if everyone starts from the same place and needs the same help.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AE2B88-22C7-47F8-9318-D2451461028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21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80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78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95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14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40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43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09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33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8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067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7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70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70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5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1943E-1E48-A249-8203-C3E904AD38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B498-B84F-B841-B939-83D79A1C4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6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40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45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47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124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77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596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01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4C786-106D-44E5-8AAC-841CEBEE254E}" type="datetimeFigureOut">
              <a:rPr lang="en-GB" smtClean="0"/>
              <a:t>14/12/2018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3E11-B958-41B8-B096-23F8C1C3E3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259B-36C5-40DC-8D08-465E2DA1C46F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10F3E-C14D-4E24-97CD-7E144DCAD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2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png"/><Relationship Id="rId7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hyperlink" Target="http://escalate.ac.uk/downloads/8242.pdf" TargetMode="External"/><Relationship Id="rId5" Type="http://schemas.openxmlformats.org/officeDocument/2006/relationships/customXml" Target="../ink/ink1.xml"/><Relationship Id="rId10" Type="http://schemas.openxmlformats.org/officeDocument/2006/relationships/image" Target="../media/image9.emf"/><Relationship Id="rId4" Type="http://schemas.microsoft.com/office/2007/relationships/hdphoto" Target="../media/hdphoto1.wdp"/><Relationship Id="rId9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oheme/5141328136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tackoverflow.com/questions/36810925/delphi-firemonkey-how-to-use-image-area-as-a-button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lse.ac.uk/impactofsocialsciences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511" y="2501276"/>
            <a:ext cx="7685689" cy="1790700"/>
          </a:xfrm>
        </p:spPr>
        <p:txBody>
          <a:bodyPr>
            <a:noAutofit/>
          </a:bodyPr>
          <a:lstStyle/>
          <a:p>
            <a:r>
              <a:rPr lang="en-GB" sz="3600" b="1" dirty="0"/>
              <a:t>Complicating inclusivity and diversity in student engagement and partnership: whose voice gets heard?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7358" y="4534447"/>
            <a:ext cx="6858000" cy="1241822"/>
          </a:xfrm>
        </p:spPr>
        <p:txBody>
          <a:bodyPr>
            <a:normAutofit fontScale="925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Dr Lucy Mercer-Mapstone, Endeavour Research Scholar, 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Institute for Academic Development, University of Edinburgh</a:t>
            </a:r>
          </a:p>
          <a:p>
            <a:endParaRPr lang="en-GB" dirty="0" smtClean="0">
              <a:solidFill>
                <a:srgbClr val="0070C0"/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90" y="1181893"/>
            <a:ext cx="1524476" cy="704291"/>
          </a:xfrm>
          <a:prstGeom prst="rect">
            <a:avLst/>
          </a:prstGeom>
        </p:spPr>
      </p:pic>
      <p:pic>
        <p:nvPicPr>
          <p:cNvPr id="6" name="Picture 5" descr="Image result for iad logo uo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457" y="1039254"/>
            <a:ext cx="1749743" cy="989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53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7676" y="0"/>
            <a:ext cx="4866342" cy="2277533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Freeform: Shape 14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903" y="0"/>
            <a:ext cx="4551888" cy="2129837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Freeform: Shape 16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890068"/>
            <a:ext cx="3898508" cy="296793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8" name="Freeform: Shape 18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058089"/>
            <a:ext cx="3751061" cy="2799911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Freeform: Shape 20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9878" y="2089683"/>
            <a:ext cx="4821469" cy="4768317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3322" y="2213127"/>
            <a:ext cx="4698025" cy="4644873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E23514-2FB7-4CAA-9BBC-5C3048729DAF}"/>
              </a:ext>
            </a:extLst>
          </p:cNvPr>
          <p:cNvGrpSpPr/>
          <p:nvPr/>
        </p:nvGrpSpPr>
        <p:grpSpPr>
          <a:xfrm>
            <a:off x="0" y="6416040"/>
            <a:ext cx="9144000" cy="441960"/>
            <a:chOff x="0" y="6416040"/>
            <a:chExt cx="9144000" cy="4419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83CE67-2EF8-4D87-85F5-8A2804AD0A2C}"/>
                </a:ext>
              </a:extLst>
            </p:cNvPr>
            <p:cNvSpPr/>
            <p:nvPr/>
          </p:nvSpPr>
          <p:spPr>
            <a:xfrm>
              <a:off x="0" y="6416040"/>
              <a:ext cx="9144000" cy="441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8DA78A-8C68-4A8E-828C-DFC48D5F1486}"/>
                </a:ext>
              </a:extLst>
            </p:cNvPr>
            <p:cNvGrpSpPr/>
            <p:nvPr/>
          </p:nvGrpSpPr>
          <p:grpSpPr>
            <a:xfrm>
              <a:off x="2514859" y="6416040"/>
              <a:ext cx="4332944" cy="417724"/>
              <a:chOff x="447778" y="6241282"/>
              <a:chExt cx="4332944" cy="4402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F0EF581-1899-4AFA-B3BF-6CABBFEBA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7778" y="6241282"/>
                <a:ext cx="476043" cy="44027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A68F5C-7FC5-4483-8173-DA5E2495B6B6}"/>
                  </a:ext>
                </a:extLst>
              </p:cNvPr>
              <p:cNvSpPr txBox="1"/>
              <p:nvPr/>
            </p:nvSpPr>
            <p:spPr>
              <a:xfrm>
                <a:off x="815009" y="6276753"/>
                <a:ext cx="3965713" cy="389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solidFill>
                      <a:prstClr val="black"/>
                    </a:solidFill>
                  </a:rPr>
                  <a:t>@</a:t>
                </a:r>
                <a:r>
                  <a:rPr lang="en-GB" dirty="0" err="1">
                    <a:solidFill>
                      <a:prstClr val="black"/>
                    </a:solidFill>
                  </a:rPr>
                  <a:t>lucymercermaps</a:t>
                </a:r>
                <a:r>
                  <a:rPr lang="en-GB" dirty="0">
                    <a:solidFill>
                      <a:prstClr val="black"/>
                    </a:solidFill>
                  </a:rPr>
                  <a:t> #</a:t>
                </a:r>
                <a:r>
                  <a:rPr lang="en-GB" dirty="0" err="1">
                    <a:solidFill>
                      <a:prstClr val="black"/>
                    </a:solidFill>
                  </a:rPr>
                  <a:t>studentsaspartners</a:t>
                </a:r>
                <a:endParaRPr lang="en-GB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E28FCA8A-BDFD-48B9-A6C9-C33B629CF940}"/>
              </a:ext>
            </a:extLst>
          </p:cNvPr>
          <p:cNvSpPr txBox="1">
            <a:spLocks/>
          </p:cNvSpPr>
          <p:nvPr/>
        </p:nvSpPr>
        <p:spPr>
          <a:xfrm>
            <a:off x="1050805" y="-22025"/>
            <a:ext cx="3814141" cy="2088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i="1" dirty="0">
                <a:solidFill>
                  <a:prstClr val="black"/>
                </a:solidFill>
              </a:rPr>
              <a:t>(+)diversifying cohorts</a:t>
            </a:r>
          </a:p>
          <a:p>
            <a:pPr algn="ctr"/>
            <a:r>
              <a:rPr lang="en-GB" b="1" i="1" dirty="0">
                <a:solidFill>
                  <a:schemeClr val="bg1"/>
                </a:solidFill>
              </a:rPr>
              <a:t>(-)updated practices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6F67C01-89E5-4C0A-9174-58862B4F0243}"/>
              </a:ext>
            </a:extLst>
          </p:cNvPr>
          <p:cNvSpPr txBox="1">
            <a:spLocks/>
          </p:cNvSpPr>
          <p:nvPr/>
        </p:nvSpPr>
        <p:spPr>
          <a:xfrm>
            <a:off x="4445975" y="2029346"/>
            <a:ext cx="4698025" cy="43133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i="1" dirty="0">
                <a:solidFill>
                  <a:prstClr val="white"/>
                </a:solidFill>
              </a:rPr>
              <a:t>Current </a:t>
            </a:r>
          </a:p>
          <a:p>
            <a:pPr algn="ctr"/>
            <a:r>
              <a:rPr lang="en-GB" sz="5400" b="1" i="1" dirty="0">
                <a:solidFill>
                  <a:prstClr val="white"/>
                </a:solidFill>
              </a:rPr>
              <a:t>practice: </a:t>
            </a:r>
          </a:p>
          <a:p>
            <a:pPr algn="ctr"/>
            <a:r>
              <a:rPr lang="en-GB" b="1" i="1" dirty="0">
                <a:solidFill>
                  <a:prstClr val="white"/>
                </a:solidFill>
              </a:rPr>
              <a:t>(+) traditional</a:t>
            </a:r>
          </a:p>
          <a:p>
            <a:pPr algn="ctr"/>
            <a:r>
              <a:rPr lang="en-GB" b="1" i="1" dirty="0">
                <a:solidFill>
                  <a:prstClr val="white"/>
                </a:solidFill>
              </a:rPr>
              <a:t>(-) underrepresented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6664A46-2838-4DDC-BE23-D1629C41E8C3}"/>
              </a:ext>
            </a:extLst>
          </p:cNvPr>
          <p:cNvSpPr txBox="1">
            <a:spLocks/>
          </p:cNvSpPr>
          <p:nvPr/>
        </p:nvSpPr>
        <p:spPr>
          <a:xfrm>
            <a:off x="90615" y="4487788"/>
            <a:ext cx="3566985" cy="1781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prstClr val="white"/>
                </a:solidFill>
              </a:rPr>
              <a:t>Evidence that high-impact practices have </a:t>
            </a:r>
          </a:p>
          <a:p>
            <a:r>
              <a:rPr lang="en-GB" sz="2800" b="1" i="1" dirty="0">
                <a:solidFill>
                  <a:prstClr val="white"/>
                </a:solidFill>
              </a:rPr>
              <a:t>compensatory effects</a:t>
            </a:r>
            <a:endParaRPr lang="en-US" sz="5400" b="1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0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7E23514-2FB7-4CAA-9BBC-5C3048729DAF}"/>
              </a:ext>
            </a:extLst>
          </p:cNvPr>
          <p:cNvGrpSpPr/>
          <p:nvPr/>
        </p:nvGrpSpPr>
        <p:grpSpPr>
          <a:xfrm>
            <a:off x="0" y="6416040"/>
            <a:ext cx="9144000" cy="441960"/>
            <a:chOff x="0" y="6416040"/>
            <a:chExt cx="9144000" cy="4419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83CE67-2EF8-4D87-85F5-8A2804AD0A2C}"/>
                </a:ext>
              </a:extLst>
            </p:cNvPr>
            <p:cNvSpPr/>
            <p:nvPr/>
          </p:nvSpPr>
          <p:spPr>
            <a:xfrm>
              <a:off x="0" y="6416040"/>
              <a:ext cx="9144000" cy="441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8DA78A-8C68-4A8E-828C-DFC48D5F1486}"/>
                </a:ext>
              </a:extLst>
            </p:cNvPr>
            <p:cNvGrpSpPr/>
            <p:nvPr/>
          </p:nvGrpSpPr>
          <p:grpSpPr>
            <a:xfrm>
              <a:off x="2514859" y="6416040"/>
              <a:ext cx="4332944" cy="417724"/>
              <a:chOff x="447778" y="6241282"/>
              <a:chExt cx="4332944" cy="4402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F0EF581-1899-4AFA-B3BF-6CABBFEBA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7778" y="6241282"/>
                <a:ext cx="476043" cy="44027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A68F5C-7FC5-4483-8173-DA5E2495B6B6}"/>
                  </a:ext>
                </a:extLst>
              </p:cNvPr>
              <p:cNvSpPr txBox="1"/>
              <p:nvPr/>
            </p:nvSpPr>
            <p:spPr>
              <a:xfrm>
                <a:off x="815009" y="6276753"/>
                <a:ext cx="3965713" cy="389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@</a:t>
                </a:r>
                <a:r>
                  <a:rPr lang="en-GB" dirty="0" err="1"/>
                  <a:t>lucymercermaps</a:t>
                </a:r>
                <a:r>
                  <a:rPr lang="en-GB" dirty="0"/>
                  <a:t> #</a:t>
                </a:r>
                <a:r>
                  <a:rPr lang="en-GB" dirty="0" err="1"/>
                  <a:t>studentsaspartners</a:t>
                </a:r>
                <a:endParaRPr lang="en-GB" dirty="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20E249-70AB-43DC-A191-4B1E08AB6526}"/>
              </a:ext>
            </a:extLst>
          </p:cNvPr>
          <p:cNvGrpSpPr/>
          <p:nvPr/>
        </p:nvGrpSpPr>
        <p:grpSpPr>
          <a:xfrm>
            <a:off x="1696824" y="191189"/>
            <a:ext cx="5750351" cy="5888336"/>
            <a:chOff x="3305424" y="134036"/>
            <a:chExt cx="5750351" cy="6346138"/>
          </a:xfrm>
        </p:grpSpPr>
        <p:pic>
          <p:nvPicPr>
            <p:cNvPr id="10" name="Picture 9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41FB957F-52D3-4758-BEEA-231B99E44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9" b="4809"/>
            <a:stretch/>
          </p:blipFill>
          <p:spPr>
            <a:xfrm>
              <a:off x="3305424" y="134036"/>
              <a:ext cx="5750351" cy="634613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FF304DC-6E0C-48E7-9809-618A4A6CA312}"/>
                    </a:ext>
                  </a:extLst>
                </p14:cNvPr>
                <p14:cNvContentPartPr/>
                <p14:nvPr/>
              </p14:nvContentPartPr>
              <p14:xfrm>
                <a:off x="5445480" y="233520"/>
                <a:ext cx="1470240" cy="51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E256EBD-1DF5-4D90-B6A7-A986F8B9718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91480" y="126265"/>
                  <a:ext cx="1577880" cy="2659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7046B63-1AA4-4E16-B092-9666B7B9DCC7}"/>
                    </a:ext>
                  </a:extLst>
                </p14:cNvPr>
                <p14:cNvContentPartPr/>
                <p14:nvPr/>
              </p14:nvContentPartPr>
              <p14:xfrm>
                <a:off x="5415240" y="6024120"/>
                <a:ext cx="1625040" cy="63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8F3C038-6BFC-4E1A-8F72-02402D6B579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43240" y="5880938"/>
                  <a:ext cx="1768680" cy="3490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57D3677-8324-4977-8C6C-FCE64DEB55A9}"/>
                    </a:ext>
                  </a:extLst>
                </p14:cNvPr>
                <p14:cNvContentPartPr/>
                <p14:nvPr/>
              </p14:nvContentPartPr>
              <p14:xfrm>
                <a:off x="5425320" y="253680"/>
                <a:ext cx="1556280" cy="41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2F638AF-3E96-4A0E-8026-D3CC2431C0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353320" y="109680"/>
                  <a:ext cx="1699920" cy="329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/>
          <p:cNvSpPr txBox="1"/>
          <p:nvPr/>
        </p:nvSpPr>
        <p:spPr>
          <a:xfrm>
            <a:off x="0" y="5943902"/>
            <a:ext cx="4629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Adapted from </a:t>
            </a:r>
            <a:r>
              <a:rPr lang="en-GB" sz="1600" i="1" dirty="0">
                <a:hlinkClick r:id="rId11"/>
              </a:rPr>
              <a:t>Dunne &amp; </a:t>
            </a:r>
            <a:r>
              <a:rPr lang="en-GB" sz="1600" i="1" dirty="0" err="1">
                <a:hlinkClick r:id="rId11"/>
              </a:rPr>
              <a:t>Zandrsta</a:t>
            </a:r>
            <a:r>
              <a:rPr lang="en-GB" sz="1600" i="1" dirty="0">
                <a:hlinkClick r:id="rId11"/>
              </a:rPr>
              <a:t> (2011)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67267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693CD8-8D9C-49ED-B007-1B171B65E401}"/>
              </a:ext>
            </a:extLst>
          </p:cNvPr>
          <p:cNvGrpSpPr/>
          <p:nvPr/>
        </p:nvGrpSpPr>
        <p:grpSpPr>
          <a:xfrm>
            <a:off x="0" y="6416040"/>
            <a:ext cx="9144000" cy="441960"/>
            <a:chOff x="0" y="6416040"/>
            <a:chExt cx="9144000" cy="4419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4390FA-32E1-449C-8530-04AB0A7D4184}"/>
                </a:ext>
              </a:extLst>
            </p:cNvPr>
            <p:cNvSpPr/>
            <p:nvPr/>
          </p:nvSpPr>
          <p:spPr>
            <a:xfrm>
              <a:off x="0" y="6416040"/>
              <a:ext cx="9144000" cy="441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26BE64-6102-4402-8623-285D9AA3B1E4}"/>
                </a:ext>
              </a:extLst>
            </p:cNvPr>
            <p:cNvGrpSpPr/>
            <p:nvPr/>
          </p:nvGrpSpPr>
          <p:grpSpPr>
            <a:xfrm>
              <a:off x="2514859" y="6416040"/>
              <a:ext cx="4332944" cy="417724"/>
              <a:chOff x="447778" y="6241282"/>
              <a:chExt cx="4332944" cy="4402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A0F8317-BD54-491F-BD60-5B4F0F164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7778" y="6241282"/>
                <a:ext cx="476043" cy="44027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3D5F7C-8914-4B71-8B84-B7B577A2E77A}"/>
                  </a:ext>
                </a:extLst>
              </p:cNvPr>
              <p:cNvSpPr txBox="1"/>
              <p:nvPr/>
            </p:nvSpPr>
            <p:spPr>
              <a:xfrm>
                <a:off x="815009" y="6276753"/>
                <a:ext cx="3965713" cy="389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@</a:t>
                </a:r>
                <a:r>
                  <a:rPr lang="en-GB" dirty="0" err="1"/>
                  <a:t>lucymercermaps</a:t>
                </a:r>
                <a:r>
                  <a:rPr lang="en-GB" dirty="0"/>
                  <a:t> #</a:t>
                </a:r>
                <a:r>
                  <a:rPr lang="en-GB" dirty="0" err="1"/>
                  <a:t>studentsaspartners</a:t>
                </a:r>
                <a:endParaRPr lang="en-GB" dirty="0"/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74" y="654519"/>
            <a:ext cx="8331040" cy="54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6DB7ADBC-26DA-450D-A8BF-E1ACCB4663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7676" y="0"/>
            <a:ext cx="4866342" cy="2277533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14">
            <a:extLst>
              <a:ext uri="{FF2B5EF4-FFF2-40B4-BE49-F238E27FC236}">
                <a16:creationId xmlns:a16="http://schemas.microsoft.com/office/drawing/2014/main" id="{5692FB99-428A-4151-9665-80E56EF03D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903" y="0"/>
            <a:ext cx="4551888" cy="2129837"/>
          </a:xfrm>
          <a:custGeom>
            <a:avLst/>
            <a:gdLst>
              <a:gd name="connsiteX0" fmla="*/ 0 w 6069184"/>
              <a:gd name="connsiteY0" fmla="*/ 0 h 2839783"/>
              <a:gd name="connsiteX1" fmla="*/ 6069184 w 6069184"/>
              <a:gd name="connsiteY1" fmla="*/ 0 h 2839783"/>
              <a:gd name="connsiteX2" fmla="*/ 6063824 w 6069184"/>
              <a:gd name="connsiteY2" fmla="*/ 106160 h 2839783"/>
              <a:gd name="connsiteX3" fmla="*/ 3034592 w 6069184"/>
              <a:gd name="connsiteY3" fmla="*/ 2839783 h 2839783"/>
              <a:gd name="connsiteX4" fmla="*/ 5361 w 6069184"/>
              <a:gd name="connsiteY4" fmla="*/ 106160 h 283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16">
            <a:extLst>
              <a:ext uri="{FF2B5EF4-FFF2-40B4-BE49-F238E27FC236}">
                <a16:creationId xmlns:a16="http://schemas.microsoft.com/office/drawing/2014/main" id="{5E3C0EDB-60D3-4CEF-8B80-C6D01E08DE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890068"/>
            <a:ext cx="3898508" cy="296793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18">
            <a:extLst>
              <a:ext uri="{FF2B5EF4-FFF2-40B4-BE49-F238E27FC236}">
                <a16:creationId xmlns:a16="http://schemas.microsoft.com/office/drawing/2014/main" id="{4B306978-A26E-4AC4-9EAA-BD29BD476A4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058089"/>
            <a:ext cx="3751061" cy="2799911"/>
          </a:xfrm>
          <a:custGeom>
            <a:avLst/>
            <a:gdLst>
              <a:gd name="connsiteX0" fmla="*/ 1956463 w 5001415"/>
              <a:gd name="connsiteY0" fmla="*/ 0 h 3733214"/>
              <a:gd name="connsiteX1" fmla="*/ 5001415 w 5001415"/>
              <a:gd name="connsiteY1" fmla="*/ 3044952 h 3733214"/>
              <a:gd name="connsiteX2" fmla="*/ 4939553 w 5001415"/>
              <a:gd name="connsiteY2" fmla="*/ 3658617 h 3733214"/>
              <a:gd name="connsiteX3" fmla="*/ 4920372 w 5001415"/>
              <a:gd name="connsiteY3" fmla="*/ 3733214 h 3733214"/>
              <a:gd name="connsiteX4" fmla="*/ 0 w 5001415"/>
              <a:gd name="connsiteY4" fmla="*/ 3733214 h 3733214"/>
              <a:gd name="connsiteX5" fmla="*/ 0 w 5001415"/>
              <a:gd name="connsiteY5" fmla="*/ 713124 h 3733214"/>
              <a:gd name="connsiteX6" fmla="*/ 19591 w 5001415"/>
              <a:gd name="connsiteY6" fmla="*/ 695319 h 3733214"/>
              <a:gd name="connsiteX7" fmla="*/ 1956463 w 5001415"/>
              <a:gd name="connsiteY7" fmla="*/ 0 h 373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0">
            <a:extLst>
              <a:ext uri="{FF2B5EF4-FFF2-40B4-BE49-F238E27FC236}">
                <a16:creationId xmlns:a16="http://schemas.microsoft.com/office/drawing/2014/main" id="{40C269CE-FB56-4D68-8CFB-1CFD5F3505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9878" y="2089683"/>
            <a:ext cx="4821469" cy="4768317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A6ED7E7F-75F7-4581-A930-C4DEBC2A84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3322" y="2213127"/>
            <a:ext cx="4698025" cy="4644873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E23514-2FB7-4CAA-9BBC-5C3048729DAF}"/>
              </a:ext>
            </a:extLst>
          </p:cNvPr>
          <p:cNvGrpSpPr/>
          <p:nvPr/>
        </p:nvGrpSpPr>
        <p:grpSpPr>
          <a:xfrm>
            <a:off x="0" y="6416040"/>
            <a:ext cx="9144000" cy="441960"/>
            <a:chOff x="0" y="6416040"/>
            <a:chExt cx="9144000" cy="4419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83CE67-2EF8-4D87-85F5-8A2804AD0A2C}"/>
                </a:ext>
              </a:extLst>
            </p:cNvPr>
            <p:cNvSpPr/>
            <p:nvPr/>
          </p:nvSpPr>
          <p:spPr>
            <a:xfrm>
              <a:off x="0" y="6416040"/>
              <a:ext cx="9144000" cy="441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8DA78A-8C68-4A8E-828C-DFC48D5F1486}"/>
                </a:ext>
              </a:extLst>
            </p:cNvPr>
            <p:cNvGrpSpPr/>
            <p:nvPr/>
          </p:nvGrpSpPr>
          <p:grpSpPr>
            <a:xfrm>
              <a:off x="2514859" y="6416040"/>
              <a:ext cx="4332944" cy="417724"/>
              <a:chOff x="447778" y="6241282"/>
              <a:chExt cx="4332944" cy="4402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F0EF581-1899-4AFA-B3BF-6CABBFEBA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778" y="6241282"/>
                <a:ext cx="476043" cy="44027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A68F5C-7FC5-4483-8173-DA5E2495B6B6}"/>
                  </a:ext>
                </a:extLst>
              </p:cNvPr>
              <p:cNvSpPr txBox="1"/>
              <p:nvPr/>
            </p:nvSpPr>
            <p:spPr>
              <a:xfrm>
                <a:off x="815009" y="6276753"/>
                <a:ext cx="3965713" cy="389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@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lucymercermaps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#</a:t>
                </a:r>
                <a:r>
                  <a:rPr kumimoji="0" lang="en-GB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studentsaspartners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E28FCA8A-BDFD-48B9-A6C9-C33B629CF940}"/>
              </a:ext>
            </a:extLst>
          </p:cNvPr>
          <p:cNvSpPr txBox="1">
            <a:spLocks/>
          </p:cNvSpPr>
          <p:nvPr/>
        </p:nvSpPr>
        <p:spPr>
          <a:xfrm>
            <a:off x="1083831" y="-230137"/>
            <a:ext cx="3814141" cy="2088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i="1" dirty="0"/>
              <a:t>What individual students need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6F67C01-89E5-4C0A-9174-58862B4F0243}"/>
              </a:ext>
            </a:extLst>
          </p:cNvPr>
          <p:cNvSpPr txBox="1">
            <a:spLocks/>
          </p:cNvSpPr>
          <p:nvPr/>
        </p:nvSpPr>
        <p:spPr>
          <a:xfrm>
            <a:off x="4622234" y="2223764"/>
            <a:ext cx="4698025" cy="431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b="1" i="1" dirty="0">
                <a:solidFill>
                  <a:schemeClr val="bg1"/>
                </a:solidFill>
              </a:rPr>
              <a:t>equity </a:t>
            </a:r>
          </a:p>
          <a:p>
            <a:pPr algn="ctr"/>
            <a:r>
              <a:rPr lang="en-GB" sz="7200" b="1" i="1" dirty="0">
                <a:solidFill>
                  <a:schemeClr val="bg1"/>
                </a:solidFill>
              </a:rPr>
              <a:t>Versus</a:t>
            </a:r>
          </a:p>
          <a:p>
            <a:pPr algn="ctr"/>
            <a:r>
              <a:rPr lang="en-GB" sz="7200" b="1" i="1" dirty="0">
                <a:solidFill>
                  <a:schemeClr val="bg1"/>
                </a:solidFill>
              </a:rPr>
              <a:t>Equality?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91E163-121E-4A4B-A96C-75E11DA8B435}"/>
              </a:ext>
            </a:extLst>
          </p:cNvPr>
          <p:cNvSpPr txBox="1">
            <a:spLocks/>
          </p:cNvSpPr>
          <p:nvPr/>
        </p:nvSpPr>
        <p:spPr>
          <a:xfrm>
            <a:off x="210203" y="5041614"/>
            <a:ext cx="2671887" cy="664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chemeClr val="bg1"/>
                </a:solidFill>
              </a:rPr>
              <a:t>All students the same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F9F9188-06C9-4A52-814E-A600B6E66FFE}"/>
              </a:ext>
            </a:extLst>
          </p:cNvPr>
          <p:cNvGrpSpPr/>
          <p:nvPr/>
        </p:nvGrpSpPr>
        <p:grpSpPr>
          <a:xfrm>
            <a:off x="0" y="6416040"/>
            <a:ext cx="9144000" cy="441960"/>
            <a:chOff x="0" y="6416040"/>
            <a:chExt cx="9144000" cy="4419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F7C65F3-C754-4B22-BD3C-8FA0D6600ABB}"/>
                </a:ext>
              </a:extLst>
            </p:cNvPr>
            <p:cNvSpPr/>
            <p:nvPr/>
          </p:nvSpPr>
          <p:spPr>
            <a:xfrm>
              <a:off x="0" y="6416040"/>
              <a:ext cx="9144000" cy="441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B85AC44-680A-439C-8028-2517C8DDF2C0}"/>
                </a:ext>
              </a:extLst>
            </p:cNvPr>
            <p:cNvGrpSpPr/>
            <p:nvPr/>
          </p:nvGrpSpPr>
          <p:grpSpPr>
            <a:xfrm>
              <a:off x="2514859" y="6416040"/>
              <a:ext cx="4332944" cy="417724"/>
              <a:chOff x="447778" y="6241282"/>
              <a:chExt cx="4332944" cy="4402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CADBD5F-A2BA-4C86-A8F0-2339B80A2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778" y="6241282"/>
                <a:ext cx="476043" cy="44027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864098-A15A-47AF-B2AB-6B23A6D8ABFB}"/>
                  </a:ext>
                </a:extLst>
              </p:cNvPr>
              <p:cNvSpPr txBox="1"/>
              <p:nvPr/>
            </p:nvSpPr>
            <p:spPr>
              <a:xfrm>
                <a:off x="815009" y="6276753"/>
                <a:ext cx="3965713" cy="389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@</a:t>
                </a:r>
                <a:r>
                  <a:rPr lang="en-GB" dirty="0" err="1"/>
                  <a:t>lucymercermaps</a:t>
                </a:r>
                <a:r>
                  <a:rPr lang="en-GB" dirty="0"/>
                  <a:t> #</a:t>
                </a:r>
                <a:r>
                  <a:rPr lang="en-GB" dirty="0" err="1"/>
                  <a:t>studentsaspartners</a:t>
                </a:r>
                <a:endParaRPr lang="en-GB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982442"/>
            <a:ext cx="6858000" cy="23876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Arial Black" panose="020B0A04020102020204" pitchFamily="34" charset="0"/>
              </a:rPr>
              <a:t>Unpacking ‘inclusive engagement’</a:t>
            </a:r>
            <a:br>
              <a:rPr lang="en-GB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en-GB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286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54A5388-E5A3-488F-BE9A-1B7069D4D8A0}"/>
              </a:ext>
            </a:extLst>
          </p:cNvPr>
          <p:cNvGrpSpPr/>
          <p:nvPr/>
        </p:nvGrpSpPr>
        <p:grpSpPr>
          <a:xfrm>
            <a:off x="0" y="6416040"/>
            <a:ext cx="9144000" cy="441960"/>
            <a:chOff x="0" y="6416040"/>
            <a:chExt cx="9144000" cy="4419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91A1B1-29BC-4DF7-90E0-2FEA0CED1EC1}"/>
                </a:ext>
              </a:extLst>
            </p:cNvPr>
            <p:cNvSpPr/>
            <p:nvPr/>
          </p:nvSpPr>
          <p:spPr>
            <a:xfrm>
              <a:off x="0" y="6416040"/>
              <a:ext cx="9144000" cy="441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35DFB71-46C8-48F1-800C-3BF75D1EFDC2}"/>
                </a:ext>
              </a:extLst>
            </p:cNvPr>
            <p:cNvGrpSpPr/>
            <p:nvPr/>
          </p:nvGrpSpPr>
          <p:grpSpPr>
            <a:xfrm>
              <a:off x="2514859" y="6416040"/>
              <a:ext cx="4332944" cy="417724"/>
              <a:chOff x="447778" y="6241282"/>
              <a:chExt cx="4332944" cy="4402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10C223E-3883-4957-BDEC-3812C440BC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778" y="6241282"/>
                <a:ext cx="476043" cy="44027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09F747-7BE5-4E99-A76C-8938DF0C915D}"/>
                  </a:ext>
                </a:extLst>
              </p:cNvPr>
              <p:cNvSpPr txBox="1"/>
              <p:nvPr/>
            </p:nvSpPr>
            <p:spPr>
              <a:xfrm>
                <a:off x="815009" y="6276753"/>
                <a:ext cx="3965713" cy="389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@</a:t>
                </a:r>
                <a:r>
                  <a:rPr lang="en-GB" dirty="0" err="1"/>
                  <a:t>lucymercermaps</a:t>
                </a:r>
                <a:r>
                  <a:rPr lang="en-GB" dirty="0"/>
                  <a:t> #</a:t>
                </a:r>
                <a:r>
                  <a:rPr lang="en-GB" dirty="0" err="1"/>
                  <a:t>studentsaspartners</a:t>
                </a:r>
                <a:endParaRPr lang="en-GB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87200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GB" sz="4800" b="1" dirty="0">
                <a:latin typeface="Arial Black" panose="020B0A04020102020204" pitchFamily="34" charset="0"/>
              </a:rPr>
              <a:t>Aspiring to be a (more) inclusive practitioner</a:t>
            </a:r>
            <a:br>
              <a:rPr lang="en-GB" sz="4800" b="1" dirty="0">
                <a:latin typeface="Arial Black" panose="020B0A04020102020204" pitchFamily="34" charset="0"/>
              </a:rPr>
            </a:br>
            <a:endParaRPr lang="en-GB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16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8693CD8-8D9C-49ED-B007-1B171B65E401}"/>
              </a:ext>
            </a:extLst>
          </p:cNvPr>
          <p:cNvGrpSpPr/>
          <p:nvPr/>
        </p:nvGrpSpPr>
        <p:grpSpPr>
          <a:xfrm>
            <a:off x="0" y="6416040"/>
            <a:ext cx="9144000" cy="441960"/>
            <a:chOff x="0" y="6416040"/>
            <a:chExt cx="9144000" cy="4419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4390FA-32E1-449C-8530-04AB0A7D4184}"/>
                </a:ext>
              </a:extLst>
            </p:cNvPr>
            <p:cNvSpPr/>
            <p:nvPr/>
          </p:nvSpPr>
          <p:spPr>
            <a:xfrm>
              <a:off x="0" y="6416040"/>
              <a:ext cx="9144000" cy="4419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726BE64-6102-4402-8623-285D9AA3B1E4}"/>
                </a:ext>
              </a:extLst>
            </p:cNvPr>
            <p:cNvGrpSpPr/>
            <p:nvPr/>
          </p:nvGrpSpPr>
          <p:grpSpPr>
            <a:xfrm>
              <a:off x="2514859" y="6416040"/>
              <a:ext cx="4332944" cy="417724"/>
              <a:chOff x="447778" y="6241282"/>
              <a:chExt cx="4332944" cy="44027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A0F8317-BD54-491F-BD60-5B4F0F164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778" y="6241282"/>
                <a:ext cx="476043" cy="44027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3D5F7C-8914-4B71-8B84-B7B577A2E77A}"/>
                  </a:ext>
                </a:extLst>
              </p:cNvPr>
              <p:cNvSpPr txBox="1"/>
              <p:nvPr/>
            </p:nvSpPr>
            <p:spPr>
              <a:xfrm>
                <a:off x="815009" y="6276753"/>
                <a:ext cx="3965713" cy="389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@</a:t>
                </a:r>
                <a:r>
                  <a:rPr lang="en-GB" dirty="0" err="1"/>
                  <a:t>lucymercermaps</a:t>
                </a:r>
                <a:r>
                  <a:rPr lang="en-GB" dirty="0"/>
                  <a:t> #</a:t>
                </a:r>
                <a:r>
                  <a:rPr lang="en-GB" dirty="0" err="1"/>
                  <a:t>studentsaspartners</a:t>
                </a:r>
                <a:endParaRPr lang="en-GB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1919335"/>
          </a:xfrm>
        </p:spPr>
        <p:txBody>
          <a:bodyPr>
            <a:normAutofit/>
          </a:bodyPr>
          <a:lstStyle/>
          <a:p>
            <a:r>
              <a:rPr lang="en-GB" dirty="0">
                <a:latin typeface="Arial Black" panose="020B0A04020102020204" pitchFamily="34" charset="0"/>
              </a:rPr>
              <a:t>Powerful </a:t>
            </a:r>
            <a:br>
              <a:rPr lang="en-GB" dirty="0">
                <a:latin typeface="Arial Black" panose="020B0A04020102020204" pitchFamily="34" charset="0"/>
              </a:rPr>
            </a:br>
            <a:r>
              <a:rPr lang="en-GB" dirty="0">
                <a:latin typeface="Arial Black" panose="020B0A04020102020204" pitchFamily="34" charset="0"/>
              </a:rPr>
              <a:t>prose</a:t>
            </a:r>
          </a:p>
        </p:txBody>
      </p:sp>
    </p:spTree>
    <p:extLst>
      <p:ext uri="{BB962C8B-B14F-4D97-AF65-F5344CB8AC3E}">
        <p14:creationId xmlns:p14="http://schemas.microsoft.com/office/powerpoint/2010/main" val="337704764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116</Words>
  <Application>Microsoft Office PowerPoint</Application>
  <PresentationFormat>On-screen Show (4:3)</PresentationFormat>
  <Paragraphs>29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2_Office Theme</vt:lpstr>
      <vt:lpstr>3_Office Theme</vt:lpstr>
      <vt:lpstr>Complicating inclusivity and diversity in student engagement and partnership: whose voice gets heard?</vt:lpstr>
      <vt:lpstr>PowerPoint Presentation</vt:lpstr>
      <vt:lpstr>PowerPoint Presentation</vt:lpstr>
      <vt:lpstr>PowerPoint Presentation</vt:lpstr>
      <vt:lpstr>PowerPoint Presentation</vt:lpstr>
      <vt:lpstr>Unpacking ‘inclusive engagement’ </vt:lpstr>
      <vt:lpstr>Aspiring to be a (more) inclusive practitioner </vt:lpstr>
      <vt:lpstr>Powerful  prose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students as partners, co-creators, and co-producers of university experiences</dc:title>
  <dc:creator>LucyMercerMapstone</dc:creator>
  <cp:lastModifiedBy>POYSER Natalie</cp:lastModifiedBy>
  <cp:revision>24</cp:revision>
  <dcterms:created xsi:type="dcterms:W3CDTF">2018-11-23T14:45:06Z</dcterms:created>
  <dcterms:modified xsi:type="dcterms:W3CDTF">2018-12-14T15:24:42Z</dcterms:modified>
</cp:coreProperties>
</file>