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67" r:id="rId3"/>
    <p:sldId id="273" r:id="rId4"/>
    <p:sldId id="258" r:id="rId5"/>
    <p:sldId id="259" r:id="rId6"/>
    <p:sldId id="260" r:id="rId7"/>
    <p:sldId id="261" r:id="rId8"/>
    <p:sldId id="262" r:id="rId9"/>
    <p:sldId id="263" r:id="rId10"/>
    <p:sldId id="265" r:id="rId11"/>
    <p:sldId id="274"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age (Uo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5536" y="3429000"/>
            <a:ext cx="8280920" cy="2448272"/>
          </a:xfrm>
          <a:prstGeom prst="rect">
            <a:avLst/>
          </a:prstGeom>
        </p:spPr>
        <p:txBody>
          <a:bodyPr/>
          <a:lstStyle>
            <a:lvl1pPr marL="0" indent="0" algn="l">
              <a:buNone/>
              <a:defRPr sz="1125" baseline="0">
                <a:solidFill>
                  <a:schemeClr val="tx2"/>
                </a:solidFill>
                <a:latin typeface="Myriad Pro" pitchFamily="34" charset="0"/>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dirty="0" smtClean="0"/>
              <a:t>Click to enter author details</a:t>
            </a:r>
            <a:endParaRPr lang="en-GB" dirty="0"/>
          </a:p>
        </p:txBody>
      </p:sp>
      <p:sp>
        <p:nvSpPr>
          <p:cNvPr id="7" name="Title 1"/>
          <p:cNvSpPr>
            <a:spLocks noGrp="1"/>
          </p:cNvSpPr>
          <p:nvPr>
            <p:ph type="ctrTitle" hasCustomPrompt="1"/>
          </p:nvPr>
        </p:nvSpPr>
        <p:spPr>
          <a:xfrm>
            <a:off x="395536" y="1700808"/>
            <a:ext cx="8291264" cy="648072"/>
          </a:xfrm>
          <a:prstGeom prst="rect">
            <a:avLst/>
          </a:prstGeom>
        </p:spPr>
        <p:txBody>
          <a:bodyPr>
            <a:normAutofit/>
          </a:bodyPr>
          <a:lstStyle>
            <a:lvl1pPr algn="l">
              <a:defRPr sz="1575" b="1" baseline="0">
                <a:solidFill>
                  <a:srgbClr val="002D62"/>
                </a:solidFill>
                <a:latin typeface="Myriad Pro" pitchFamily="34" charset="0"/>
                <a:ea typeface="Adobe Fan Heiti Std B" pitchFamily="34" charset="-128"/>
              </a:defRPr>
            </a:lvl1pPr>
          </a:lstStyle>
          <a:p>
            <a:r>
              <a:rPr lang="en-US" dirty="0" smtClean="0"/>
              <a:t>Click to edit presentation title</a:t>
            </a:r>
            <a:endParaRPr lang="en-GB" dirty="0"/>
          </a:p>
        </p:txBody>
      </p:sp>
      <p:sp>
        <p:nvSpPr>
          <p:cNvPr id="11" name="Text Placeholder 10"/>
          <p:cNvSpPr>
            <a:spLocks noGrp="1"/>
          </p:cNvSpPr>
          <p:nvPr>
            <p:ph type="body" sz="quarter" idx="10" hasCustomPrompt="1"/>
          </p:nvPr>
        </p:nvSpPr>
        <p:spPr>
          <a:xfrm>
            <a:off x="395538" y="2362200"/>
            <a:ext cx="8291512" cy="762000"/>
          </a:xfrm>
          <a:prstGeom prst="rect">
            <a:avLst/>
          </a:prstGeom>
        </p:spPr>
        <p:txBody>
          <a:bodyPr/>
          <a:lstStyle>
            <a:lvl1pPr marL="0" indent="0">
              <a:buNone/>
              <a:defRPr sz="1350" b="1">
                <a:solidFill>
                  <a:schemeClr val="bg1">
                    <a:lumMod val="50000"/>
                  </a:schemeClr>
                </a:solidFill>
              </a:defRPr>
            </a:lvl1pPr>
            <a:lvl2pPr marL="257175" indent="0">
              <a:buNone/>
              <a:defRPr>
                <a:solidFill>
                  <a:schemeClr val="bg1">
                    <a:lumMod val="50000"/>
                  </a:schemeClr>
                </a:solidFill>
              </a:defRPr>
            </a:lvl2pPr>
            <a:lvl3pPr marL="514350" indent="0">
              <a:buNone/>
              <a:defRPr>
                <a:solidFill>
                  <a:schemeClr val="bg1">
                    <a:lumMod val="50000"/>
                  </a:schemeClr>
                </a:solidFill>
              </a:defRPr>
            </a:lvl3pPr>
            <a:lvl4pPr marL="771525" indent="0">
              <a:buNone/>
              <a:defRPr>
                <a:solidFill>
                  <a:schemeClr val="bg1">
                    <a:lumMod val="50000"/>
                  </a:schemeClr>
                </a:solidFill>
              </a:defRPr>
            </a:lvl4pPr>
            <a:lvl5pPr marL="1028700" indent="0">
              <a:buNone/>
              <a:defRPr>
                <a:solidFill>
                  <a:schemeClr val="bg1">
                    <a:lumMod val="50000"/>
                  </a:schemeClr>
                </a:solidFill>
              </a:defRPr>
            </a:lvl5pPr>
          </a:lstStyle>
          <a:p>
            <a:pPr lvl="0"/>
            <a:r>
              <a:rPr lang="en-US" dirty="0" smtClean="0"/>
              <a:t>Click to edit subtitle</a:t>
            </a: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5091" y="460890"/>
            <a:ext cx="3607925" cy="841813"/>
          </a:xfrm>
          <a:prstGeom prst="rect">
            <a:avLst/>
          </a:prstGeom>
        </p:spPr>
      </p:pic>
    </p:spTree>
    <p:extLst>
      <p:ext uri="{BB962C8B-B14F-4D97-AF65-F5344CB8AC3E}">
        <p14:creationId xmlns:p14="http://schemas.microsoft.com/office/powerpoint/2010/main" val="29609654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in Content Slid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18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tretch>
            <a:fillRect/>
          </a:stretch>
        </p:blipFill>
        <p:spPr>
          <a:xfrm>
            <a:off x="475284" y="6133686"/>
            <a:ext cx="2267915" cy="523875"/>
          </a:xfrm>
          <a:prstGeom prst="rect">
            <a:avLst/>
          </a:prstGeom>
          <a:noFill/>
        </p:spPr>
      </p:pic>
      <p:sp>
        <p:nvSpPr>
          <p:cNvPr id="6" name="Content Placeholder 2"/>
          <p:cNvSpPr>
            <a:spLocks noGrp="1"/>
          </p:cNvSpPr>
          <p:nvPr>
            <p:ph sz="half" idx="10"/>
          </p:nvPr>
        </p:nvSpPr>
        <p:spPr>
          <a:xfrm>
            <a:off x="381000" y="1752600"/>
            <a:ext cx="8305800" cy="4191000"/>
          </a:xfrm>
          <a:prstGeom prst="rect">
            <a:avLst/>
          </a:prstGeom>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367429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2 - Side Imag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18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sp>
        <p:nvSpPr>
          <p:cNvPr id="6" name="Content Placeholder 2"/>
          <p:cNvSpPr>
            <a:spLocks noGrp="1"/>
          </p:cNvSpPr>
          <p:nvPr>
            <p:ph sz="half" idx="10"/>
          </p:nvPr>
        </p:nvSpPr>
        <p:spPr>
          <a:xfrm>
            <a:off x="381000" y="1752600"/>
            <a:ext cx="5715000" cy="4191000"/>
          </a:xfrm>
          <a:prstGeom prst="rect">
            <a:avLst/>
          </a:prstGeom>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2"/>
          <p:cNvSpPr>
            <a:spLocks noGrp="1"/>
          </p:cNvSpPr>
          <p:nvPr>
            <p:ph sz="half" idx="11"/>
          </p:nvPr>
        </p:nvSpPr>
        <p:spPr>
          <a:xfrm>
            <a:off x="6629400" y="1752600"/>
            <a:ext cx="2057400" cy="4191000"/>
          </a:xfrm>
          <a:prstGeom prst="rect">
            <a:avLst/>
          </a:prstGeom>
          <a:ln>
            <a:solidFill>
              <a:schemeClr val="tx2"/>
            </a:solidFill>
          </a:ln>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tretch>
            <a:fillRect/>
          </a:stretch>
        </p:blipFill>
        <p:spPr>
          <a:xfrm>
            <a:off x="475284" y="6133686"/>
            <a:ext cx="2267915" cy="523875"/>
          </a:xfrm>
          <a:prstGeom prst="rect">
            <a:avLst/>
          </a:prstGeom>
          <a:noFill/>
        </p:spPr>
      </p:pic>
    </p:spTree>
    <p:extLst>
      <p:ext uri="{BB962C8B-B14F-4D97-AF65-F5344CB8AC3E}">
        <p14:creationId xmlns:p14="http://schemas.microsoft.com/office/powerpoint/2010/main" val="24757168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3 - Split Pag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18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sp>
        <p:nvSpPr>
          <p:cNvPr id="6" name="Content Placeholder 2"/>
          <p:cNvSpPr>
            <a:spLocks noGrp="1"/>
          </p:cNvSpPr>
          <p:nvPr>
            <p:ph sz="half" idx="10"/>
          </p:nvPr>
        </p:nvSpPr>
        <p:spPr>
          <a:xfrm>
            <a:off x="381000" y="1752600"/>
            <a:ext cx="3960000" cy="4191000"/>
          </a:xfrm>
          <a:prstGeom prst="rect">
            <a:avLst/>
          </a:prstGeom>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1"/>
          </p:nvPr>
        </p:nvSpPr>
        <p:spPr>
          <a:xfrm>
            <a:off x="4724400" y="1752600"/>
            <a:ext cx="3960000" cy="4191000"/>
          </a:xfrm>
          <a:prstGeom prst="rect">
            <a:avLst/>
          </a:prstGeom>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11" name="Picture 10"/>
          <p:cNvPicPr>
            <a:picLocks noChangeAspect="1"/>
          </p:cNvPicPr>
          <p:nvPr userDrawn="1"/>
        </p:nvPicPr>
        <p:blipFill>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tretch>
            <a:fillRect/>
          </a:stretch>
        </p:blipFill>
        <p:spPr>
          <a:xfrm>
            <a:off x="475284" y="6133686"/>
            <a:ext cx="2267915" cy="523875"/>
          </a:xfrm>
          <a:prstGeom prst="rect">
            <a:avLst/>
          </a:prstGeom>
          <a:noFill/>
        </p:spPr>
      </p:pic>
    </p:spTree>
    <p:extLst>
      <p:ext uri="{BB962C8B-B14F-4D97-AF65-F5344CB8AC3E}">
        <p14:creationId xmlns:p14="http://schemas.microsoft.com/office/powerpoint/2010/main" val="37575839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4 - Bottom Imag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18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sp>
        <p:nvSpPr>
          <p:cNvPr id="6" name="Content Placeholder 2"/>
          <p:cNvSpPr>
            <a:spLocks noGrp="1"/>
          </p:cNvSpPr>
          <p:nvPr>
            <p:ph sz="half" idx="10"/>
          </p:nvPr>
        </p:nvSpPr>
        <p:spPr>
          <a:xfrm>
            <a:off x="381000" y="1752600"/>
            <a:ext cx="8305800" cy="2514600"/>
          </a:xfrm>
          <a:prstGeom prst="rect">
            <a:avLst/>
          </a:prstGeom>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Content Placeholder 2"/>
          <p:cNvSpPr>
            <a:spLocks noGrp="1"/>
          </p:cNvSpPr>
          <p:nvPr>
            <p:ph sz="half" idx="11"/>
          </p:nvPr>
        </p:nvSpPr>
        <p:spPr>
          <a:xfrm>
            <a:off x="381000" y="4495800"/>
            <a:ext cx="8305800" cy="1371600"/>
          </a:xfrm>
          <a:prstGeom prst="rect">
            <a:avLst/>
          </a:prstGeom>
          <a:ln>
            <a:solidFill>
              <a:schemeClr val="tx2"/>
            </a:solidFill>
          </a:ln>
        </p:spPr>
        <p:txBody>
          <a:bodyPr/>
          <a:lstStyle>
            <a:lvl1pPr>
              <a:defRPr sz="1125">
                <a:solidFill>
                  <a:schemeClr val="tx2"/>
                </a:solidFill>
              </a:defRPr>
            </a:lvl1pPr>
            <a:lvl2pPr>
              <a:defRPr sz="1125">
                <a:solidFill>
                  <a:schemeClr val="tx2"/>
                </a:solidFill>
              </a:defRPr>
            </a:lvl2pPr>
            <a:lvl3pPr>
              <a:defRPr sz="900">
                <a:solidFill>
                  <a:schemeClr val="tx2"/>
                </a:solidFill>
              </a:defRPr>
            </a:lvl3pPr>
            <a:lvl4pPr>
              <a:defRPr sz="900">
                <a:solidFill>
                  <a:schemeClr val="tx2"/>
                </a:solidFill>
              </a:defRPr>
            </a:lvl4pPr>
            <a:lvl5pPr>
              <a:defRPr sz="900">
                <a:solidFill>
                  <a:schemeClr val="tx2"/>
                </a:solidFill>
              </a:defRPr>
            </a:lvl5pPr>
            <a:lvl6pPr>
              <a:defRPr sz="450"/>
            </a:lvl6pPr>
            <a:lvl7pPr>
              <a:defRPr sz="450"/>
            </a:lvl7pPr>
            <a:lvl8pPr>
              <a:defRPr sz="450"/>
            </a:lvl8pPr>
            <a:lvl9pPr>
              <a:defRPr sz="450"/>
            </a:lvl9pPr>
          </a:lstStyle>
          <a:p>
            <a:pPr lvl="0"/>
            <a:r>
              <a:rPr lang="en-US" smtClean="0"/>
              <a:t>Edit Master text styles</a:t>
            </a:r>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tretch>
            <a:fillRect/>
          </a:stretch>
        </p:blipFill>
        <p:spPr>
          <a:xfrm>
            <a:off x="475284" y="6133686"/>
            <a:ext cx="2267915" cy="523875"/>
          </a:xfrm>
          <a:prstGeom prst="rect">
            <a:avLst/>
          </a:prstGeom>
          <a:noFill/>
        </p:spPr>
      </p:pic>
    </p:spTree>
    <p:extLst>
      <p:ext uri="{BB962C8B-B14F-4D97-AF65-F5344CB8AC3E}">
        <p14:creationId xmlns:p14="http://schemas.microsoft.com/office/powerpoint/2010/main" val="33437927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49395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timing>
    <p:tnLst>
      <p:par>
        <p:cTn id="1" dur="indefinite" restart="never" nodeType="tmRoot"/>
      </p:par>
    </p:tnLst>
  </p:timing>
  <p:txStyles>
    <p:titleStyle>
      <a:lvl1pPr algn="r" defTabSz="514350" rtl="0" eaLnBrk="1" latinLnBrk="0" hangingPunct="1">
        <a:spcBef>
          <a:spcPct val="0"/>
        </a:spcBef>
        <a:buNone/>
        <a:defRPr sz="2250" b="0" kern="1200">
          <a:solidFill>
            <a:schemeClr val="bg1"/>
          </a:solidFill>
          <a:latin typeface="Arial Narrow" panose="020B0606020202030204" pitchFamily="34" charset="0"/>
          <a:ea typeface="+mj-ea"/>
          <a:cs typeface="+mj-cs"/>
        </a:defRPr>
      </a:lvl1pPr>
    </p:titleStyle>
    <p:bodyStyle>
      <a:lvl1pPr marL="192881" indent="-192881" algn="l" defTabSz="51435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417910" indent="-160735" algn="l" defTabSz="51435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2pPr>
      <a:lvl3pPr marL="642938" indent="-128588" algn="l" defTabSz="514350" rtl="0" eaLnBrk="1" latinLnBrk="0" hangingPunct="1">
        <a:spcBef>
          <a:spcPct val="20000"/>
        </a:spcBef>
        <a:buFont typeface="Arial" panose="020B0604020202020204" pitchFamily="34" charset="0"/>
        <a:buChar char="•"/>
        <a:defRPr sz="1350" kern="1200">
          <a:solidFill>
            <a:schemeClr val="tx1"/>
          </a:solidFill>
          <a:latin typeface="+mn-lt"/>
          <a:ea typeface="+mn-ea"/>
          <a:cs typeface="+mn-cs"/>
        </a:defRPr>
      </a:lvl3pPr>
      <a:lvl4pPr marL="90011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4pPr>
      <a:lvl5pPr marL="115728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5pPr>
      <a:lvl6pPr marL="141446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GB" sz="3600" dirty="0" smtClean="0"/>
              <a:t>What do Edinburgh Students Want?</a:t>
            </a:r>
            <a:endParaRPr lang="en-GB" sz="3600" dirty="0"/>
          </a:p>
        </p:txBody>
      </p:sp>
      <p:sp>
        <p:nvSpPr>
          <p:cNvPr id="4" name="Text Placeholder 3"/>
          <p:cNvSpPr>
            <a:spLocks noGrp="1"/>
          </p:cNvSpPr>
          <p:nvPr>
            <p:ph type="body" sz="quarter" idx="10"/>
          </p:nvPr>
        </p:nvSpPr>
        <p:spPr/>
        <p:txBody>
          <a:bodyPr/>
          <a:lstStyle/>
          <a:p>
            <a:r>
              <a:rPr lang="en-GB" sz="2400" dirty="0"/>
              <a:t>Analysing NSS results and implications for student engagement</a:t>
            </a:r>
          </a:p>
        </p:txBody>
      </p:sp>
      <p:sp>
        <p:nvSpPr>
          <p:cNvPr id="6" name="Subtitle 1"/>
          <p:cNvSpPr txBox="1">
            <a:spLocks/>
          </p:cNvSpPr>
          <p:nvPr/>
        </p:nvSpPr>
        <p:spPr>
          <a:xfrm>
            <a:off x="395536" y="4380806"/>
            <a:ext cx="8280920" cy="1496465"/>
          </a:xfrm>
          <a:prstGeom prst="rect">
            <a:avLst/>
          </a:prstGeom>
        </p:spPr>
        <p:txBody>
          <a:bodyPr/>
          <a:lstStyle>
            <a:lvl1pPr marL="0" indent="0" algn="l" defTabSz="514350" rtl="0" eaLnBrk="1" latinLnBrk="0" hangingPunct="1">
              <a:spcBef>
                <a:spcPct val="20000"/>
              </a:spcBef>
              <a:buFont typeface="Arial" panose="020B0604020202020204" pitchFamily="34" charset="0"/>
              <a:buNone/>
              <a:defRPr sz="1125" kern="1200" baseline="0">
                <a:solidFill>
                  <a:schemeClr val="tx2"/>
                </a:solidFill>
                <a:latin typeface="Myriad Pro" pitchFamily="34" charset="0"/>
                <a:ea typeface="+mn-ea"/>
                <a:cs typeface="+mn-cs"/>
              </a:defRPr>
            </a:lvl1pPr>
            <a:lvl2pPr marL="257175" indent="0" algn="ctr" defTabSz="51435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2pPr>
            <a:lvl3pPr marL="514350" indent="0" algn="ctr" defTabSz="514350" rtl="0" eaLnBrk="1" latinLnBrk="0" hangingPunct="1">
              <a:spcBef>
                <a:spcPct val="20000"/>
              </a:spcBef>
              <a:buFont typeface="Arial" panose="020B0604020202020204" pitchFamily="34" charset="0"/>
              <a:buNone/>
              <a:defRPr sz="1350" kern="1200">
                <a:solidFill>
                  <a:schemeClr val="tx1">
                    <a:tint val="75000"/>
                  </a:schemeClr>
                </a:solidFill>
                <a:latin typeface="+mn-lt"/>
                <a:ea typeface="+mn-ea"/>
                <a:cs typeface="+mn-cs"/>
              </a:defRPr>
            </a:lvl3pPr>
            <a:lvl4pPr marL="771525"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4pPr>
            <a:lvl5pPr marL="1028700"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5pPr>
            <a:lvl6pPr marL="1285875"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6pPr>
            <a:lvl7pPr marL="1543050"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7pPr>
            <a:lvl8pPr marL="1800225"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8pPr>
            <a:lvl9pPr marL="2057400" indent="0" algn="ctr" defTabSz="514350" rtl="0" eaLnBrk="1" latinLnBrk="0" hangingPunct="1">
              <a:spcBef>
                <a:spcPct val="20000"/>
              </a:spcBef>
              <a:buFont typeface="Arial" panose="020B0604020202020204" pitchFamily="34" charset="0"/>
              <a:buNone/>
              <a:defRPr sz="1125" kern="1200">
                <a:solidFill>
                  <a:schemeClr val="tx1">
                    <a:tint val="75000"/>
                  </a:schemeClr>
                </a:solidFill>
                <a:latin typeface="+mn-lt"/>
                <a:ea typeface="+mn-ea"/>
                <a:cs typeface="+mn-cs"/>
              </a:defRPr>
            </a:lvl9pPr>
          </a:lstStyle>
          <a:p>
            <a:r>
              <a:rPr lang="en-GB" sz="1400" dirty="0" smtClean="0"/>
              <a:t>Jill MacKay (jill.mackay@ed.ac.uk)</a:t>
            </a:r>
          </a:p>
          <a:p>
            <a:r>
              <a:rPr lang="en-GB" sz="1400" dirty="0" smtClean="0"/>
              <a:t>Neil Lent (n.lent@ed.ac.uk)</a:t>
            </a:r>
          </a:p>
          <a:p>
            <a:r>
              <a:rPr lang="en-GB" sz="1400" dirty="0" smtClean="0"/>
              <a:t>Kirsty Hughes (kirsty.hughes@ed.ac.uk)</a:t>
            </a:r>
          </a:p>
          <a:p>
            <a:r>
              <a:rPr lang="en-GB" sz="1400" dirty="0" smtClean="0"/>
              <a:t>Hazel </a:t>
            </a:r>
            <a:r>
              <a:rPr lang="en-GB" sz="1400" dirty="0" err="1" smtClean="0"/>
              <a:t>Marzetti</a:t>
            </a:r>
            <a:r>
              <a:rPr lang="en-GB" sz="1400" dirty="0" smtClean="0"/>
              <a:t> (hazel.marzetti@ed.ac.uk)</a:t>
            </a:r>
          </a:p>
          <a:p>
            <a:r>
              <a:rPr lang="en-GB" sz="1400" dirty="0" smtClean="0"/>
              <a:t>Susan </a:t>
            </a:r>
            <a:r>
              <a:rPr lang="en-GB" sz="1400" dirty="0" err="1" smtClean="0"/>
              <a:t>Rhind</a:t>
            </a:r>
            <a:r>
              <a:rPr lang="en-GB" sz="1400" dirty="0" smtClean="0"/>
              <a:t> (susan.rhind@ed.ac.uk)</a:t>
            </a:r>
            <a:endParaRPr lang="en-GB" sz="1400" dirty="0"/>
          </a:p>
        </p:txBody>
      </p:sp>
      <p:grpSp>
        <p:nvGrpSpPr>
          <p:cNvPr id="7" name="Group 6"/>
          <p:cNvGrpSpPr/>
          <p:nvPr/>
        </p:nvGrpSpPr>
        <p:grpSpPr>
          <a:xfrm>
            <a:off x="3606493" y="4380806"/>
            <a:ext cx="1558673" cy="307777"/>
            <a:chOff x="4301818" y="4371281"/>
            <a:chExt cx="1558673" cy="307777"/>
          </a:xfrm>
        </p:grpSpPr>
        <p:pic>
          <p:nvPicPr>
            <p:cNvPr id="8" name="Picture 4" descr="https://logos-download.com/wp-content/uploads/2016/02/Twitter_logo_bird_transparent_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1818" y="4430093"/>
              <a:ext cx="234178" cy="19015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526471" y="4371281"/>
              <a:ext cx="1334020" cy="307777"/>
            </a:xfrm>
            <a:prstGeom prst="rect">
              <a:avLst/>
            </a:prstGeom>
            <a:noFill/>
          </p:spPr>
          <p:txBody>
            <a:bodyPr wrap="none" rtlCol="0">
              <a:spAutoFit/>
            </a:bodyPr>
            <a:lstStyle/>
            <a:p>
              <a:r>
                <a:rPr lang="en-GB" sz="1400" dirty="0" smtClean="0">
                  <a:solidFill>
                    <a:schemeClr val="tx2"/>
                  </a:solidFill>
                </a:rPr>
                <a:t>@</a:t>
              </a:r>
              <a:r>
                <a:rPr lang="en-GB" sz="1400" dirty="0" err="1" smtClean="0">
                  <a:solidFill>
                    <a:schemeClr val="tx2"/>
                  </a:solidFill>
                </a:rPr>
                <a:t>jilly_mackay</a:t>
              </a:r>
              <a:endParaRPr lang="en-GB" sz="1400" dirty="0">
                <a:solidFill>
                  <a:schemeClr val="tx2"/>
                </a:solidFill>
              </a:endParaRPr>
            </a:p>
          </p:txBody>
        </p:sp>
      </p:grpSp>
    </p:spTree>
    <p:extLst>
      <p:ext uri="{BB962C8B-B14F-4D97-AF65-F5344CB8AC3E}">
        <p14:creationId xmlns:p14="http://schemas.microsoft.com/office/powerpoint/2010/main" val="1036055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smtClean="0"/>
              <a:t>Theme: Assessment &amp; Feedback</a:t>
            </a:r>
            <a:endParaRPr lang="en-GB" sz="2800" dirty="0"/>
          </a:p>
        </p:txBody>
      </p:sp>
      <p:sp>
        <p:nvSpPr>
          <p:cNvPr id="4" name="Rounded Rectangular Callout 3"/>
          <p:cNvSpPr/>
          <p:nvPr/>
        </p:nvSpPr>
        <p:spPr>
          <a:xfrm>
            <a:off x="284501" y="1193030"/>
            <a:ext cx="8513333" cy="2281476"/>
          </a:xfrm>
          <a:prstGeom prst="wedgeRoundRectCallou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spcAft>
                <a:spcPts val="0"/>
              </a:spcAft>
            </a:pPr>
            <a:r>
              <a:rPr lang="en-GB" i="1" dirty="0">
                <a:solidFill>
                  <a:schemeClr val="tx1"/>
                </a:solidFill>
                <a:latin typeface="Calibri" panose="020F0502020204030204" pitchFamily="34" charset="0"/>
                <a:ea typeface="Calibri" panose="020F0502020204030204" pitchFamily="34" charset="0"/>
                <a:cs typeface="Microsoft Sans Serif" panose="020B0604020202020204" pitchFamily="34" charset="0"/>
              </a:rPr>
              <a:t>While some course give detailed feedback on where to improve in assignments and reports, most courses have not done that. This makes it significantly harder to strive to improve. Maybe a sample type of report done by an upper year should be provided as a reference to show students what exactly markers are looking for. Also the criteria for marking are extremely vague (have mentioned this a few times in the past, please elaborate so students know what is required of them</a:t>
            </a:r>
            <a:r>
              <a:rPr lang="en-GB" i="1" dirty="0" smtClean="0">
                <a:solidFill>
                  <a:schemeClr val="tx1"/>
                </a:solidFill>
                <a:latin typeface="Calibri" panose="020F0502020204030204" pitchFamily="34" charset="0"/>
                <a:ea typeface="Calibri" panose="020F0502020204030204" pitchFamily="34" charset="0"/>
                <a:cs typeface="Microsoft Sans Serif" panose="020B0604020202020204" pitchFamily="34" charset="0"/>
              </a:rPr>
              <a:t>).</a:t>
            </a:r>
          </a:p>
          <a:p>
            <a:pPr lvl="0">
              <a:spcAft>
                <a:spcPts val="0"/>
              </a:spcAft>
            </a:pPr>
            <a:r>
              <a:rPr lang="en-GB" sz="2000" dirty="0" smtClean="0">
                <a:solidFill>
                  <a:schemeClr val="tx1"/>
                </a:solidFill>
                <a:latin typeface="Calibri" panose="020F0502020204030204" pitchFamily="34" charset="0"/>
                <a:ea typeface="Calibri" panose="020F0502020204030204" pitchFamily="34" charset="0"/>
                <a:cs typeface="Microsoft Sans Serif" panose="020B0604020202020204" pitchFamily="34" charset="0"/>
              </a:rPr>
              <a:t>- CSE</a:t>
            </a:r>
            <a:endParaRPr lang="en-GB" sz="2000" dirty="0">
              <a:solidFill>
                <a:schemeClr val="tx1"/>
              </a:solidFill>
              <a:latin typeface="Calibri" panose="020F0502020204030204" pitchFamily="34" charset="0"/>
              <a:ea typeface="Calibri" panose="020F0502020204030204" pitchFamily="34" charset="0"/>
            </a:endParaRPr>
          </a:p>
        </p:txBody>
      </p:sp>
      <p:sp>
        <p:nvSpPr>
          <p:cNvPr id="5" name="Rounded Rectangular Callout 4"/>
          <p:cNvSpPr/>
          <p:nvPr/>
        </p:nvSpPr>
        <p:spPr>
          <a:xfrm>
            <a:off x="4114800" y="3542792"/>
            <a:ext cx="4572000" cy="1956280"/>
          </a:xfrm>
          <a:prstGeom prst="wedgeRoundRectCallout">
            <a:avLst>
              <a:gd name="adj1" fmla="val -56833"/>
              <a:gd name="adj2" fmla="val 7745"/>
              <a:gd name="adj3" fmla="val 16667"/>
            </a:avLst>
          </a:prstGeom>
        </p:spPr>
        <p:style>
          <a:lnRef idx="2">
            <a:schemeClr val="dk1"/>
          </a:lnRef>
          <a:fillRef idx="1">
            <a:schemeClr val="lt1"/>
          </a:fillRef>
          <a:effectRef idx="0">
            <a:schemeClr val="dk1"/>
          </a:effectRef>
          <a:fontRef idx="minor">
            <a:schemeClr val="dk1"/>
          </a:fontRef>
        </p:style>
        <p:txBody>
          <a:bodyPr>
            <a:spAutoFit/>
          </a:bodyPr>
          <a:lstStyle/>
          <a:p>
            <a:pPr lvl="0">
              <a:spcAft>
                <a:spcPts val="0"/>
              </a:spcAft>
            </a:pPr>
            <a:r>
              <a:rPr lang="en-GB" i="1" dirty="0">
                <a:solidFill>
                  <a:schemeClr val="tx1"/>
                </a:solidFill>
                <a:latin typeface="Calibri" panose="020F0502020204030204" pitchFamily="34" charset="0"/>
                <a:ea typeface="Calibri" panose="020F0502020204030204" pitchFamily="34" charset="0"/>
                <a:cs typeface="Microsoft Sans Serif" panose="020B0604020202020204" pitchFamily="34" charset="0"/>
              </a:rPr>
              <a:t>Moreover in certain situations, markers graded in vastly different ways, so the difference between the grades of any two students was more dependent on who the marker is, rather than anything else</a:t>
            </a:r>
            <a:endParaRPr lang="en-GB" sz="2000" dirty="0">
              <a:solidFill>
                <a:schemeClr val="tx1"/>
              </a:solidFill>
              <a:latin typeface="Calibri" panose="020F0502020204030204" pitchFamily="34" charset="0"/>
              <a:ea typeface="Calibri" panose="020F0502020204030204" pitchFamily="34" charset="0"/>
            </a:endParaRPr>
          </a:p>
          <a:p>
            <a:pPr marL="457200" algn="r">
              <a:lnSpc>
                <a:spcPct val="105000"/>
              </a:lnSpc>
              <a:spcAft>
                <a:spcPts val="800"/>
              </a:spcAft>
            </a:pPr>
            <a:r>
              <a:rPr lang="en-GB"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en-GB"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CAHSS</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971891" y="5632767"/>
            <a:ext cx="7285573"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Vagueness and inconsistency inhibit self-regulation</a:t>
            </a:r>
            <a:endParaRPr lang="en-GB" sz="2400" dirty="0"/>
          </a:p>
        </p:txBody>
      </p:sp>
    </p:spTree>
    <p:extLst>
      <p:ext uri="{BB962C8B-B14F-4D97-AF65-F5344CB8AC3E}">
        <p14:creationId xmlns:p14="http://schemas.microsoft.com/office/powerpoint/2010/main" val="289386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Lessons for Student Engagement</a:t>
            </a:r>
            <a:endParaRPr lang="en-GB" sz="3200" dirty="0"/>
          </a:p>
        </p:txBody>
      </p:sp>
      <p:sp>
        <p:nvSpPr>
          <p:cNvPr id="4" name="TextBox 3"/>
          <p:cNvSpPr txBox="1"/>
          <p:nvPr/>
        </p:nvSpPr>
        <p:spPr>
          <a:xfrm>
            <a:off x="919704" y="1723322"/>
            <a:ext cx="7380547"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2400" dirty="0" smtClean="0"/>
              <a:t>Students who feel excluded aren’t encouraged to engage.</a:t>
            </a:r>
            <a:endParaRPr lang="en-GB" sz="2400" dirty="0"/>
          </a:p>
        </p:txBody>
      </p:sp>
      <p:sp>
        <p:nvSpPr>
          <p:cNvPr id="5" name="TextBox 4"/>
          <p:cNvSpPr txBox="1"/>
          <p:nvPr/>
        </p:nvSpPr>
        <p:spPr>
          <a:xfrm>
            <a:off x="919704" y="2760466"/>
            <a:ext cx="7380547"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Students aren’t engaging with their programmes in isolation.</a:t>
            </a:r>
            <a:endParaRPr lang="en-GB" sz="2400" dirty="0"/>
          </a:p>
        </p:txBody>
      </p:sp>
      <p:sp>
        <p:nvSpPr>
          <p:cNvPr id="6" name="TextBox 5"/>
          <p:cNvSpPr txBox="1"/>
          <p:nvPr/>
        </p:nvSpPr>
        <p:spPr>
          <a:xfrm>
            <a:off x="919705" y="3797610"/>
            <a:ext cx="7380546"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Why should students engage if we don’t?</a:t>
            </a:r>
            <a:endParaRPr lang="en-GB" sz="2400" dirty="0"/>
          </a:p>
        </p:txBody>
      </p:sp>
      <p:sp>
        <p:nvSpPr>
          <p:cNvPr id="7" name="TextBox 6"/>
          <p:cNvSpPr txBox="1"/>
          <p:nvPr/>
        </p:nvSpPr>
        <p:spPr>
          <a:xfrm>
            <a:off x="919705" y="4465422"/>
            <a:ext cx="7380546"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Research focus can promote positive engagement</a:t>
            </a:r>
            <a:endParaRPr lang="en-GB" sz="2400" dirty="0"/>
          </a:p>
        </p:txBody>
      </p:sp>
      <p:sp>
        <p:nvSpPr>
          <p:cNvPr id="8" name="TextBox 7"/>
          <p:cNvSpPr txBox="1"/>
          <p:nvPr/>
        </p:nvSpPr>
        <p:spPr>
          <a:xfrm>
            <a:off x="919705" y="5133234"/>
            <a:ext cx="7380546"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Vagueness and inconsistency inhibit self-regulation</a:t>
            </a:r>
            <a:endParaRPr lang="en-GB" sz="2400" dirty="0"/>
          </a:p>
        </p:txBody>
      </p:sp>
    </p:spTree>
    <p:extLst>
      <p:ext uri="{BB962C8B-B14F-4D97-AF65-F5344CB8AC3E}">
        <p14:creationId xmlns:p14="http://schemas.microsoft.com/office/powerpoint/2010/main" val="1516509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Lessons for Student Engagement</a:t>
            </a:r>
            <a:endParaRPr lang="en-GB" sz="3200" dirty="0"/>
          </a:p>
        </p:txBody>
      </p:sp>
      <p:pic>
        <p:nvPicPr>
          <p:cNvPr id="5" name="Picture 4"/>
          <p:cNvPicPr>
            <a:picLocks noChangeAspect="1"/>
          </p:cNvPicPr>
          <p:nvPr/>
        </p:nvPicPr>
        <p:blipFill rotWithShape="1">
          <a:blip r:embed="rId2"/>
          <a:srcRect t="11431" b="12881"/>
          <a:stretch/>
        </p:blipFill>
        <p:spPr>
          <a:xfrm>
            <a:off x="307834" y="1637607"/>
            <a:ext cx="8466667" cy="3906981"/>
          </a:xfrm>
          <a:prstGeom prst="rect">
            <a:avLst/>
          </a:prstGeom>
        </p:spPr>
      </p:pic>
    </p:spTree>
    <p:extLst>
      <p:ext uri="{BB962C8B-B14F-4D97-AF65-F5344CB8AC3E}">
        <p14:creationId xmlns:p14="http://schemas.microsoft.com/office/powerpoint/2010/main" val="2888203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000" dirty="0" smtClean="0"/>
              <a:t>The Importance of Qualitative Data</a:t>
            </a:r>
            <a:endParaRPr lang="en-GB" sz="4000" dirty="0"/>
          </a:p>
        </p:txBody>
      </p:sp>
      <p:sp>
        <p:nvSpPr>
          <p:cNvPr id="3" name="Content Placeholder 2"/>
          <p:cNvSpPr>
            <a:spLocks noGrp="1"/>
          </p:cNvSpPr>
          <p:nvPr>
            <p:ph sz="half" idx="10"/>
          </p:nvPr>
        </p:nvSpPr>
        <p:spPr>
          <a:xfrm>
            <a:off x="388268" y="2021724"/>
            <a:ext cx="8305800" cy="3905249"/>
          </a:xfrm>
        </p:spPr>
        <p:txBody>
          <a:bodyPr/>
          <a:lstStyle/>
          <a:p>
            <a:r>
              <a:rPr lang="en-GB" sz="2400" dirty="0" smtClean="0"/>
              <a:t>QAA New Enhancement Theme running until 2020</a:t>
            </a:r>
          </a:p>
          <a:p>
            <a:r>
              <a:rPr lang="en-GB" sz="2400" dirty="0" smtClean="0"/>
              <a:t>Evidence for Enhancement: Improving the Student Experience</a:t>
            </a:r>
          </a:p>
          <a:p>
            <a:endParaRPr lang="en-GB" sz="2400" dirty="0"/>
          </a:p>
          <a:p>
            <a:r>
              <a:rPr lang="en-GB" sz="2400" dirty="0" smtClean="0"/>
              <a:t>What data helps us:</a:t>
            </a:r>
          </a:p>
          <a:p>
            <a:pPr lvl="1"/>
            <a:r>
              <a:rPr lang="en-GB" sz="2400" dirty="0" smtClean="0"/>
              <a:t>Identify what we do well</a:t>
            </a:r>
          </a:p>
          <a:p>
            <a:pPr lvl="1"/>
            <a:r>
              <a:rPr lang="en-GB" sz="2400" dirty="0" smtClean="0"/>
              <a:t>Prioritise interventions</a:t>
            </a:r>
          </a:p>
          <a:p>
            <a:pPr lvl="1"/>
            <a:r>
              <a:rPr lang="en-GB" sz="2400" dirty="0" smtClean="0"/>
              <a:t>Evaluate effectiveness</a:t>
            </a:r>
            <a:endParaRPr lang="en-GB" sz="2400" dirty="0"/>
          </a:p>
        </p:txBody>
      </p:sp>
    </p:spTree>
    <p:extLst>
      <p:ext uri="{BB962C8B-B14F-4D97-AF65-F5344CB8AC3E}">
        <p14:creationId xmlns:p14="http://schemas.microsoft.com/office/powerpoint/2010/main" val="3411099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smtClean="0"/>
              <a:t>Methods</a:t>
            </a:r>
            <a:endParaRPr lang="en-GB" sz="3600" dirty="0"/>
          </a:p>
        </p:txBody>
      </p:sp>
      <p:sp>
        <p:nvSpPr>
          <p:cNvPr id="3" name="Content Placeholder 2"/>
          <p:cNvSpPr>
            <a:spLocks noGrp="1"/>
          </p:cNvSpPr>
          <p:nvPr>
            <p:ph sz="half" idx="10"/>
          </p:nvPr>
        </p:nvSpPr>
        <p:spPr>
          <a:xfrm>
            <a:off x="381000" y="1752600"/>
            <a:ext cx="8305800" cy="4191000"/>
          </a:xfrm>
        </p:spPr>
        <p:txBody>
          <a:bodyPr/>
          <a:lstStyle/>
          <a:p>
            <a:r>
              <a:rPr lang="en-GB" sz="1800" dirty="0" smtClean="0"/>
              <a:t>In the beginning . . . </a:t>
            </a:r>
          </a:p>
          <a:p>
            <a:r>
              <a:rPr lang="en-GB" sz="1800" dirty="0" smtClean="0"/>
              <a:t>3 schools’ data explored by JM, HM, KH and NL</a:t>
            </a:r>
          </a:p>
          <a:p>
            <a:r>
              <a:rPr lang="en-GB" sz="1800" dirty="0" smtClean="0"/>
              <a:t>All 4 researchers independently coded same 20 responses to identify themes and establish consistency</a:t>
            </a:r>
          </a:p>
          <a:p>
            <a:endParaRPr lang="en-GB" sz="1800" dirty="0"/>
          </a:p>
          <a:p>
            <a:r>
              <a:rPr lang="en-GB" sz="1800" dirty="0" smtClean="0"/>
              <a:t>Schools then divided between KH, HM and JM</a:t>
            </a:r>
          </a:p>
          <a:p>
            <a:r>
              <a:rPr lang="en-GB" sz="1800" dirty="0" smtClean="0"/>
              <a:t>Each school coded by a single researcher </a:t>
            </a:r>
          </a:p>
          <a:p>
            <a:r>
              <a:rPr lang="en-GB" sz="1800" dirty="0" smtClean="0"/>
              <a:t>New themes could be generated</a:t>
            </a:r>
          </a:p>
          <a:p>
            <a:endParaRPr lang="en-GB" sz="1800" dirty="0" smtClean="0"/>
          </a:p>
          <a:p>
            <a:endParaRPr lang="en-GB" sz="1800" dirty="0"/>
          </a:p>
          <a:p>
            <a:endParaRPr lang="en-GB" sz="1800" dirty="0" smtClean="0"/>
          </a:p>
          <a:p>
            <a:endParaRPr lang="en-GB" sz="1800" dirty="0" smtClean="0"/>
          </a:p>
        </p:txBody>
      </p:sp>
    </p:spTree>
    <p:extLst>
      <p:ext uri="{BB962C8B-B14F-4D97-AF65-F5344CB8AC3E}">
        <p14:creationId xmlns:p14="http://schemas.microsoft.com/office/powerpoint/2010/main" val="4291814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000" dirty="0" smtClean="0"/>
              <a:t>Overview of Themes</a:t>
            </a:r>
            <a:endParaRPr lang="en-GB" sz="4000" dirty="0"/>
          </a:p>
        </p:txBody>
      </p:sp>
      <p:graphicFrame>
        <p:nvGraphicFramePr>
          <p:cNvPr id="4" name="Table 3"/>
          <p:cNvGraphicFramePr>
            <a:graphicFrameLocks noGrp="1"/>
          </p:cNvGraphicFramePr>
          <p:nvPr>
            <p:extLst/>
          </p:nvPr>
        </p:nvGraphicFramePr>
        <p:xfrm>
          <a:off x="395536" y="2098856"/>
          <a:ext cx="8291264" cy="3840480"/>
        </p:xfrm>
        <a:graphic>
          <a:graphicData uri="http://schemas.openxmlformats.org/drawingml/2006/table">
            <a:tbl>
              <a:tblPr firstRow="1" firstCol="1">
                <a:tableStyleId>{21E4AEA4-8DFA-4A89-87EB-49C32662AFE0}</a:tableStyleId>
              </a:tblPr>
              <a:tblGrid>
                <a:gridCol w="2604225">
                  <a:extLst>
                    <a:ext uri="{9D8B030D-6E8A-4147-A177-3AD203B41FA5}">
                      <a16:colId xmlns:a16="http://schemas.microsoft.com/office/drawing/2014/main" val="3426852857"/>
                    </a:ext>
                  </a:extLst>
                </a:gridCol>
                <a:gridCol w="5687039">
                  <a:extLst>
                    <a:ext uri="{9D8B030D-6E8A-4147-A177-3AD203B41FA5}">
                      <a16:colId xmlns:a16="http://schemas.microsoft.com/office/drawing/2014/main" val="1065041714"/>
                    </a:ext>
                  </a:extLst>
                </a:gridCol>
              </a:tblGrid>
              <a:tr h="0">
                <a:tc>
                  <a:txBody>
                    <a:bodyPr/>
                    <a:lstStyle/>
                    <a:p>
                      <a:pPr>
                        <a:spcAft>
                          <a:spcPts val="0"/>
                        </a:spcAft>
                      </a:pPr>
                      <a:r>
                        <a:rPr lang="en-GB" sz="1800">
                          <a:effectLst/>
                        </a:rPr>
                        <a:t>Theme</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Sub-Themes</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5773392"/>
                  </a:ext>
                </a:extLst>
              </a:tr>
              <a:tr h="230505">
                <a:tc>
                  <a:txBody>
                    <a:bodyPr/>
                    <a:lstStyle/>
                    <a:p>
                      <a:pPr>
                        <a:spcAft>
                          <a:spcPts val="0"/>
                        </a:spcAft>
                      </a:pPr>
                      <a:r>
                        <a:rPr lang="en-GB" sz="1800">
                          <a:effectLst/>
                        </a:rPr>
                        <a:t>Organisation</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Good and bad organisation</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6368569"/>
                  </a:ext>
                </a:extLst>
              </a:tr>
              <a:tr h="186055">
                <a:tc>
                  <a:txBody>
                    <a:bodyPr/>
                    <a:lstStyle/>
                    <a:p>
                      <a:pPr>
                        <a:spcAft>
                          <a:spcPts val="0"/>
                        </a:spcAft>
                      </a:pPr>
                      <a:r>
                        <a:rPr lang="en-GB" sz="1800">
                          <a:effectLst/>
                        </a:rPr>
                        <a:t>Community and Alienation</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Student feedback not valued</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4160375"/>
                  </a:ext>
                </a:extLst>
              </a:tr>
              <a:tr h="0">
                <a:tc>
                  <a:txBody>
                    <a:bodyPr/>
                    <a:lstStyle/>
                    <a:p>
                      <a:pPr>
                        <a:spcAft>
                          <a:spcPts val="0"/>
                        </a:spcAft>
                      </a:pPr>
                      <a:r>
                        <a:rPr lang="en-GB" sz="1800">
                          <a:effectLst/>
                        </a:rPr>
                        <a:t>Facilities</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 </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4953863"/>
                  </a:ext>
                </a:extLst>
              </a:tr>
              <a:tr h="361950">
                <a:tc>
                  <a:txBody>
                    <a:bodyPr/>
                    <a:lstStyle/>
                    <a:p>
                      <a:pPr>
                        <a:spcAft>
                          <a:spcPts val="0"/>
                        </a:spcAft>
                      </a:pPr>
                      <a:r>
                        <a:rPr lang="en-GB" sz="1800">
                          <a:effectLst/>
                        </a:rPr>
                        <a:t>Student Concerns and Self-Development</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Confidence, enjoyment of materials, help with living in Edinburgh</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5844419"/>
                  </a:ext>
                </a:extLst>
              </a:tr>
              <a:tr h="277495">
                <a:tc>
                  <a:txBody>
                    <a:bodyPr/>
                    <a:lstStyle/>
                    <a:p>
                      <a:pPr>
                        <a:spcAft>
                          <a:spcPts val="0"/>
                        </a:spcAft>
                      </a:pPr>
                      <a:r>
                        <a:rPr lang="en-GB" sz="1800">
                          <a:effectLst/>
                        </a:rPr>
                        <a:t>Learning and Teaching</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Language skills (staff), consistency of teaching</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9751736"/>
                  </a:ext>
                </a:extLst>
              </a:tr>
              <a:tr h="0">
                <a:tc>
                  <a:txBody>
                    <a:bodyPr/>
                    <a:lstStyle/>
                    <a:p>
                      <a:pPr>
                        <a:spcAft>
                          <a:spcPts val="0"/>
                        </a:spcAft>
                      </a:pPr>
                      <a:r>
                        <a:rPr lang="en-GB" sz="1800">
                          <a:effectLst/>
                        </a:rPr>
                        <a:t>Assessment and Feedback</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Exam timetabling, assessments not fitting course, assessments too challenging, grade bands confusing, marking inconsistent, feedback late, no feed-forward</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120789"/>
                  </a:ext>
                </a:extLst>
              </a:tr>
              <a:tr h="0">
                <a:tc>
                  <a:txBody>
                    <a:bodyPr/>
                    <a:lstStyle/>
                    <a:p>
                      <a:pPr>
                        <a:spcAft>
                          <a:spcPts val="0"/>
                        </a:spcAft>
                      </a:pPr>
                      <a:r>
                        <a:rPr lang="en-GB" sz="1800">
                          <a:effectLst/>
                        </a:rPr>
                        <a:t>Staff Have Research Focus</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The staff were considered experts in their field, or may prefer research to teaching. </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4237006"/>
                  </a:ext>
                </a:extLst>
              </a:tr>
            </a:tbl>
          </a:graphicData>
        </a:graphic>
      </p:graphicFrame>
      <p:sp>
        <p:nvSpPr>
          <p:cNvPr id="5" name="Rectangle 1"/>
          <p:cNvSpPr>
            <a:spLocks noChangeArrowheads="1"/>
          </p:cNvSpPr>
          <p:nvPr/>
        </p:nvSpPr>
        <p:spPr bwMode="auto">
          <a:xfrm>
            <a:off x="522003" y="1307234"/>
            <a:ext cx="8038329"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Table 1</a:t>
            </a:r>
            <a:r>
              <a:rPr kumimoji="0" lang="en-GB" altLang="en-US" sz="2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GB" altLang="en-US" sz="20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Seven broad themes extracted from the NSS 2016 responses and some of their sub-themes</a:t>
            </a:r>
            <a:r>
              <a:rPr kumimoji="0" lang="en-GB" altLang="en-US" sz="2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GB"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14376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000" dirty="0" smtClean="0"/>
              <a:t>Overview of Themes</a:t>
            </a:r>
            <a:endParaRPr lang="en-GB" sz="4000" dirty="0"/>
          </a:p>
        </p:txBody>
      </p:sp>
      <p:graphicFrame>
        <p:nvGraphicFramePr>
          <p:cNvPr id="4" name="Table 3"/>
          <p:cNvGraphicFramePr>
            <a:graphicFrameLocks noGrp="1"/>
          </p:cNvGraphicFramePr>
          <p:nvPr>
            <p:extLst/>
          </p:nvPr>
        </p:nvGraphicFramePr>
        <p:xfrm>
          <a:off x="395536" y="2098856"/>
          <a:ext cx="8291264" cy="3840480"/>
        </p:xfrm>
        <a:graphic>
          <a:graphicData uri="http://schemas.openxmlformats.org/drawingml/2006/table">
            <a:tbl>
              <a:tblPr firstRow="1" firstCol="1">
                <a:tableStyleId>{21E4AEA4-8DFA-4A89-87EB-49C32662AFE0}</a:tableStyleId>
              </a:tblPr>
              <a:tblGrid>
                <a:gridCol w="2604225">
                  <a:extLst>
                    <a:ext uri="{9D8B030D-6E8A-4147-A177-3AD203B41FA5}">
                      <a16:colId xmlns:a16="http://schemas.microsoft.com/office/drawing/2014/main" val="3426852857"/>
                    </a:ext>
                  </a:extLst>
                </a:gridCol>
                <a:gridCol w="5687039">
                  <a:extLst>
                    <a:ext uri="{9D8B030D-6E8A-4147-A177-3AD203B41FA5}">
                      <a16:colId xmlns:a16="http://schemas.microsoft.com/office/drawing/2014/main" val="1065041714"/>
                    </a:ext>
                  </a:extLst>
                </a:gridCol>
              </a:tblGrid>
              <a:tr h="0">
                <a:tc>
                  <a:txBody>
                    <a:bodyPr/>
                    <a:lstStyle/>
                    <a:p>
                      <a:pPr>
                        <a:spcAft>
                          <a:spcPts val="0"/>
                        </a:spcAft>
                      </a:pPr>
                      <a:r>
                        <a:rPr lang="en-GB" sz="1800">
                          <a:effectLst/>
                        </a:rPr>
                        <a:t>Theme</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Sub-Themes</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5773392"/>
                  </a:ext>
                </a:extLst>
              </a:tr>
              <a:tr h="230505">
                <a:tc>
                  <a:txBody>
                    <a:bodyPr/>
                    <a:lstStyle/>
                    <a:p>
                      <a:pPr>
                        <a:spcAft>
                          <a:spcPts val="0"/>
                        </a:spcAft>
                      </a:pPr>
                      <a:r>
                        <a:rPr lang="en-GB" sz="1800">
                          <a:effectLst/>
                        </a:rPr>
                        <a:t>Organisation</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a:spcAft>
                          <a:spcPts val="0"/>
                        </a:spcAft>
                      </a:pPr>
                      <a:r>
                        <a:rPr lang="en-GB" sz="1800" dirty="0">
                          <a:effectLst/>
                        </a:rPr>
                        <a:t>Good and bad organisation</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766368569"/>
                  </a:ext>
                </a:extLst>
              </a:tr>
              <a:tr h="186055">
                <a:tc>
                  <a:txBody>
                    <a:bodyPr/>
                    <a:lstStyle/>
                    <a:p>
                      <a:pPr>
                        <a:spcAft>
                          <a:spcPts val="0"/>
                        </a:spcAft>
                      </a:pPr>
                      <a:r>
                        <a:rPr lang="en-GB" sz="1800">
                          <a:effectLst/>
                        </a:rPr>
                        <a:t>Community and Alienation</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Student feedback not valued</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4160375"/>
                  </a:ext>
                </a:extLst>
              </a:tr>
              <a:tr h="0">
                <a:tc>
                  <a:txBody>
                    <a:bodyPr/>
                    <a:lstStyle/>
                    <a:p>
                      <a:pPr>
                        <a:spcAft>
                          <a:spcPts val="0"/>
                        </a:spcAft>
                      </a:pPr>
                      <a:r>
                        <a:rPr lang="en-GB" sz="1800">
                          <a:effectLst/>
                        </a:rPr>
                        <a:t>Facilities</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a:spcAft>
                          <a:spcPts val="0"/>
                        </a:spcAft>
                      </a:pPr>
                      <a:r>
                        <a:rPr lang="en-GB" sz="1800" dirty="0">
                          <a:effectLst/>
                        </a:rPr>
                        <a:t> </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204953863"/>
                  </a:ext>
                </a:extLst>
              </a:tr>
              <a:tr h="361950">
                <a:tc>
                  <a:txBody>
                    <a:bodyPr/>
                    <a:lstStyle/>
                    <a:p>
                      <a:pPr>
                        <a:spcAft>
                          <a:spcPts val="0"/>
                        </a:spcAft>
                      </a:pPr>
                      <a:r>
                        <a:rPr lang="en-GB" sz="1800">
                          <a:effectLst/>
                        </a:rPr>
                        <a:t>Student Concerns and Self-Development</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Confidence, enjoyment of materials, help with living in Edinburgh</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5844419"/>
                  </a:ext>
                </a:extLst>
              </a:tr>
              <a:tr h="277495">
                <a:tc>
                  <a:txBody>
                    <a:bodyPr/>
                    <a:lstStyle/>
                    <a:p>
                      <a:pPr>
                        <a:spcAft>
                          <a:spcPts val="0"/>
                        </a:spcAft>
                      </a:pPr>
                      <a:r>
                        <a:rPr lang="en-GB" sz="1800">
                          <a:effectLst/>
                        </a:rPr>
                        <a:t>Learning and Teaching</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Language skills (staff), consistency of teaching</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9751736"/>
                  </a:ext>
                </a:extLst>
              </a:tr>
              <a:tr h="0">
                <a:tc>
                  <a:txBody>
                    <a:bodyPr/>
                    <a:lstStyle/>
                    <a:p>
                      <a:pPr>
                        <a:spcAft>
                          <a:spcPts val="0"/>
                        </a:spcAft>
                      </a:pPr>
                      <a:r>
                        <a:rPr lang="en-GB" sz="1800">
                          <a:effectLst/>
                        </a:rPr>
                        <a:t>Assessment and Feedback</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a:effectLst/>
                        </a:rPr>
                        <a:t>Exam timetabling, assessments not fitting course, assessments too challenging, grade bands confusing, marking inconsistent, feedback late, no feed-forward</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120789"/>
                  </a:ext>
                </a:extLst>
              </a:tr>
              <a:tr h="0">
                <a:tc>
                  <a:txBody>
                    <a:bodyPr/>
                    <a:lstStyle/>
                    <a:p>
                      <a:pPr>
                        <a:spcAft>
                          <a:spcPts val="0"/>
                        </a:spcAft>
                      </a:pPr>
                      <a:r>
                        <a:rPr lang="en-GB" sz="1800">
                          <a:effectLst/>
                        </a:rPr>
                        <a:t>Staff Have Research Focus</a:t>
                      </a:r>
                      <a:endParaRPr lang="en-GB"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800" dirty="0">
                          <a:effectLst/>
                        </a:rPr>
                        <a:t>The staff were considered experts in their field, or may prefer research to teaching. </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4237006"/>
                  </a:ext>
                </a:extLst>
              </a:tr>
            </a:tbl>
          </a:graphicData>
        </a:graphic>
      </p:graphicFrame>
      <p:sp>
        <p:nvSpPr>
          <p:cNvPr id="5" name="Rectangle 1"/>
          <p:cNvSpPr>
            <a:spLocks noChangeArrowheads="1"/>
          </p:cNvSpPr>
          <p:nvPr/>
        </p:nvSpPr>
        <p:spPr bwMode="auto">
          <a:xfrm>
            <a:off x="522003" y="1307234"/>
            <a:ext cx="8038329"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Table 1</a:t>
            </a:r>
            <a:r>
              <a:rPr kumimoji="0" lang="en-GB" altLang="en-US" sz="2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kumimoji="0" lang="en-GB" altLang="en-US" sz="20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Seven broad themes extracted from the NSS 2016 responses and some of their sub-themes</a:t>
            </a:r>
            <a:r>
              <a:rPr kumimoji="0" lang="en-GB" altLang="en-US" sz="2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GB"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7200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Theme: Community &amp; Alienation</a:t>
            </a:r>
            <a:endParaRPr lang="en-GB" sz="3200" dirty="0"/>
          </a:p>
        </p:txBody>
      </p:sp>
      <p:sp>
        <p:nvSpPr>
          <p:cNvPr id="3" name="Content Placeholder 2"/>
          <p:cNvSpPr>
            <a:spLocks noGrp="1"/>
          </p:cNvSpPr>
          <p:nvPr>
            <p:ph sz="half" idx="10"/>
          </p:nvPr>
        </p:nvSpPr>
        <p:spPr>
          <a:xfrm>
            <a:off x="381000" y="1752600"/>
            <a:ext cx="8305800" cy="1225731"/>
          </a:xfrm>
        </p:spPr>
        <p:txBody>
          <a:bodyPr/>
          <a:lstStyle/>
          <a:p>
            <a:r>
              <a:rPr lang="en-GB" sz="1600" dirty="0" smtClean="0"/>
              <a:t>Students wanted to feel as though they were a valued member of their academic community. </a:t>
            </a:r>
          </a:p>
          <a:p>
            <a:endParaRPr lang="en-GB" sz="1600" dirty="0"/>
          </a:p>
        </p:txBody>
      </p:sp>
      <p:sp>
        <p:nvSpPr>
          <p:cNvPr id="4" name="Rounded Rectangular Callout 3"/>
          <p:cNvSpPr/>
          <p:nvPr/>
        </p:nvSpPr>
        <p:spPr>
          <a:xfrm>
            <a:off x="3521033" y="2467553"/>
            <a:ext cx="4572000" cy="1021556"/>
          </a:xfrm>
          <a:prstGeom prst="wedgeRoundRectCallout">
            <a:avLst>
              <a:gd name="adj1" fmla="val 56881"/>
              <a:gd name="adj2" fmla="val -30945"/>
              <a:gd name="adj3" fmla="val 16667"/>
            </a:avLst>
          </a:prstGeom>
        </p:spPr>
        <p:style>
          <a:lnRef idx="2">
            <a:schemeClr val="accent5"/>
          </a:lnRef>
          <a:fillRef idx="1">
            <a:schemeClr val="lt1"/>
          </a:fillRef>
          <a:effectRef idx="0">
            <a:schemeClr val="accent5"/>
          </a:effectRef>
          <a:fontRef idx="minor">
            <a:schemeClr val="dk1"/>
          </a:fontRef>
        </p:style>
        <p:txBody>
          <a:bodyPr>
            <a:spAutoFit/>
          </a:bodyPr>
          <a:lstStyle/>
          <a:p>
            <a:pPr>
              <a:spcAft>
                <a:spcPts val="0"/>
              </a:spcAft>
            </a:pPr>
            <a:r>
              <a:rPr lang="en-GB"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For </a:t>
            </a:r>
            <a:r>
              <a:rPr lang="en-GB"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four years I have been treated like a second-class citizen compared to the postgraduate research students</a:t>
            </a:r>
            <a:r>
              <a:rPr lang="en-GB"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 CSE </a:t>
            </a: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4"/>
          <p:cNvSpPr/>
          <p:nvPr/>
        </p:nvSpPr>
        <p:spPr>
          <a:xfrm>
            <a:off x="1036718" y="3806748"/>
            <a:ext cx="4572000" cy="1021556"/>
          </a:xfrm>
          <a:prstGeom prst="wedgeRoundRectCallout">
            <a:avLst>
              <a:gd name="adj1" fmla="val -26833"/>
              <a:gd name="adj2" fmla="val -83274"/>
              <a:gd name="adj3" fmla="val 16667"/>
            </a:avLst>
          </a:prstGeom>
        </p:spPr>
        <p:style>
          <a:lnRef idx="2">
            <a:schemeClr val="accent4"/>
          </a:lnRef>
          <a:fillRef idx="1">
            <a:schemeClr val="lt1"/>
          </a:fillRef>
          <a:effectRef idx="0">
            <a:schemeClr val="accent4"/>
          </a:effectRef>
          <a:fontRef idx="minor">
            <a:schemeClr val="dk1"/>
          </a:fontRef>
        </p:style>
        <p:txBody>
          <a:bodyPr>
            <a:spAutoFit/>
          </a:bodyPr>
          <a:lstStyle/>
          <a:p>
            <a:pPr>
              <a:spcAft>
                <a:spcPts val="0"/>
              </a:spcAft>
            </a:pPr>
            <a:r>
              <a:rPr lang="en-GB"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Undergraduates </a:t>
            </a:r>
            <a:r>
              <a:rPr lang="en-GB"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are not important. Research students and research projects are the priority.</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CAHSS</a:t>
            </a: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850894" y="5496993"/>
            <a:ext cx="7380547" cy="461665"/>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sz="2400" dirty="0" smtClean="0"/>
              <a:t>How does feeling excluded encourage engagement?</a:t>
            </a:r>
            <a:endParaRPr lang="en-GB" sz="2400" dirty="0"/>
          </a:p>
        </p:txBody>
      </p:sp>
    </p:spTree>
    <p:extLst>
      <p:ext uri="{BB962C8B-B14F-4D97-AF65-F5344CB8AC3E}">
        <p14:creationId xmlns:p14="http://schemas.microsoft.com/office/powerpoint/2010/main" val="66252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smtClean="0"/>
              <a:t>Theme: Student Concerns &amp; Self-Development </a:t>
            </a:r>
            <a:endParaRPr lang="en-GB" sz="2800" dirty="0"/>
          </a:p>
        </p:txBody>
      </p:sp>
      <p:sp>
        <p:nvSpPr>
          <p:cNvPr id="4" name="Rounded Rectangular Callout 3"/>
          <p:cNvSpPr/>
          <p:nvPr/>
        </p:nvSpPr>
        <p:spPr>
          <a:xfrm>
            <a:off x="3546741" y="1251609"/>
            <a:ext cx="4572000" cy="1021556"/>
          </a:xfrm>
          <a:prstGeom prst="wedgeRoundRectCallout">
            <a:avLst>
              <a:gd name="adj1" fmla="val 55738"/>
              <a:gd name="adj2" fmla="val -27010"/>
              <a:gd name="adj3" fmla="val 16667"/>
            </a:avLst>
          </a:prstGeom>
        </p:spPr>
        <p:style>
          <a:lnRef idx="2">
            <a:schemeClr val="accent1"/>
          </a:lnRef>
          <a:fillRef idx="1">
            <a:schemeClr val="lt1"/>
          </a:fillRef>
          <a:effectRef idx="0">
            <a:schemeClr val="accent1"/>
          </a:effectRef>
          <a:fontRef idx="minor">
            <a:schemeClr val="dk1"/>
          </a:fontRef>
        </p:style>
        <p:txBody>
          <a:bodyPr>
            <a:spAutoFit/>
          </a:bodyPr>
          <a:lstStyle/>
          <a:p>
            <a:r>
              <a:rPr lang="en-GB" dirty="0" smtClean="0">
                <a:solidFill>
                  <a:schemeClr val="tx2">
                    <a:lumMod val="50000"/>
                  </a:schemeClr>
                </a:solidFill>
                <a:latin typeface="Calibri" panose="020F0502020204030204" pitchFamily="34" charset="0"/>
              </a:rPr>
              <a:t>[What one thing…] </a:t>
            </a:r>
            <a:r>
              <a:rPr lang="en-GB" i="1" dirty="0" smtClean="0">
                <a:solidFill>
                  <a:schemeClr val="tx2">
                    <a:lumMod val="50000"/>
                  </a:schemeClr>
                </a:solidFill>
                <a:latin typeface="Calibri" panose="020F0502020204030204" pitchFamily="34" charset="0"/>
              </a:rPr>
              <a:t>Not </a:t>
            </a:r>
            <a:r>
              <a:rPr lang="en-GB" i="1" dirty="0">
                <a:solidFill>
                  <a:schemeClr val="tx2">
                    <a:lumMod val="50000"/>
                  </a:schemeClr>
                </a:solidFill>
                <a:latin typeface="Calibri" panose="020F0502020204030204" pitchFamily="34" charset="0"/>
              </a:rPr>
              <a:t>being made technically homeless.</a:t>
            </a:r>
          </a:p>
          <a:p>
            <a:r>
              <a:rPr lang="en-GB" dirty="0" smtClean="0">
                <a:solidFill>
                  <a:schemeClr val="tx2">
                    <a:lumMod val="50000"/>
                  </a:schemeClr>
                </a:solidFill>
                <a:latin typeface="Calibri" panose="020F0502020204030204" pitchFamily="34" charset="0"/>
              </a:rPr>
              <a:t> - CAHSS</a:t>
            </a:r>
            <a:endParaRPr lang="en-GB" dirty="0">
              <a:solidFill>
                <a:schemeClr val="tx2">
                  <a:lumMod val="50000"/>
                </a:schemeClr>
              </a:solidFill>
              <a:latin typeface="Calibri" panose="020F0502020204030204" pitchFamily="34" charset="0"/>
            </a:endParaRPr>
          </a:p>
        </p:txBody>
      </p:sp>
      <p:sp>
        <p:nvSpPr>
          <p:cNvPr id="5" name="Rounded Rectangular Callout 4"/>
          <p:cNvSpPr/>
          <p:nvPr/>
        </p:nvSpPr>
        <p:spPr>
          <a:xfrm>
            <a:off x="5368679" y="3006451"/>
            <a:ext cx="3461657" cy="1634490"/>
          </a:xfrm>
          <a:prstGeom prst="wedgeRoundRectCallout">
            <a:avLst>
              <a:gd name="adj1" fmla="val 19738"/>
              <a:gd name="adj2" fmla="val 65451"/>
              <a:gd name="adj3" fmla="val 16667"/>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i="1" dirty="0">
                <a:solidFill>
                  <a:schemeClr val="tx2">
                    <a:lumMod val="50000"/>
                  </a:schemeClr>
                </a:solidFill>
                <a:latin typeface="Calibri" panose="020F0502020204030204" pitchFamily="34" charset="0"/>
              </a:rPr>
              <a:t>Money to buy food. Money to buy a new laptop. Money to buy clothes. Money to buy books</a:t>
            </a:r>
            <a:r>
              <a:rPr lang="en-GB" dirty="0" smtClean="0">
                <a:solidFill>
                  <a:schemeClr val="tx2">
                    <a:lumMod val="50000"/>
                  </a:schemeClr>
                </a:solidFill>
                <a:latin typeface="Calibri" panose="020F0502020204030204" pitchFamily="34" charset="0"/>
              </a:rPr>
              <a:t>. – CAHSS</a:t>
            </a:r>
            <a:endParaRPr lang="en-GB" dirty="0">
              <a:solidFill>
                <a:schemeClr val="tx2">
                  <a:lumMod val="50000"/>
                </a:schemeClr>
              </a:solidFill>
              <a:latin typeface="Calibri" panose="020F0502020204030204" pitchFamily="34" charset="0"/>
            </a:endParaRPr>
          </a:p>
          <a:p>
            <a:endParaRPr lang="en-GB" dirty="0">
              <a:solidFill>
                <a:schemeClr val="tx2">
                  <a:lumMod val="50000"/>
                </a:schemeClr>
              </a:solidFill>
              <a:latin typeface="Calibri" panose="020F0502020204030204" pitchFamily="34" charset="0"/>
            </a:endParaRPr>
          </a:p>
        </p:txBody>
      </p:sp>
      <p:sp>
        <p:nvSpPr>
          <p:cNvPr id="6" name="Rounded Rectangular Callout 5"/>
          <p:cNvSpPr/>
          <p:nvPr/>
        </p:nvSpPr>
        <p:spPr>
          <a:xfrm>
            <a:off x="326550" y="2472591"/>
            <a:ext cx="4572000" cy="2247424"/>
          </a:xfrm>
          <a:prstGeom prst="wedgeRoundRectCallout">
            <a:avLst/>
          </a:prstGeom>
        </p:spPr>
        <p:style>
          <a:lnRef idx="2">
            <a:schemeClr val="accent2"/>
          </a:lnRef>
          <a:fillRef idx="1">
            <a:schemeClr val="lt1"/>
          </a:fillRef>
          <a:effectRef idx="0">
            <a:schemeClr val="accent2"/>
          </a:effectRef>
          <a:fontRef idx="minor">
            <a:schemeClr val="dk1"/>
          </a:fontRef>
        </p:style>
        <p:txBody>
          <a:bodyPr>
            <a:spAutoFit/>
          </a:bodyPr>
          <a:lstStyle/>
          <a:p>
            <a:r>
              <a:rPr lang="en-GB" dirty="0" smtClean="0">
                <a:solidFill>
                  <a:schemeClr val="tx2">
                    <a:lumMod val="50000"/>
                  </a:schemeClr>
                </a:solidFill>
                <a:latin typeface="Calibri" panose="020F0502020204030204" pitchFamily="34" charset="0"/>
              </a:rPr>
              <a:t>[My] </a:t>
            </a:r>
            <a:r>
              <a:rPr lang="en-GB" i="1" dirty="0">
                <a:solidFill>
                  <a:schemeClr val="tx2">
                    <a:lumMod val="50000"/>
                  </a:schemeClr>
                </a:solidFill>
                <a:latin typeface="Calibri" panose="020F0502020204030204" pitchFamily="34" charset="0"/>
              </a:rPr>
              <a:t>supervisor was very supportive and understood my needs as a mentally ill student. </a:t>
            </a:r>
            <a:r>
              <a:rPr lang="en-GB" i="1" dirty="0" err="1">
                <a:solidFill>
                  <a:schemeClr val="tx2">
                    <a:lumMod val="50000"/>
                  </a:schemeClr>
                </a:solidFill>
                <a:latin typeface="Calibri" panose="020F0502020204030204" pitchFamily="34" charset="0"/>
              </a:rPr>
              <a:t>He/She</a:t>
            </a:r>
            <a:r>
              <a:rPr lang="en-GB" i="1" dirty="0">
                <a:solidFill>
                  <a:schemeClr val="tx2">
                    <a:lumMod val="50000"/>
                  </a:schemeClr>
                </a:solidFill>
                <a:latin typeface="Calibri" panose="020F0502020204030204" pitchFamily="34" charset="0"/>
              </a:rPr>
              <a:t> also gives very fair and useful feedback and is very approachable and friendly. </a:t>
            </a:r>
            <a:r>
              <a:rPr lang="en-GB" i="1" dirty="0" err="1">
                <a:solidFill>
                  <a:schemeClr val="tx2">
                    <a:lumMod val="50000"/>
                  </a:schemeClr>
                </a:solidFill>
                <a:latin typeface="Calibri" panose="020F0502020204030204" pitchFamily="34" charset="0"/>
              </a:rPr>
              <a:t>He/She</a:t>
            </a:r>
            <a:r>
              <a:rPr lang="en-GB" i="1" dirty="0">
                <a:solidFill>
                  <a:schemeClr val="tx2">
                    <a:lumMod val="50000"/>
                  </a:schemeClr>
                </a:solidFill>
                <a:latin typeface="Calibri" panose="020F0502020204030204" pitchFamily="34" charset="0"/>
              </a:rPr>
              <a:t> explains difficult concepts very well.</a:t>
            </a:r>
          </a:p>
          <a:p>
            <a:r>
              <a:rPr lang="en-GB" dirty="0" smtClean="0">
                <a:solidFill>
                  <a:schemeClr val="tx2">
                    <a:lumMod val="50000"/>
                  </a:schemeClr>
                </a:solidFill>
                <a:latin typeface="Calibri" panose="020F0502020204030204" pitchFamily="34" charset="0"/>
              </a:rPr>
              <a:t>- CAHSS</a:t>
            </a:r>
            <a:endParaRPr lang="en-GB" dirty="0">
              <a:solidFill>
                <a:schemeClr val="tx2">
                  <a:lumMod val="50000"/>
                </a:schemeClr>
              </a:solidFill>
              <a:latin typeface="Calibri" panose="020F0502020204030204" pitchFamily="34" charset="0"/>
            </a:endParaRPr>
          </a:p>
        </p:txBody>
      </p:sp>
      <p:sp>
        <p:nvSpPr>
          <p:cNvPr id="7" name="TextBox 6"/>
          <p:cNvSpPr txBox="1"/>
          <p:nvPr/>
        </p:nvSpPr>
        <p:spPr>
          <a:xfrm>
            <a:off x="1104894" y="5192193"/>
            <a:ext cx="7285573"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This reminds us that students aren’t engaging with their programmes in isolation.</a:t>
            </a:r>
            <a:endParaRPr lang="en-GB" sz="2400" dirty="0"/>
          </a:p>
        </p:txBody>
      </p:sp>
    </p:spTree>
    <p:extLst>
      <p:ext uri="{BB962C8B-B14F-4D97-AF65-F5344CB8AC3E}">
        <p14:creationId xmlns:p14="http://schemas.microsoft.com/office/powerpoint/2010/main" val="352478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Theme: Learning &amp; Teaching</a:t>
            </a:r>
            <a:endParaRPr lang="en-GB" sz="3200" dirty="0"/>
          </a:p>
        </p:txBody>
      </p:sp>
      <p:sp>
        <p:nvSpPr>
          <p:cNvPr id="5" name="Rounded Rectangular Callout 4"/>
          <p:cNvSpPr/>
          <p:nvPr/>
        </p:nvSpPr>
        <p:spPr>
          <a:xfrm>
            <a:off x="1983267" y="3180520"/>
            <a:ext cx="6187088" cy="1940957"/>
          </a:xfrm>
          <a:prstGeom prst="wedgeRoundRectCallout">
            <a:avLst>
              <a:gd name="adj1" fmla="val -60526"/>
              <a:gd name="adj2" fmla="val 15389"/>
              <a:gd name="adj3" fmla="val 16667"/>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i="1" dirty="0">
                <a:solidFill>
                  <a:schemeClr val="tx2">
                    <a:lumMod val="50000"/>
                  </a:schemeClr>
                </a:solidFill>
                <a:latin typeface="Calibri" panose="020F0502020204030204" pitchFamily="34" charset="0"/>
              </a:rPr>
              <a:t>Edinburgh lives off the fact that it's Edinburgh. So don't invest in their lecturers, I've been taught by my retired teachers who have no enthusiasm for their course anymore and the department has failed to tackle the issue</a:t>
            </a:r>
            <a:r>
              <a:rPr lang="en-GB" i="1" dirty="0" smtClean="0">
                <a:solidFill>
                  <a:schemeClr val="tx2">
                    <a:lumMod val="50000"/>
                  </a:schemeClr>
                </a:solidFill>
                <a:latin typeface="Calibri" panose="020F0502020204030204" pitchFamily="34" charset="0"/>
              </a:rPr>
              <a:t>.</a:t>
            </a:r>
          </a:p>
          <a:p>
            <a:r>
              <a:rPr lang="en-GB" dirty="0" smtClean="0">
                <a:solidFill>
                  <a:schemeClr val="tx2">
                    <a:lumMod val="50000"/>
                  </a:schemeClr>
                </a:solidFill>
                <a:latin typeface="Calibri" panose="020F0502020204030204" pitchFamily="34" charset="0"/>
              </a:rPr>
              <a:t>- CSE</a:t>
            </a:r>
            <a:endParaRPr lang="en-GB" dirty="0">
              <a:solidFill>
                <a:schemeClr val="tx2">
                  <a:lumMod val="50000"/>
                </a:schemeClr>
              </a:solidFill>
              <a:latin typeface="Calibri" panose="020F0502020204030204" pitchFamily="34" charset="0"/>
            </a:endParaRPr>
          </a:p>
          <a:p>
            <a:endParaRPr lang="en-GB" dirty="0">
              <a:solidFill>
                <a:schemeClr val="tx2">
                  <a:lumMod val="50000"/>
                </a:schemeClr>
              </a:solidFill>
              <a:latin typeface="Calibri" panose="020F0502020204030204" pitchFamily="34" charset="0"/>
            </a:endParaRPr>
          </a:p>
        </p:txBody>
      </p:sp>
      <p:sp>
        <p:nvSpPr>
          <p:cNvPr id="6" name="Rounded Rectangular Callout 5"/>
          <p:cNvSpPr/>
          <p:nvPr/>
        </p:nvSpPr>
        <p:spPr>
          <a:xfrm>
            <a:off x="356347" y="1168848"/>
            <a:ext cx="3680075" cy="1940957"/>
          </a:xfrm>
          <a:prstGeom prst="wedgeRoundRectCallout">
            <a:avLst>
              <a:gd name="adj1" fmla="val -13404"/>
              <a:gd name="adj2" fmla="val 66496"/>
              <a:gd name="adj3" fmla="val 16667"/>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i="1" dirty="0">
                <a:solidFill>
                  <a:schemeClr val="tx2">
                    <a:lumMod val="50000"/>
                  </a:schemeClr>
                </a:solidFill>
                <a:latin typeface="Calibri" panose="020F0502020204030204" pitchFamily="34" charset="0"/>
              </a:rPr>
              <a:t>T</a:t>
            </a:r>
            <a:r>
              <a:rPr lang="en-GB" i="1" dirty="0" smtClean="0">
                <a:solidFill>
                  <a:schemeClr val="tx2">
                    <a:lumMod val="50000"/>
                  </a:schemeClr>
                </a:solidFill>
                <a:latin typeface="Calibri" panose="020F0502020204030204" pitchFamily="34" charset="0"/>
              </a:rPr>
              <a:t>he </a:t>
            </a:r>
            <a:r>
              <a:rPr lang="en-GB" i="1" dirty="0">
                <a:solidFill>
                  <a:schemeClr val="tx2">
                    <a:lumMod val="50000"/>
                  </a:schemeClr>
                </a:solidFill>
                <a:latin typeface="Calibri" panose="020F0502020204030204" pitchFamily="34" charset="0"/>
              </a:rPr>
              <a:t>staff are often really good, however some just don't care about teaching. Great teachers should be rewarded more</a:t>
            </a:r>
            <a:r>
              <a:rPr lang="en-GB" i="1" dirty="0" smtClean="0">
                <a:solidFill>
                  <a:schemeClr val="tx2">
                    <a:lumMod val="50000"/>
                  </a:schemeClr>
                </a:solidFill>
                <a:latin typeface="Calibri" panose="020F0502020204030204" pitchFamily="34" charset="0"/>
              </a:rPr>
              <a:t>.</a:t>
            </a:r>
          </a:p>
          <a:p>
            <a:r>
              <a:rPr lang="en-GB" dirty="0" smtClean="0">
                <a:solidFill>
                  <a:schemeClr val="tx2">
                    <a:lumMod val="50000"/>
                  </a:schemeClr>
                </a:solidFill>
                <a:latin typeface="Calibri" panose="020F0502020204030204" pitchFamily="34" charset="0"/>
              </a:rPr>
              <a:t>- CSE</a:t>
            </a:r>
            <a:endParaRPr lang="en-GB" dirty="0">
              <a:solidFill>
                <a:schemeClr val="tx2">
                  <a:lumMod val="50000"/>
                </a:schemeClr>
              </a:solidFill>
              <a:latin typeface="Calibri" panose="020F0502020204030204" pitchFamily="34" charset="0"/>
            </a:endParaRPr>
          </a:p>
          <a:p>
            <a:endParaRPr lang="en-GB" dirty="0">
              <a:solidFill>
                <a:schemeClr val="tx2">
                  <a:lumMod val="50000"/>
                </a:schemeClr>
              </a:solidFill>
              <a:latin typeface="Calibri" panose="020F0502020204030204" pitchFamily="34" charset="0"/>
            </a:endParaRPr>
          </a:p>
        </p:txBody>
      </p:sp>
      <p:sp>
        <p:nvSpPr>
          <p:cNvPr id="7" name="Rounded Rectangular Callout 6"/>
          <p:cNvSpPr/>
          <p:nvPr/>
        </p:nvSpPr>
        <p:spPr>
          <a:xfrm>
            <a:off x="4346500" y="1168849"/>
            <a:ext cx="4572000" cy="1940957"/>
          </a:xfrm>
          <a:prstGeom prst="wedgeRoundRectCallout">
            <a:avLst>
              <a:gd name="adj1" fmla="val 21738"/>
              <a:gd name="adj2" fmla="val -62680"/>
              <a:gd name="adj3" fmla="val 16667"/>
            </a:avLst>
          </a:prstGeom>
        </p:spPr>
        <p:style>
          <a:lnRef idx="2">
            <a:schemeClr val="accent4"/>
          </a:lnRef>
          <a:fillRef idx="1">
            <a:schemeClr val="lt1"/>
          </a:fillRef>
          <a:effectRef idx="0">
            <a:schemeClr val="accent4"/>
          </a:effectRef>
          <a:fontRef idx="minor">
            <a:schemeClr val="dk1"/>
          </a:fontRef>
        </p:style>
        <p:txBody>
          <a:bodyPr>
            <a:spAutoFit/>
          </a:bodyPr>
          <a:lstStyle/>
          <a:p>
            <a:r>
              <a:rPr lang="en-GB" i="1" dirty="0">
                <a:solidFill>
                  <a:schemeClr val="tx2">
                    <a:lumMod val="50000"/>
                  </a:schemeClr>
                </a:solidFill>
                <a:latin typeface="Calibri" panose="020F0502020204030204" pitchFamily="34" charset="0"/>
              </a:rPr>
              <a:t>Staff are academic and more concerned with their own personal interests. This often makes their lectures irrelevant. It seems they would rather not be teaching and that can be confidence-knocking for us.</a:t>
            </a:r>
          </a:p>
          <a:p>
            <a:r>
              <a:rPr lang="en-GB" dirty="0" smtClean="0">
                <a:solidFill>
                  <a:schemeClr val="tx2">
                    <a:lumMod val="50000"/>
                  </a:schemeClr>
                </a:solidFill>
                <a:latin typeface="Calibri" panose="020F0502020204030204" pitchFamily="34" charset="0"/>
              </a:rPr>
              <a:t>- CMVM</a:t>
            </a:r>
            <a:endParaRPr lang="en-GB" dirty="0">
              <a:solidFill>
                <a:schemeClr val="tx2">
                  <a:lumMod val="50000"/>
                </a:schemeClr>
              </a:solidFill>
              <a:latin typeface="Calibri" panose="020F0502020204030204" pitchFamily="34" charset="0"/>
            </a:endParaRPr>
          </a:p>
        </p:txBody>
      </p:sp>
      <p:sp>
        <p:nvSpPr>
          <p:cNvPr id="8" name="TextBox 7"/>
          <p:cNvSpPr txBox="1"/>
          <p:nvPr/>
        </p:nvSpPr>
        <p:spPr>
          <a:xfrm>
            <a:off x="1096582" y="5424949"/>
            <a:ext cx="7285573"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Why should students engage if we don’t?</a:t>
            </a:r>
            <a:endParaRPr lang="en-GB" sz="2400" dirty="0"/>
          </a:p>
        </p:txBody>
      </p:sp>
    </p:spTree>
    <p:extLst>
      <p:ext uri="{BB962C8B-B14F-4D97-AF65-F5344CB8AC3E}">
        <p14:creationId xmlns:p14="http://schemas.microsoft.com/office/powerpoint/2010/main" val="290323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Theme: Staff Have Research Focus</a:t>
            </a:r>
            <a:endParaRPr lang="en-GB" sz="3200" dirty="0"/>
          </a:p>
        </p:txBody>
      </p:sp>
      <p:sp>
        <p:nvSpPr>
          <p:cNvPr id="4" name="Rounded Rectangular Callout 3"/>
          <p:cNvSpPr/>
          <p:nvPr/>
        </p:nvSpPr>
        <p:spPr>
          <a:xfrm>
            <a:off x="395536" y="1417742"/>
            <a:ext cx="4572000" cy="1634490"/>
          </a:xfrm>
          <a:prstGeom prst="wedgeRoundRectCallout">
            <a:avLst>
              <a:gd name="adj1" fmla="val 58596"/>
              <a:gd name="adj2" fmla="val -16621"/>
              <a:gd name="adj3" fmla="val 16667"/>
            </a:avLst>
          </a:prstGeom>
        </p:spPr>
        <p:style>
          <a:lnRef idx="2">
            <a:schemeClr val="accent3"/>
          </a:lnRef>
          <a:fillRef idx="1">
            <a:schemeClr val="lt1"/>
          </a:fillRef>
          <a:effectRef idx="0">
            <a:schemeClr val="accent3"/>
          </a:effectRef>
          <a:fontRef idx="minor">
            <a:schemeClr val="dk1"/>
          </a:fontRef>
        </p:style>
        <p:txBody>
          <a:bodyPr>
            <a:spAutoFit/>
          </a:bodyPr>
          <a:lstStyle/>
          <a:p>
            <a:pPr lvl="0"/>
            <a:r>
              <a:rPr lang="en-GB" i="1" dirty="0">
                <a:solidFill>
                  <a:schemeClr val="tx2">
                    <a:lumMod val="50000"/>
                  </a:schemeClr>
                </a:solidFill>
                <a:latin typeface="Calibri" panose="020F0502020204030204" pitchFamily="34" charset="0"/>
              </a:rPr>
              <a:t>Maybe the biggest positive aspect is the reputation of the university as a whole and in </a:t>
            </a:r>
            <a:r>
              <a:rPr lang="en-GB" i="1" dirty="0" smtClean="0">
                <a:solidFill>
                  <a:schemeClr val="tx2">
                    <a:lumMod val="50000"/>
                  </a:schemeClr>
                </a:solidFill>
                <a:latin typeface="Calibri" panose="020F0502020204030204" pitchFamily="34" charset="0"/>
              </a:rPr>
              <a:t>the </a:t>
            </a:r>
            <a:r>
              <a:rPr lang="en-GB" i="1" dirty="0">
                <a:solidFill>
                  <a:schemeClr val="tx2">
                    <a:lumMod val="50000"/>
                  </a:schemeClr>
                </a:solidFill>
                <a:latin typeface="Calibri" panose="020F0502020204030204" pitchFamily="34" charset="0"/>
              </a:rPr>
              <a:t>field. There are a lot of extremely smart lecturers, highly competent in their field.</a:t>
            </a:r>
            <a:endParaRPr lang="en-GB" dirty="0">
              <a:solidFill>
                <a:schemeClr val="tx2">
                  <a:lumMod val="50000"/>
                </a:schemeClr>
              </a:solidFill>
              <a:latin typeface="Calibri" panose="020F0502020204030204" pitchFamily="34" charset="0"/>
            </a:endParaRPr>
          </a:p>
          <a:p>
            <a:r>
              <a:rPr lang="en-GB" dirty="0" smtClean="0">
                <a:solidFill>
                  <a:schemeClr val="tx2">
                    <a:lumMod val="50000"/>
                  </a:schemeClr>
                </a:solidFill>
                <a:latin typeface="Calibri" panose="020F0502020204030204" pitchFamily="34" charset="0"/>
              </a:rPr>
              <a:t>- CAHSS</a:t>
            </a:r>
            <a:endParaRPr lang="en-GB" dirty="0">
              <a:solidFill>
                <a:schemeClr val="tx2">
                  <a:lumMod val="50000"/>
                </a:schemeClr>
              </a:solidFill>
              <a:latin typeface="Calibri" panose="020F0502020204030204" pitchFamily="34" charset="0"/>
            </a:endParaRPr>
          </a:p>
        </p:txBody>
      </p:sp>
      <p:sp>
        <p:nvSpPr>
          <p:cNvPr id="5" name="Rounded Rectangular Callout 4"/>
          <p:cNvSpPr/>
          <p:nvPr/>
        </p:nvSpPr>
        <p:spPr>
          <a:xfrm>
            <a:off x="2926080" y="3110861"/>
            <a:ext cx="5760720" cy="1940957"/>
          </a:xfrm>
          <a:prstGeom prst="wedgeRoundRectCallout">
            <a:avLst>
              <a:gd name="adj1" fmla="val -57341"/>
              <a:gd name="adj2" fmla="val 11351"/>
              <a:gd name="adj3" fmla="val 16667"/>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i="1" dirty="0">
                <a:latin typeface="Calibri" panose="020F0502020204030204" pitchFamily="34" charset="0"/>
              </a:rPr>
              <a:t>Lecturers seem to be more interested in their research than their teaching </a:t>
            </a:r>
            <a:r>
              <a:rPr lang="en-GB" i="1" dirty="0" smtClean="0">
                <a:latin typeface="Calibri" panose="020F0502020204030204" pitchFamily="34" charset="0"/>
              </a:rPr>
              <a:t>skills – some have </a:t>
            </a:r>
            <a:r>
              <a:rPr lang="en-GB" i="1" dirty="0">
                <a:latin typeface="Calibri" panose="020F0502020204030204" pitchFamily="34" charset="0"/>
              </a:rPr>
              <a:t>no desire to make the course interesting. This has got a lot better by the later years in the degree but certainly; in 1st and 2nd year, the teaching quality was poor</a:t>
            </a:r>
            <a:r>
              <a:rPr lang="en-GB" i="1" dirty="0" smtClean="0">
                <a:latin typeface="Calibri" panose="020F0502020204030204" pitchFamily="34" charset="0"/>
              </a:rPr>
              <a:t>.</a:t>
            </a:r>
          </a:p>
          <a:p>
            <a:r>
              <a:rPr lang="en-GB" dirty="0" smtClean="0">
                <a:latin typeface="Calibri" panose="020F0502020204030204" pitchFamily="34" charset="0"/>
              </a:rPr>
              <a:t>- CSE</a:t>
            </a:r>
            <a:endParaRPr lang="en-GB" dirty="0">
              <a:latin typeface="Calibri" panose="020F0502020204030204" pitchFamily="34" charset="0"/>
            </a:endParaRPr>
          </a:p>
        </p:txBody>
      </p:sp>
      <p:sp>
        <p:nvSpPr>
          <p:cNvPr id="6" name="TextBox 5"/>
          <p:cNvSpPr txBox="1"/>
          <p:nvPr/>
        </p:nvSpPr>
        <p:spPr>
          <a:xfrm>
            <a:off x="963578" y="5441575"/>
            <a:ext cx="7285573"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2400" dirty="0" smtClean="0"/>
              <a:t>Research focus can promote positive engagement</a:t>
            </a:r>
            <a:endParaRPr lang="en-GB" sz="2400" dirty="0"/>
          </a:p>
        </p:txBody>
      </p:sp>
    </p:spTree>
    <p:extLst>
      <p:ext uri="{BB962C8B-B14F-4D97-AF65-F5344CB8AC3E}">
        <p14:creationId xmlns:p14="http://schemas.microsoft.com/office/powerpoint/2010/main" val="377944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Ed-Modified-Wide">
  <a:themeElements>
    <a:clrScheme name="UoE Colours">
      <a:dk1>
        <a:srgbClr val="00325F"/>
      </a:dk1>
      <a:lt1>
        <a:srgbClr val="FFFFFF"/>
      </a:lt1>
      <a:dk2>
        <a:srgbClr val="6C6C6C"/>
      </a:dk2>
      <a:lt2>
        <a:srgbClr val="FFFFFF"/>
      </a:lt2>
      <a:accent1>
        <a:srgbClr val="C2D3DF"/>
      </a:accent1>
      <a:accent2>
        <a:srgbClr val="AC0040"/>
      </a:accent2>
      <a:accent3>
        <a:srgbClr val="00C4DF"/>
      </a:accent3>
      <a:accent4>
        <a:srgbClr val="0091B5"/>
      </a:accent4>
      <a:accent5>
        <a:srgbClr val="810262"/>
      </a:accent5>
      <a:accent6>
        <a:srgbClr val="457E81"/>
      </a:accent6>
      <a:hlink>
        <a:srgbClr val="B8858D"/>
      </a:hlink>
      <a:folHlink>
        <a:srgbClr val="6E5048"/>
      </a:folHlink>
    </a:clrScheme>
    <a:fontScheme name="R(D)SVS Branding 2014">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Modified-Wide" id="{0A9DE315-016C-4FB5-B395-415E3052C29B}" vid="{281784E8-C9D6-45F4-B96F-5E0A11CE70F1}"/>
    </a:ext>
  </a:extLst>
</a:theme>
</file>

<file path=docProps/app.xml><?xml version="1.0" encoding="utf-8"?>
<Properties xmlns="http://schemas.openxmlformats.org/officeDocument/2006/extended-properties" xmlns:vt="http://schemas.openxmlformats.org/officeDocument/2006/docPropsVTypes">
  <Template>Ed-Modified-Wide</Template>
  <TotalTime>88</TotalTime>
  <Words>910</Words>
  <Application>Microsoft Office PowerPoint</Application>
  <PresentationFormat>On-screen Show (4:3)</PresentationFormat>
  <Paragraphs>101</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Adobe Fan Heiti Std B</vt:lpstr>
      <vt:lpstr>Myriad Pro</vt:lpstr>
      <vt:lpstr>Arial</vt:lpstr>
      <vt:lpstr>Arial Narrow</vt:lpstr>
      <vt:lpstr>Calibri</vt:lpstr>
      <vt:lpstr>Microsoft Sans Serif</vt:lpstr>
      <vt:lpstr>Times New Roman</vt:lpstr>
      <vt:lpstr>Ed-Modified-Wide</vt:lpstr>
      <vt:lpstr>What do Edinburgh Students Want?</vt:lpstr>
      <vt:lpstr>The Importance of Qualitative Data</vt:lpstr>
      <vt:lpstr>Methods</vt:lpstr>
      <vt:lpstr>Overview of Themes</vt:lpstr>
      <vt:lpstr>Overview of Themes</vt:lpstr>
      <vt:lpstr>Theme: Community &amp; Alienation</vt:lpstr>
      <vt:lpstr>Theme: Student Concerns &amp; Self-Development </vt:lpstr>
      <vt:lpstr>Theme: Learning &amp; Teaching</vt:lpstr>
      <vt:lpstr>Theme: Staff Have Research Focus</vt:lpstr>
      <vt:lpstr>Theme: Assessment &amp; Feedback</vt:lpstr>
      <vt:lpstr>Lessons for Student Engagement</vt:lpstr>
      <vt:lpstr>Lessons for Student Engagement</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Edinburgh Students Want?</dc:title>
  <dc:creator>MACKAY Jill</dc:creator>
  <cp:lastModifiedBy>BOVILL Catherine</cp:lastModifiedBy>
  <cp:revision>7</cp:revision>
  <dcterms:created xsi:type="dcterms:W3CDTF">2018-11-27T10:21:33Z</dcterms:created>
  <dcterms:modified xsi:type="dcterms:W3CDTF">2018-12-04T09:16:44Z</dcterms:modified>
</cp:coreProperties>
</file>