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9" r:id="rId4"/>
    <p:sldId id="266" r:id="rId5"/>
    <p:sldId id="261" r:id="rId6"/>
    <p:sldId id="267" r:id="rId7"/>
    <p:sldId id="268" r:id="rId8"/>
    <p:sldId id="262" r:id="rId9"/>
    <p:sldId id="269" r:id="rId10"/>
    <p:sldId id="260" r:id="rId11"/>
    <p:sldId id="273" r:id="rId12"/>
    <p:sldId id="274" r:id="rId13"/>
    <p:sldId id="271" r:id="rId14"/>
    <p:sldId id="272" r:id="rId15"/>
    <p:sldId id="278" r:id="rId16"/>
    <p:sldId id="276" r:id="rId17"/>
    <p:sldId id="280"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5596"/>
  </p:normalViewPr>
  <p:slideViewPr>
    <p:cSldViewPr snapToGrid="0" snapToObjects="1">
      <p:cViewPr varScale="1">
        <p:scale>
          <a:sx n="48" d="100"/>
          <a:sy n="48" d="100"/>
        </p:scale>
        <p:origin x="1554" y="42"/>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localhost\Users\alexbuckley\ShareFile\Personal%20Folders\Presentations\SRHE%202018\Presentation\Figure%201,%20error%20bar%20overlap%20examp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yb15205\Sharefile\Personal%20Folders\Presentations\QAA%20Conference%20June%202018\Data\Strath%20civil%20over%20tim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Sheet1!$D$7</c:f>
              <c:strCache>
                <c:ptCount val="1"/>
                <c:pt idx="0">
                  <c:v>Institution A</c:v>
                </c:pt>
              </c:strCache>
            </c:strRef>
          </c:tx>
          <c:spPr>
            <a:solidFill>
              <a:schemeClr val="accent1"/>
            </a:solidFill>
            <a:ln>
              <a:noFill/>
            </a:ln>
            <a:effectLst/>
          </c:spPr>
          <c:invertIfNegative val="0"/>
          <c:errBars>
            <c:errBarType val="both"/>
            <c:errValType val="cust"/>
            <c:noEndCap val="0"/>
            <c:plus>
              <c:numRef>
                <c:f>Sheet1!$C$8:$C$9</c:f>
                <c:numCache>
                  <c:formatCode>General</c:formatCode>
                  <c:ptCount val="2"/>
                  <c:pt idx="0">
                    <c:v>0.1</c:v>
                  </c:pt>
                  <c:pt idx="1">
                    <c:v>0.1</c:v>
                  </c:pt>
                </c:numCache>
              </c:numRef>
            </c:plus>
            <c:minus>
              <c:numRef>
                <c:f>Sheet1!$B$8:$B$9</c:f>
                <c:numCache>
                  <c:formatCode>General</c:formatCode>
                  <c:ptCount val="2"/>
                  <c:pt idx="0">
                    <c:v>0.1</c:v>
                  </c:pt>
                  <c:pt idx="1">
                    <c:v>0.1</c:v>
                  </c:pt>
                </c:numCache>
              </c:numRef>
            </c:minus>
            <c:spPr>
              <a:noFill/>
              <a:ln w="25400" cap="flat" cmpd="sng" algn="ctr">
                <a:solidFill>
                  <a:schemeClr val="tx1">
                    <a:lumMod val="65000"/>
                    <a:lumOff val="35000"/>
                  </a:schemeClr>
                </a:solidFill>
                <a:round/>
              </a:ln>
              <a:effectLst/>
            </c:spPr>
          </c:errBars>
          <c:cat>
            <c:strRef>
              <c:f>Sheet1!$A$8:$A$9</c:f>
              <c:strCache>
                <c:ptCount val="2"/>
                <c:pt idx="0">
                  <c:v>Example 1</c:v>
                </c:pt>
                <c:pt idx="1">
                  <c:v>Example 2</c:v>
                </c:pt>
              </c:strCache>
            </c:strRef>
          </c:cat>
          <c:val>
            <c:numRef>
              <c:f>Sheet1!$D$8:$D$9</c:f>
              <c:numCache>
                <c:formatCode>0%</c:formatCode>
                <c:ptCount val="2"/>
                <c:pt idx="0">
                  <c:v>0.5</c:v>
                </c:pt>
                <c:pt idx="1">
                  <c:v>0.6</c:v>
                </c:pt>
              </c:numCache>
            </c:numRef>
          </c:val>
          <c:extLst>
            <c:ext xmlns:c16="http://schemas.microsoft.com/office/drawing/2014/chart" uri="{C3380CC4-5D6E-409C-BE32-E72D297353CC}">
              <c16:uniqueId val="{00000000-16FE-4818-B791-530F46D1EF26}"/>
            </c:ext>
          </c:extLst>
        </c:ser>
        <c:ser>
          <c:idx val="1"/>
          <c:order val="1"/>
          <c:tx>
            <c:strRef>
              <c:f>Sheet1!$G$7</c:f>
              <c:strCache>
                <c:ptCount val="1"/>
                <c:pt idx="0">
                  <c:v>Institution B</c:v>
                </c:pt>
              </c:strCache>
            </c:strRef>
          </c:tx>
          <c:spPr>
            <a:solidFill>
              <a:schemeClr val="accent2"/>
            </a:solidFill>
            <a:ln>
              <a:noFill/>
            </a:ln>
            <a:effectLst/>
          </c:spPr>
          <c:invertIfNegative val="0"/>
          <c:errBars>
            <c:errBarType val="both"/>
            <c:errValType val="cust"/>
            <c:noEndCap val="0"/>
            <c:plus>
              <c:numRef>
                <c:f>Sheet1!$F$8:$F$9</c:f>
                <c:numCache>
                  <c:formatCode>General</c:formatCode>
                  <c:ptCount val="2"/>
                  <c:pt idx="0">
                    <c:v>0.1</c:v>
                  </c:pt>
                  <c:pt idx="1">
                    <c:v>0.1</c:v>
                  </c:pt>
                </c:numCache>
              </c:numRef>
            </c:plus>
            <c:minus>
              <c:numRef>
                <c:f>Sheet1!$E$8:$E$9</c:f>
                <c:numCache>
                  <c:formatCode>General</c:formatCode>
                  <c:ptCount val="2"/>
                  <c:pt idx="0">
                    <c:v>0.1</c:v>
                  </c:pt>
                  <c:pt idx="1">
                    <c:v>0.1</c:v>
                  </c:pt>
                </c:numCache>
              </c:numRef>
            </c:minus>
            <c:spPr>
              <a:noFill/>
              <a:ln w="25400" cap="flat" cmpd="sng" algn="ctr">
                <a:solidFill>
                  <a:schemeClr val="tx1">
                    <a:lumMod val="65000"/>
                    <a:lumOff val="35000"/>
                  </a:schemeClr>
                </a:solidFill>
                <a:round/>
              </a:ln>
              <a:effectLst/>
            </c:spPr>
          </c:errBars>
          <c:cat>
            <c:strRef>
              <c:f>Sheet1!$A$8:$A$9</c:f>
              <c:strCache>
                <c:ptCount val="2"/>
                <c:pt idx="0">
                  <c:v>Example 1</c:v>
                </c:pt>
                <c:pt idx="1">
                  <c:v>Example 2</c:v>
                </c:pt>
              </c:strCache>
            </c:strRef>
          </c:cat>
          <c:val>
            <c:numRef>
              <c:f>Sheet1!$G$8:$G$9</c:f>
              <c:numCache>
                <c:formatCode>0%</c:formatCode>
                <c:ptCount val="2"/>
                <c:pt idx="0">
                  <c:v>0.7</c:v>
                </c:pt>
                <c:pt idx="1">
                  <c:v>0.7</c:v>
                </c:pt>
              </c:numCache>
            </c:numRef>
          </c:val>
          <c:extLst>
            <c:ext xmlns:c16="http://schemas.microsoft.com/office/drawing/2014/chart" uri="{C3380CC4-5D6E-409C-BE32-E72D297353CC}">
              <c16:uniqueId val="{00000001-16FE-4818-B791-530F46D1EF26}"/>
            </c:ext>
          </c:extLst>
        </c:ser>
        <c:dLbls>
          <c:showLegendKey val="0"/>
          <c:showVal val="0"/>
          <c:showCatName val="0"/>
          <c:showSerName val="0"/>
          <c:showPercent val="0"/>
          <c:showBubbleSize val="0"/>
        </c:dLbls>
        <c:gapWidth val="219"/>
        <c:overlap val="-27"/>
        <c:axId val="2146084624"/>
        <c:axId val="2146088672"/>
      </c:barChart>
      <c:catAx>
        <c:axId val="2146084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46088672"/>
        <c:crosses val="autoZero"/>
        <c:auto val="1"/>
        <c:lblAlgn val="ctr"/>
        <c:lblOffset val="100"/>
        <c:noMultiLvlLbl val="0"/>
      </c:catAx>
      <c:valAx>
        <c:axId val="2146088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46084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Sheet3!$F$2:$F$6</c:f>
                <c:numCache>
                  <c:formatCode>General</c:formatCode>
                  <c:ptCount val="5"/>
                  <c:pt idx="0">
                    <c:v>0.17</c:v>
                  </c:pt>
                  <c:pt idx="1">
                    <c:v>0.11</c:v>
                  </c:pt>
                  <c:pt idx="2">
                    <c:v>7.0000000000000104E-2</c:v>
                  </c:pt>
                  <c:pt idx="3">
                    <c:v>0.08</c:v>
                  </c:pt>
                  <c:pt idx="4">
                    <c:v>0.1</c:v>
                  </c:pt>
                </c:numCache>
              </c:numRef>
            </c:plus>
            <c:minus>
              <c:numRef>
                <c:f>Sheet3!$G$2:$G$6</c:f>
                <c:numCache>
                  <c:formatCode>General</c:formatCode>
                  <c:ptCount val="5"/>
                  <c:pt idx="0">
                    <c:v>0.21</c:v>
                  </c:pt>
                  <c:pt idx="1">
                    <c:v>0.13</c:v>
                  </c:pt>
                  <c:pt idx="2">
                    <c:v>0.13</c:v>
                  </c:pt>
                  <c:pt idx="3">
                    <c:v>0.15</c:v>
                  </c:pt>
                  <c:pt idx="4">
                    <c:v>0.14000000000000001</c:v>
                  </c:pt>
                </c:numCache>
              </c:numRef>
            </c:minus>
            <c:spPr>
              <a:noFill/>
              <a:ln w="19050" cap="flat" cmpd="sng" algn="ctr">
                <a:solidFill>
                  <a:schemeClr val="tx1"/>
                </a:solidFill>
                <a:round/>
              </a:ln>
              <a:effectLst/>
            </c:spPr>
          </c:errBars>
          <c:cat>
            <c:strRef>
              <c:f>Sheet3!$A$2:$A$6</c:f>
              <c:strCache>
                <c:ptCount val="5"/>
                <c:pt idx="0">
                  <c:v>Year 2012</c:v>
                </c:pt>
                <c:pt idx="1">
                  <c:v>Year 2013</c:v>
                </c:pt>
                <c:pt idx="2">
                  <c:v>Year 2014</c:v>
                </c:pt>
                <c:pt idx="3">
                  <c:v>Year 2015</c:v>
                </c:pt>
                <c:pt idx="4">
                  <c:v>Year 2016</c:v>
                </c:pt>
              </c:strCache>
            </c:strRef>
          </c:cat>
          <c:val>
            <c:numRef>
              <c:f>Sheet3!$D$2:$D$6</c:f>
              <c:numCache>
                <c:formatCode>0%</c:formatCode>
                <c:ptCount val="5"/>
                <c:pt idx="0">
                  <c:v>0.62</c:v>
                </c:pt>
                <c:pt idx="1">
                  <c:v>0.69</c:v>
                </c:pt>
                <c:pt idx="2">
                  <c:v>0.85</c:v>
                </c:pt>
                <c:pt idx="3">
                  <c:v>0.86</c:v>
                </c:pt>
                <c:pt idx="4">
                  <c:v>0.72</c:v>
                </c:pt>
              </c:numCache>
            </c:numRef>
          </c:val>
          <c:extLst>
            <c:ext xmlns:c16="http://schemas.microsoft.com/office/drawing/2014/chart" uri="{C3380CC4-5D6E-409C-BE32-E72D297353CC}">
              <c16:uniqueId val="{00000000-8EAC-44C7-81AC-CAF27A25D91F}"/>
            </c:ext>
          </c:extLst>
        </c:ser>
        <c:dLbls>
          <c:showLegendKey val="0"/>
          <c:showVal val="0"/>
          <c:showCatName val="0"/>
          <c:showSerName val="0"/>
          <c:showPercent val="0"/>
          <c:showBubbleSize val="0"/>
        </c:dLbls>
        <c:gapWidth val="50"/>
        <c:overlap val="-27"/>
        <c:axId val="-2132901680"/>
        <c:axId val="-2134434912"/>
      </c:barChart>
      <c:catAx>
        <c:axId val="-213290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34434912"/>
        <c:crosses val="autoZero"/>
        <c:auto val="1"/>
        <c:lblAlgn val="ctr"/>
        <c:lblOffset val="100"/>
        <c:noMultiLvlLbl val="0"/>
      </c:catAx>
      <c:valAx>
        <c:axId val="-2134434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3290168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FBB67C-075A-B04B-885F-EB9DFB0A8933}" type="doc">
      <dgm:prSet loTypeId="urn:microsoft.com/office/officeart/2005/8/layout/venn2" loCatId="" qsTypeId="urn:microsoft.com/office/officeart/2005/8/quickstyle/simple4" qsCatId="simple" csTypeId="urn:microsoft.com/office/officeart/2005/8/colors/accent1_2" csCatId="accent1" phldr="1"/>
      <dgm:spPr/>
      <dgm:t>
        <a:bodyPr/>
        <a:lstStyle/>
        <a:p>
          <a:endParaRPr lang="en-US"/>
        </a:p>
      </dgm:t>
    </dgm:pt>
    <dgm:pt modelId="{DD662307-154C-7644-BD70-93C6B9CE40A8}">
      <dgm:prSet phldrT="[Text]" custT="1"/>
      <dgm:spPr>
        <a:solidFill>
          <a:schemeClr val="accent2"/>
        </a:solidFill>
      </dgm:spPr>
      <dgm:t>
        <a:bodyPr/>
        <a:lstStyle/>
        <a:p>
          <a:r>
            <a:rPr lang="en-US" sz="4000" dirty="0" smtClean="0"/>
            <a:t>27 </a:t>
          </a:r>
          <a:endParaRPr lang="en-US" sz="4000" dirty="0"/>
        </a:p>
      </dgm:t>
    </dgm:pt>
    <dgm:pt modelId="{15190F94-29B7-5E42-BDEB-5B0966029A92}" type="parTrans" cxnId="{CA62E067-3070-FC45-975A-400A5D230574}">
      <dgm:prSet/>
      <dgm:spPr/>
      <dgm:t>
        <a:bodyPr/>
        <a:lstStyle/>
        <a:p>
          <a:endParaRPr lang="en-US" sz="4000"/>
        </a:p>
      </dgm:t>
    </dgm:pt>
    <dgm:pt modelId="{20D01CF8-33C7-0A44-B36D-D066A8980C58}" type="sibTrans" cxnId="{CA62E067-3070-FC45-975A-400A5D230574}">
      <dgm:prSet/>
      <dgm:spPr/>
      <dgm:t>
        <a:bodyPr/>
        <a:lstStyle/>
        <a:p>
          <a:endParaRPr lang="en-US" sz="4000"/>
        </a:p>
      </dgm:t>
    </dgm:pt>
    <dgm:pt modelId="{F155AE96-BBDC-3A4D-8C68-6AE506AEB9D1}">
      <dgm:prSet phldrT="[Text]" custT="1"/>
      <dgm:spPr>
        <a:solidFill>
          <a:schemeClr val="accent4"/>
        </a:solidFill>
      </dgm:spPr>
      <dgm:t>
        <a:bodyPr/>
        <a:lstStyle/>
        <a:p>
          <a:r>
            <a:rPr lang="en-US" sz="4000" dirty="0" smtClean="0"/>
            <a:t>17</a:t>
          </a:r>
          <a:endParaRPr lang="en-US" sz="4000" dirty="0"/>
        </a:p>
      </dgm:t>
    </dgm:pt>
    <dgm:pt modelId="{C99563B9-B0B7-5945-AB26-F9AB99874C2E}" type="parTrans" cxnId="{69E34411-AE7D-D742-9380-07AF1A36EC03}">
      <dgm:prSet/>
      <dgm:spPr/>
      <dgm:t>
        <a:bodyPr/>
        <a:lstStyle/>
        <a:p>
          <a:endParaRPr lang="en-US" sz="4000"/>
        </a:p>
      </dgm:t>
    </dgm:pt>
    <dgm:pt modelId="{C8F5631E-5239-6F49-A470-34BF82E109A9}" type="sibTrans" cxnId="{69E34411-AE7D-D742-9380-07AF1A36EC03}">
      <dgm:prSet/>
      <dgm:spPr/>
      <dgm:t>
        <a:bodyPr/>
        <a:lstStyle/>
        <a:p>
          <a:endParaRPr lang="en-US" sz="4000"/>
        </a:p>
      </dgm:t>
    </dgm:pt>
    <dgm:pt modelId="{DAEBC851-2B12-1D4A-B8D3-8A055EA2ED80}">
      <dgm:prSet phldrT="[Text]" custT="1"/>
      <dgm:spPr>
        <a:solidFill>
          <a:schemeClr val="accent1"/>
        </a:solidFill>
      </dgm:spPr>
      <dgm:t>
        <a:bodyPr/>
        <a:lstStyle/>
        <a:p>
          <a:r>
            <a:rPr lang="en-US" sz="4000" dirty="0" smtClean="0"/>
            <a:t>6</a:t>
          </a:r>
          <a:endParaRPr lang="en-US" sz="4000" dirty="0"/>
        </a:p>
      </dgm:t>
    </dgm:pt>
    <dgm:pt modelId="{13BEB941-5E4E-6C44-BB15-2944923179EE}" type="parTrans" cxnId="{F8500EF7-21E6-6446-96DB-390B2382D30F}">
      <dgm:prSet/>
      <dgm:spPr/>
      <dgm:t>
        <a:bodyPr/>
        <a:lstStyle/>
        <a:p>
          <a:endParaRPr lang="en-US" sz="4000"/>
        </a:p>
      </dgm:t>
    </dgm:pt>
    <dgm:pt modelId="{8A823550-5DE4-6842-9103-CED33EE4679A}" type="sibTrans" cxnId="{F8500EF7-21E6-6446-96DB-390B2382D30F}">
      <dgm:prSet/>
      <dgm:spPr/>
      <dgm:t>
        <a:bodyPr/>
        <a:lstStyle/>
        <a:p>
          <a:endParaRPr lang="en-US" sz="4000"/>
        </a:p>
      </dgm:t>
    </dgm:pt>
    <dgm:pt modelId="{ACCA4012-37CD-8749-8F46-567EBED50A87}">
      <dgm:prSet phldrT="[Text]" custT="1"/>
      <dgm:spPr>
        <a:solidFill>
          <a:schemeClr val="accent6"/>
        </a:solidFill>
      </dgm:spPr>
      <dgm:t>
        <a:bodyPr/>
        <a:lstStyle/>
        <a:p>
          <a:r>
            <a:rPr lang="en-US" sz="4000" dirty="0" smtClean="0"/>
            <a:t>½</a:t>
          </a:r>
          <a:r>
            <a:rPr lang="en-US" sz="4000" baseline="0" dirty="0" smtClean="0"/>
            <a:t> </a:t>
          </a:r>
          <a:endParaRPr lang="en-US" sz="4000" dirty="0"/>
        </a:p>
      </dgm:t>
    </dgm:pt>
    <dgm:pt modelId="{1ECC6F9D-AA62-E949-9D69-069CB97F5879}" type="parTrans" cxnId="{28829F8C-424C-1247-B9B6-FFCD82970284}">
      <dgm:prSet/>
      <dgm:spPr/>
      <dgm:t>
        <a:bodyPr/>
        <a:lstStyle/>
        <a:p>
          <a:endParaRPr lang="en-US" sz="4000"/>
        </a:p>
      </dgm:t>
    </dgm:pt>
    <dgm:pt modelId="{2D458A45-A463-BA4A-BD19-976BA672C98B}" type="sibTrans" cxnId="{28829F8C-424C-1247-B9B6-FFCD82970284}">
      <dgm:prSet/>
      <dgm:spPr/>
      <dgm:t>
        <a:bodyPr/>
        <a:lstStyle/>
        <a:p>
          <a:endParaRPr lang="en-US" sz="4000"/>
        </a:p>
      </dgm:t>
    </dgm:pt>
    <dgm:pt modelId="{869D0843-DEC4-AD4E-83D9-E458D3517A27}" type="pres">
      <dgm:prSet presAssocID="{27FBB67C-075A-B04B-885F-EB9DFB0A8933}" presName="Name0" presStyleCnt="0">
        <dgm:presLayoutVars>
          <dgm:chMax val="7"/>
          <dgm:resizeHandles val="exact"/>
        </dgm:presLayoutVars>
      </dgm:prSet>
      <dgm:spPr/>
      <dgm:t>
        <a:bodyPr/>
        <a:lstStyle/>
        <a:p>
          <a:endParaRPr lang="en-US"/>
        </a:p>
      </dgm:t>
    </dgm:pt>
    <dgm:pt modelId="{E9CA5CB8-84C2-DC46-885B-CD9F13FA652E}" type="pres">
      <dgm:prSet presAssocID="{27FBB67C-075A-B04B-885F-EB9DFB0A8933}" presName="comp1" presStyleCnt="0"/>
      <dgm:spPr/>
    </dgm:pt>
    <dgm:pt modelId="{BB1E9671-1BD9-F64E-8145-4E557D59B549}" type="pres">
      <dgm:prSet presAssocID="{27FBB67C-075A-B04B-885F-EB9DFB0A8933}" presName="circle1" presStyleLbl="node1" presStyleIdx="0" presStyleCnt="4"/>
      <dgm:spPr/>
      <dgm:t>
        <a:bodyPr/>
        <a:lstStyle/>
        <a:p>
          <a:endParaRPr lang="en-US"/>
        </a:p>
      </dgm:t>
    </dgm:pt>
    <dgm:pt modelId="{37166A06-22A7-9345-A2C0-F38D7AEBD736}" type="pres">
      <dgm:prSet presAssocID="{27FBB67C-075A-B04B-885F-EB9DFB0A8933}" presName="c1text" presStyleLbl="node1" presStyleIdx="0" presStyleCnt="4">
        <dgm:presLayoutVars>
          <dgm:bulletEnabled val="1"/>
        </dgm:presLayoutVars>
      </dgm:prSet>
      <dgm:spPr/>
      <dgm:t>
        <a:bodyPr/>
        <a:lstStyle/>
        <a:p>
          <a:endParaRPr lang="en-US"/>
        </a:p>
      </dgm:t>
    </dgm:pt>
    <dgm:pt modelId="{66BFB15F-373D-5E43-9457-AFC646D5239E}" type="pres">
      <dgm:prSet presAssocID="{27FBB67C-075A-B04B-885F-EB9DFB0A8933}" presName="comp2" presStyleCnt="0"/>
      <dgm:spPr/>
    </dgm:pt>
    <dgm:pt modelId="{E3A2523B-1003-5E45-95B1-C47F6835FD2E}" type="pres">
      <dgm:prSet presAssocID="{27FBB67C-075A-B04B-885F-EB9DFB0A8933}" presName="circle2" presStyleLbl="node1" presStyleIdx="1" presStyleCnt="4"/>
      <dgm:spPr/>
      <dgm:t>
        <a:bodyPr/>
        <a:lstStyle/>
        <a:p>
          <a:endParaRPr lang="en-US"/>
        </a:p>
      </dgm:t>
    </dgm:pt>
    <dgm:pt modelId="{C7677EF9-C06D-4C48-BB1E-69FF9D0E62EB}" type="pres">
      <dgm:prSet presAssocID="{27FBB67C-075A-B04B-885F-EB9DFB0A8933}" presName="c2text" presStyleLbl="node1" presStyleIdx="1" presStyleCnt="4">
        <dgm:presLayoutVars>
          <dgm:bulletEnabled val="1"/>
        </dgm:presLayoutVars>
      </dgm:prSet>
      <dgm:spPr/>
      <dgm:t>
        <a:bodyPr/>
        <a:lstStyle/>
        <a:p>
          <a:endParaRPr lang="en-US"/>
        </a:p>
      </dgm:t>
    </dgm:pt>
    <dgm:pt modelId="{56A0FFDD-C77E-1742-A7DC-98410182FEAB}" type="pres">
      <dgm:prSet presAssocID="{27FBB67C-075A-B04B-885F-EB9DFB0A8933}" presName="comp3" presStyleCnt="0"/>
      <dgm:spPr/>
    </dgm:pt>
    <dgm:pt modelId="{6FCAA050-8617-8B4C-BF3A-48C9051DD95E}" type="pres">
      <dgm:prSet presAssocID="{27FBB67C-075A-B04B-885F-EB9DFB0A8933}" presName="circle3" presStyleLbl="node1" presStyleIdx="2" presStyleCnt="4"/>
      <dgm:spPr/>
      <dgm:t>
        <a:bodyPr/>
        <a:lstStyle/>
        <a:p>
          <a:endParaRPr lang="en-US"/>
        </a:p>
      </dgm:t>
    </dgm:pt>
    <dgm:pt modelId="{683DBA93-F37B-4340-B355-BD225F15A1E8}" type="pres">
      <dgm:prSet presAssocID="{27FBB67C-075A-B04B-885F-EB9DFB0A8933}" presName="c3text" presStyleLbl="node1" presStyleIdx="2" presStyleCnt="4">
        <dgm:presLayoutVars>
          <dgm:bulletEnabled val="1"/>
        </dgm:presLayoutVars>
      </dgm:prSet>
      <dgm:spPr/>
      <dgm:t>
        <a:bodyPr/>
        <a:lstStyle/>
        <a:p>
          <a:endParaRPr lang="en-US"/>
        </a:p>
      </dgm:t>
    </dgm:pt>
    <dgm:pt modelId="{81EA217F-A926-5846-8E02-0BE37860DF4C}" type="pres">
      <dgm:prSet presAssocID="{27FBB67C-075A-B04B-885F-EB9DFB0A8933}" presName="comp4" presStyleCnt="0"/>
      <dgm:spPr/>
    </dgm:pt>
    <dgm:pt modelId="{6AAD6D52-6B32-5E4C-9E70-91D8193ECBB7}" type="pres">
      <dgm:prSet presAssocID="{27FBB67C-075A-B04B-885F-EB9DFB0A8933}" presName="circle4" presStyleLbl="node1" presStyleIdx="3" presStyleCnt="4"/>
      <dgm:spPr/>
      <dgm:t>
        <a:bodyPr/>
        <a:lstStyle/>
        <a:p>
          <a:endParaRPr lang="en-US"/>
        </a:p>
      </dgm:t>
    </dgm:pt>
    <dgm:pt modelId="{5B0BFAD1-B7E0-9C49-AA65-8D027D71A76F}" type="pres">
      <dgm:prSet presAssocID="{27FBB67C-075A-B04B-885F-EB9DFB0A8933}" presName="c4text" presStyleLbl="node1" presStyleIdx="3" presStyleCnt="4">
        <dgm:presLayoutVars>
          <dgm:bulletEnabled val="1"/>
        </dgm:presLayoutVars>
      </dgm:prSet>
      <dgm:spPr/>
      <dgm:t>
        <a:bodyPr/>
        <a:lstStyle/>
        <a:p>
          <a:endParaRPr lang="en-US"/>
        </a:p>
      </dgm:t>
    </dgm:pt>
  </dgm:ptLst>
  <dgm:cxnLst>
    <dgm:cxn modelId="{CE1755BB-0807-E14D-AD91-E9C7BA7A5FFF}" type="presOf" srcId="{DAEBC851-2B12-1D4A-B8D3-8A055EA2ED80}" destId="{6FCAA050-8617-8B4C-BF3A-48C9051DD95E}" srcOrd="0" destOrd="0" presId="urn:microsoft.com/office/officeart/2005/8/layout/venn2"/>
    <dgm:cxn modelId="{F8500EF7-21E6-6446-96DB-390B2382D30F}" srcId="{27FBB67C-075A-B04B-885F-EB9DFB0A8933}" destId="{DAEBC851-2B12-1D4A-B8D3-8A055EA2ED80}" srcOrd="2" destOrd="0" parTransId="{13BEB941-5E4E-6C44-BB15-2944923179EE}" sibTransId="{8A823550-5DE4-6842-9103-CED33EE4679A}"/>
    <dgm:cxn modelId="{8C0FBD52-5A1C-244F-8C8E-D709C529C44E}" type="presOf" srcId="{F155AE96-BBDC-3A4D-8C68-6AE506AEB9D1}" destId="{C7677EF9-C06D-4C48-BB1E-69FF9D0E62EB}" srcOrd="1" destOrd="0" presId="urn:microsoft.com/office/officeart/2005/8/layout/venn2"/>
    <dgm:cxn modelId="{C2FEEA7A-7AD5-3648-8484-59003EF7437C}" type="presOf" srcId="{DAEBC851-2B12-1D4A-B8D3-8A055EA2ED80}" destId="{683DBA93-F37B-4340-B355-BD225F15A1E8}" srcOrd="1" destOrd="0" presId="urn:microsoft.com/office/officeart/2005/8/layout/venn2"/>
    <dgm:cxn modelId="{28829F8C-424C-1247-B9B6-FFCD82970284}" srcId="{27FBB67C-075A-B04B-885F-EB9DFB0A8933}" destId="{ACCA4012-37CD-8749-8F46-567EBED50A87}" srcOrd="3" destOrd="0" parTransId="{1ECC6F9D-AA62-E949-9D69-069CB97F5879}" sibTransId="{2D458A45-A463-BA4A-BD19-976BA672C98B}"/>
    <dgm:cxn modelId="{00994DD1-AD56-474A-9A6D-5E98CB053F79}" type="presOf" srcId="{F155AE96-BBDC-3A4D-8C68-6AE506AEB9D1}" destId="{E3A2523B-1003-5E45-95B1-C47F6835FD2E}" srcOrd="0" destOrd="0" presId="urn:microsoft.com/office/officeart/2005/8/layout/venn2"/>
    <dgm:cxn modelId="{CA62E067-3070-FC45-975A-400A5D230574}" srcId="{27FBB67C-075A-B04B-885F-EB9DFB0A8933}" destId="{DD662307-154C-7644-BD70-93C6B9CE40A8}" srcOrd="0" destOrd="0" parTransId="{15190F94-29B7-5E42-BDEB-5B0966029A92}" sibTransId="{20D01CF8-33C7-0A44-B36D-D066A8980C58}"/>
    <dgm:cxn modelId="{011214AD-A3EB-3D44-B36C-F1DEA4ECE2CB}" type="presOf" srcId="{ACCA4012-37CD-8749-8F46-567EBED50A87}" destId="{5B0BFAD1-B7E0-9C49-AA65-8D027D71A76F}" srcOrd="1" destOrd="0" presId="urn:microsoft.com/office/officeart/2005/8/layout/venn2"/>
    <dgm:cxn modelId="{00E17916-B6B3-D243-B719-72217BD7DBB1}" type="presOf" srcId="{27FBB67C-075A-B04B-885F-EB9DFB0A8933}" destId="{869D0843-DEC4-AD4E-83D9-E458D3517A27}" srcOrd="0" destOrd="0" presId="urn:microsoft.com/office/officeart/2005/8/layout/venn2"/>
    <dgm:cxn modelId="{69E34411-AE7D-D742-9380-07AF1A36EC03}" srcId="{27FBB67C-075A-B04B-885F-EB9DFB0A8933}" destId="{F155AE96-BBDC-3A4D-8C68-6AE506AEB9D1}" srcOrd="1" destOrd="0" parTransId="{C99563B9-B0B7-5945-AB26-F9AB99874C2E}" sibTransId="{C8F5631E-5239-6F49-A470-34BF82E109A9}"/>
    <dgm:cxn modelId="{BE1080F3-F1D0-7D45-B237-8966D251FDA1}" type="presOf" srcId="{ACCA4012-37CD-8749-8F46-567EBED50A87}" destId="{6AAD6D52-6B32-5E4C-9E70-91D8193ECBB7}" srcOrd="0" destOrd="0" presId="urn:microsoft.com/office/officeart/2005/8/layout/venn2"/>
    <dgm:cxn modelId="{48BE2AF2-34B9-204F-94C0-3040567F019C}" type="presOf" srcId="{DD662307-154C-7644-BD70-93C6B9CE40A8}" destId="{37166A06-22A7-9345-A2C0-F38D7AEBD736}" srcOrd="1" destOrd="0" presId="urn:microsoft.com/office/officeart/2005/8/layout/venn2"/>
    <dgm:cxn modelId="{DE318425-FC35-D140-A674-B99A46A8E2A6}" type="presOf" srcId="{DD662307-154C-7644-BD70-93C6B9CE40A8}" destId="{BB1E9671-1BD9-F64E-8145-4E557D59B549}" srcOrd="0" destOrd="0" presId="urn:microsoft.com/office/officeart/2005/8/layout/venn2"/>
    <dgm:cxn modelId="{82A0295F-F790-B448-8513-0A59D25EDBF2}" type="presParOf" srcId="{869D0843-DEC4-AD4E-83D9-E458D3517A27}" destId="{E9CA5CB8-84C2-DC46-885B-CD9F13FA652E}" srcOrd="0" destOrd="0" presId="urn:microsoft.com/office/officeart/2005/8/layout/venn2"/>
    <dgm:cxn modelId="{E5FCD83D-13D0-9244-ADCE-BF21670561C5}" type="presParOf" srcId="{E9CA5CB8-84C2-DC46-885B-CD9F13FA652E}" destId="{BB1E9671-1BD9-F64E-8145-4E557D59B549}" srcOrd="0" destOrd="0" presId="urn:microsoft.com/office/officeart/2005/8/layout/venn2"/>
    <dgm:cxn modelId="{4549D2C2-E33F-B54B-9F4F-14DAF40F3C62}" type="presParOf" srcId="{E9CA5CB8-84C2-DC46-885B-CD9F13FA652E}" destId="{37166A06-22A7-9345-A2C0-F38D7AEBD736}" srcOrd="1" destOrd="0" presId="urn:microsoft.com/office/officeart/2005/8/layout/venn2"/>
    <dgm:cxn modelId="{883E491F-9A2C-E849-B7B1-53FA1131143B}" type="presParOf" srcId="{869D0843-DEC4-AD4E-83D9-E458D3517A27}" destId="{66BFB15F-373D-5E43-9457-AFC646D5239E}" srcOrd="1" destOrd="0" presId="urn:microsoft.com/office/officeart/2005/8/layout/venn2"/>
    <dgm:cxn modelId="{F447D58A-28D5-744A-968B-2643414E637E}" type="presParOf" srcId="{66BFB15F-373D-5E43-9457-AFC646D5239E}" destId="{E3A2523B-1003-5E45-95B1-C47F6835FD2E}" srcOrd="0" destOrd="0" presId="urn:microsoft.com/office/officeart/2005/8/layout/venn2"/>
    <dgm:cxn modelId="{9605AE81-1F65-6948-82F3-1ADA247698FA}" type="presParOf" srcId="{66BFB15F-373D-5E43-9457-AFC646D5239E}" destId="{C7677EF9-C06D-4C48-BB1E-69FF9D0E62EB}" srcOrd="1" destOrd="0" presId="urn:microsoft.com/office/officeart/2005/8/layout/venn2"/>
    <dgm:cxn modelId="{1ACB0B95-D1C0-964F-A07D-545D5CF8E4B7}" type="presParOf" srcId="{869D0843-DEC4-AD4E-83D9-E458D3517A27}" destId="{56A0FFDD-C77E-1742-A7DC-98410182FEAB}" srcOrd="2" destOrd="0" presId="urn:microsoft.com/office/officeart/2005/8/layout/venn2"/>
    <dgm:cxn modelId="{DB3B6671-32BF-2346-B6B5-F74285D9A328}" type="presParOf" srcId="{56A0FFDD-C77E-1742-A7DC-98410182FEAB}" destId="{6FCAA050-8617-8B4C-BF3A-48C9051DD95E}" srcOrd="0" destOrd="0" presId="urn:microsoft.com/office/officeart/2005/8/layout/venn2"/>
    <dgm:cxn modelId="{822A3F78-9188-0B4C-811B-A860AABCCCB1}" type="presParOf" srcId="{56A0FFDD-C77E-1742-A7DC-98410182FEAB}" destId="{683DBA93-F37B-4340-B355-BD225F15A1E8}" srcOrd="1" destOrd="0" presId="urn:microsoft.com/office/officeart/2005/8/layout/venn2"/>
    <dgm:cxn modelId="{32539CA7-B210-7B4E-9759-58AA7F3B461A}" type="presParOf" srcId="{869D0843-DEC4-AD4E-83D9-E458D3517A27}" destId="{81EA217F-A926-5846-8E02-0BE37860DF4C}" srcOrd="3" destOrd="0" presId="urn:microsoft.com/office/officeart/2005/8/layout/venn2"/>
    <dgm:cxn modelId="{51CED0A4-4742-7C40-AC13-1B73631A7A4B}" type="presParOf" srcId="{81EA217F-A926-5846-8E02-0BE37860DF4C}" destId="{6AAD6D52-6B32-5E4C-9E70-91D8193ECBB7}" srcOrd="0" destOrd="0" presId="urn:microsoft.com/office/officeart/2005/8/layout/venn2"/>
    <dgm:cxn modelId="{623054A8-1B55-1045-96A6-D1FD1E71FCBB}" type="presParOf" srcId="{81EA217F-A926-5846-8E02-0BE37860DF4C}" destId="{5B0BFAD1-B7E0-9C49-AA65-8D027D71A76F}"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E9671-1BD9-F64E-8145-4E557D59B549}">
      <dsp:nvSpPr>
        <dsp:cNvPr id="0" name=""/>
        <dsp:cNvSpPr/>
      </dsp:nvSpPr>
      <dsp:spPr>
        <a:xfrm>
          <a:off x="2617286" y="0"/>
          <a:ext cx="5281027" cy="5281027"/>
        </a:xfrm>
        <a:prstGeom prst="ellipse">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US" sz="4000" kern="1200" dirty="0" smtClean="0"/>
            <a:t>27 </a:t>
          </a:r>
          <a:endParaRPr lang="en-US" sz="4000" kern="1200" dirty="0"/>
        </a:p>
      </dsp:txBody>
      <dsp:txXfrm>
        <a:off x="4519512" y="264051"/>
        <a:ext cx="1476575" cy="792154"/>
      </dsp:txXfrm>
    </dsp:sp>
    <dsp:sp modelId="{E3A2523B-1003-5E45-95B1-C47F6835FD2E}">
      <dsp:nvSpPr>
        <dsp:cNvPr id="0" name=""/>
        <dsp:cNvSpPr/>
      </dsp:nvSpPr>
      <dsp:spPr>
        <a:xfrm>
          <a:off x="3145389" y="1056205"/>
          <a:ext cx="4224821" cy="4224821"/>
        </a:xfrm>
        <a:prstGeom prst="ellipse">
          <a:avLst/>
        </a:prstGeom>
        <a:solidFill>
          <a:schemeClr val="accent4"/>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US" sz="4000" kern="1200" dirty="0" smtClean="0"/>
            <a:t>17</a:t>
          </a:r>
          <a:endParaRPr lang="en-US" sz="4000" kern="1200" dirty="0"/>
        </a:p>
      </dsp:txBody>
      <dsp:txXfrm>
        <a:off x="4519512" y="1309694"/>
        <a:ext cx="1476575" cy="760467"/>
      </dsp:txXfrm>
    </dsp:sp>
    <dsp:sp modelId="{6FCAA050-8617-8B4C-BF3A-48C9051DD95E}">
      <dsp:nvSpPr>
        <dsp:cNvPr id="0" name=""/>
        <dsp:cNvSpPr/>
      </dsp:nvSpPr>
      <dsp:spPr>
        <a:xfrm>
          <a:off x="3673491" y="2112410"/>
          <a:ext cx="3168616" cy="3168616"/>
        </a:xfrm>
        <a:prstGeom prst="ellipse">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US" sz="4000" kern="1200" dirty="0" smtClean="0"/>
            <a:t>6</a:t>
          </a:r>
          <a:endParaRPr lang="en-US" sz="4000" kern="1200" dirty="0"/>
        </a:p>
      </dsp:txBody>
      <dsp:txXfrm>
        <a:off x="4519512" y="2350057"/>
        <a:ext cx="1476575" cy="712938"/>
      </dsp:txXfrm>
    </dsp:sp>
    <dsp:sp modelId="{6AAD6D52-6B32-5E4C-9E70-91D8193ECBB7}">
      <dsp:nvSpPr>
        <dsp:cNvPr id="0" name=""/>
        <dsp:cNvSpPr/>
      </dsp:nvSpPr>
      <dsp:spPr>
        <a:xfrm>
          <a:off x="4201594" y="3168616"/>
          <a:ext cx="2112410" cy="2112410"/>
        </a:xfrm>
        <a:prstGeom prst="ellipse">
          <a:avLst/>
        </a:prstGeom>
        <a:solidFill>
          <a:schemeClr val="accent6"/>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US" sz="4000" kern="1200" dirty="0" smtClean="0"/>
            <a:t>½</a:t>
          </a:r>
          <a:r>
            <a:rPr lang="en-US" sz="4000" kern="1200" baseline="0" dirty="0" smtClean="0"/>
            <a:t> </a:t>
          </a:r>
          <a:endParaRPr lang="en-US" sz="4000" kern="1200" dirty="0"/>
        </a:p>
      </dsp:txBody>
      <dsp:txXfrm>
        <a:off x="4510949" y="3696718"/>
        <a:ext cx="1493700" cy="105620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5D9F-9BB7-764C-9ADC-F96CBA36AF94}" type="datetimeFigureOut">
              <a:rPr lang="en-US" smtClean="0"/>
              <a:t>12/6/2018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BDA1F-B327-3246-BCF6-D12E218AEE3E}" type="slidenum">
              <a:rPr lang="en-US" smtClean="0"/>
              <a:t>‹#›</a:t>
            </a:fld>
            <a:endParaRPr lang="en-US" dirty="0"/>
          </a:p>
        </p:txBody>
      </p:sp>
    </p:spTree>
    <p:extLst>
      <p:ext uri="{BB962C8B-B14F-4D97-AF65-F5344CB8AC3E}">
        <p14:creationId xmlns:p14="http://schemas.microsoft.com/office/powerpoint/2010/main" val="782523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BDCBDA1F-B327-3246-BCF6-D12E218AEE3E}" type="slidenum">
              <a:rPr lang="en-US" smtClean="0"/>
              <a:t>1</a:t>
            </a:fld>
            <a:endParaRPr lang="en-US" dirty="0"/>
          </a:p>
        </p:txBody>
      </p:sp>
    </p:spTree>
    <p:extLst>
      <p:ext uri="{BB962C8B-B14F-4D97-AF65-F5344CB8AC3E}">
        <p14:creationId xmlns:p14="http://schemas.microsoft.com/office/powerpoint/2010/main" val="675517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10</a:t>
            </a:fld>
            <a:endParaRPr lang="en-US" dirty="0"/>
          </a:p>
        </p:txBody>
      </p:sp>
    </p:spTree>
    <p:extLst>
      <p:ext uri="{BB962C8B-B14F-4D97-AF65-F5344CB8AC3E}">
        <p14:creationId xmlns:p14="http://schemas.microsoft.com/office/powerpoint/2010/main" val="1907859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sz="1600" dirty="0"/>
          </a:p>
        </p:txBody>
      </p:sp>
      <p:sp>
        <p:nvSpPr>
          <p:cNvPr id="4" name="Slide Number Placeholder 3"/>
          <p:cNvSpPr>
            <a:spLocks noGrp="1"/>
          </p:cNvSpPr>
          <p:nvPr>
            <p:ph type="sldNum" sz="quarter" idx="10"/>
          </p:nvPr>
        </p:nvSpPr>
        <p:spPr/>
        <p:txBody>
          <a:bodyPr/>
          <a:lstStyle/>
          <a:p>
            <a:fld id="{BDCBDA1F-B327-3246-BCF6-D12E218AEE3E}" type="slidenum">
              <a:rPr lang="en-US" smtClean="0"/>
              <a:t>11</a:t>
            </a:fld>
            <a:endParaRPr lang="en-US" dirty="0"/>
          </a:p>
        </p:txBody>
      </p:sp>
    </p:spTree>
    <p:extLst>
      <p:ext uri="{BB962C8B-B14F-4D97-AF65-F5344CB8AC3E}">
        <p14:creationId xmlns:p14="http://schemas.microsoft.com/office/powerpoint/2010/main" val="533821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400" baseline="0" dirty="0" smtClean="0"/>
          </a:p>
        </p:txBody>
      </p:sp>
      <p:sp>
        <p:nvSpPr>
          <p:cNvPr id="4" name="Slide Number Placeholder 3"/>
          <p:cNvSpPr>
            <a:spLocks noGrp="1"/>
          </p:cNvSpPr>
          <p:nvPr>
            <p:ph type="sldNum" sz="quarter" idx="10"/>
          </p:nvPr>
        </p:nvSpPr>
        <p:spPr/>
        <p:txBody>
          <a:bodyPr/>
          <a:lstStyle/>
          <a:p>
            <a:fld id="{BDCBDA1F-B327-3246-BCF6-D12E218AEE3E}" type="slidenum">
              <a:rPr lang="en-US" smtClean="0"/>
              <a:t>12</a:t>
            </a:fld>
            <a:endParaRPr lang="en-US" dirty="0"/>
          </a:p>
        </p:txBody>
      </p:sp>
    </p:spTree>
    <p:extLst>
      <p:ext uri="{BB962C8B-B14F-4D97-AF65-F5344CB8AC3E}">
        <p14:creationId xmlns:p14="http://schemas.microsoft.com/office/powerpoint/2010/main" val="1065715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600" baseline="0" dirty="0" smtClean="0"/>
          </a:p>
        </p:txBody>
      </p:sp>
      <p:sp>
        <p:nvSpPr>
          <p:cNvPr id="4" name="Slide Number Placeholder 3"/>
          <p:cNvSpPr>
            <a:spLocks noGrp="1"/>
          </p:cNvSpPr>
          <p:nvPr>
            <p:ph type="sldNum" sz="quarter" idx="10"/>
          </p:nvPr>
        </p:nvSpPr>
        <p:spPr/>
        <p:txBody>
          <a:bodyPr/>
          <a:lstStyle/>
          <a:p>
            <a:fld id="{BDCBDA1F-B327-3246-BCF6-D12E218AEE3E}" type="slidenum">
              <a:rPr lang="en-US" smtClean="0"/>
              <a:t>13</a:t>
            </a:fld>
            <a:endParaRPr lang="en-US" dirty="0"/>
          </a:p>
        </p:txBody>
      </p:sp>
    </p:spTree>
    <p:extLst>
      <p:ext uri="{BB962C8B-B14F-4D97-AF65-F5344CB8AC3E}">
        <p14:creationId xmlns:p14="http://schemas.microsoft.com/office/powerpoint/2010/main" val="167025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14</a:t>
            </a:fld>
            <a:endParaRPr lang="en-US" dirty="0"/>
          </a:p>
        </p:txBody>
      </p:sp>
    </p:spTree>
    <p:extLst>
      <p:ext uri="{BB962C8B-B14F-4D97-AF65-F5344CB8AC3E}">
        <p14:creationId xmlns:p14="http://schemas.microsoft.com/office/powerpoint/2010/main" val="1524498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sz="1400" baseline="0" dirty="0" smtClean="0"/>
          </a:p>
        </p:txBody>
      </p:sp>
      <p:sp>
        <p:nvSpPr>
          <p:cNvPr id="4" name="Slide Number Placeholder 3"/>
          <p:cNvSpPr>
            <a:spLocks noGrp="1"/>
          </p:cNvSpPr>
          <p:nvPr>
            <p:ph type="sldNum" sz="quarter" idx="10"/>
          </p:nvPr>
        </p:nvSpPr>
        <p:spPr/>
        <p:txBody>
          <a:bodyPr/>
          <a:lstStyle/>
          <a:p>
            <a:fld id="{BDCBDA1F-B327-3246-BCF6-D12E218AEE3E}" type="slidenum">
              <a:rPr lang="en-US" smtClean="0"/>
              <a:t>15</a:t>
            </a:fld>
            <a:endParaRPr lang="en-US" dirty="0"/>
          </a:p>
        </p:txBody>
      </p:sp>
    </p:spTree>
    <p:extLst>
      <p:ext uri="{BB962C8B-B14F-4D97-AF65-F5344CB8AC3E}">
        <p14:creationId xmlns:p14="http://schemas.microsoft.com/office/powerpoint/2010/main" val="932185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sz="1400" dirty="0"/>
          </a:p>
        </p:txBody>
      </p:sp>
      <p:sp>
        <p:nvSpPr>
          <p:cNvPr id="4" name="Slide Number Placeholder 3"/>
          <p:cNvSpPr>
            <a:spLocks noGrp="1"/>
          </p:cNvSpPr>
          <p:nvPr>
            <p:ph type="sldNum" sz="quarter" idx="10"/>
          </p:nvPr>
        </p:nvSpPr>
        <p:spPr/>
        <p:txBody>
          <a:bodyPr/>
          <a:lstStyle/>
          <a:p>
            <a:fld id="{BDCBDA1F-B327-3246-BCF6-D12E218AEE3E}" type="slidenum">
              <a:rPr lang="en-US" smtClean="0"/>
              <a:t>16</a:t>
            </a:fld>
            <a:endParaRPr lang="en-US" dirty="0"/>
          </a:p>
        </p:txBody>
      </p:sp>
    </p:spTree>
    <p:extLst>
      <p:ext uri="{BB962C8B-B14F-4D97-AF65-F5344CB8AC3E}">
        <p14:creationId xmlns:p14="http://schemas.microsoft.com/office/powerpoint/2010/main" val="499462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17</a:t>
            </a:fld>
            <a:endParaRPr lang="en-US" dirty="0"/>
          </a:p>
        </p:txBody>
      </p:sp>
    </p:spTree>
    <p:extLst>
      <p:ext uri="{BB962C8B-B14F-4D97-AF65-F5344CB8AC3E}">
        <p14:creationId xmlns:p14="http://schemas.microsoft.com/office/powerpoint/2010/main" val="1235282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18</a:t>
            </a:fld>
            <a:endParaRPr lang="en-US" dirty="0"/>
          </a:p>
        </p:txBody>
      </p:sp>
    </p:spTree>
    <p:extLst>
      <p:ext uri="{BB962C8B-B14F-4D97-AF65-F5344CB8AC3E}">
        <p14:creationId xmlns:p14="http://schemas.microsoft.com/office/powerpoint/2010/main" val="179025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600" baseline="0" dirty="0" smtClean="0"/>
          </a:p>
        </p:txBody>
      </p:sp>
      <p:sp>
        <p:nvSpPr>
          <p:cNvPr id="4" name="Slide Number Placeholder 3"/>
          <p:cNvSpPr>
            <a:spLocks noGrp="1"/>
          </p:cNvSpPr>
          <p:nvPr>
            <p:ph type="sldNum" sz="quarter" idx="10"/>
          </p:nvPr>
        </p:nvSpPr>
        <p:spPr/>
        <p:txBody>
          <a:bodyPr/>
          <a:lstStyle/>
          <a:p>
            <a:fld id="{BDCBDA1F-B327-3246-BCF6-D12E218AEE3E}" type="slidenum">
              <a:rPr lang="en-US" smtClean="0"/>
              <a:t>2</a:t>
            </a:fld>
            <a:endParaRPr lang="en-US" dirty="0"/>
          </a:p>
        </p:txBody>
      </p:sp>
    </p:spTree>
    <p:extLst>
      <p:ext uri="{BB962C8B-B14F-4D97-AF65-F5344CB8AC3E}">
        <p14:creationId xmlns:p14="http://schemas.microsoft.com/office/powerpoint/2010/main" val="2029564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3</a:t>
            </a:fld>
            <a:endParaRPr lang="en-US" dirty="0"/>
          </a:p>
        </p:txBody>
      </p:sp>
    </p:spTree>
    <p:extLst>
      <p:ext uri="{BB962C8B-B14F-4D97-AF65-F5344CB8AC3E}">
        <p14:creationId xmlns:p14="http://schemas.microsoft.com/office/powerpoint/2010/main" val="1490321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4</a:t>
            </a:fld>
            <a:endParaRPr lang="en-US" dirty="0"/>
          </a:p>
        </p:txBody>
      </p:sp>
    </p:spTree>
    <p:extLst>
      <p:ext uri="{BB962C8B-B14F-4D97-AF65-F5344CB8AC3E}">
        <p14:creationId xmlns:p14="http://schemas.microsoft.com/office/powerpoint/2010/main" val="1885115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5</a:t>
            </a:fld>
            <a:endParaRPr lang="en-US" dirty="0"/>
          </a:p>
        </p:txBody>
      </p:sp>
    </p:spTree>
    <p:extLst>
      <p:ext uri="{BB962C8B-B14F-4D97-AF65-F5344CB8AC3E}">
        <p14:creationId xmlns:p14="http://schemas.microsoft.com/office/powerpoint/2010/main" val="1502275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6</a:t>
            </a:fld>
            <a:endParaRPr lang="en-US" dirty="0"/>
          </a:p>
        </p:txBody>
      </p:sp>
    </p:spTree>
    <p:extLst>
      <p:ext uri="{BB962C8B-B14F-4D97-AF65-F5344CB8AC3E}">
        <p14:creationId xmlns:p14="http://schemas.microsoft.com/office/powerpoint/2010/main" val="3230776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7</a:t>
            </a:fld>
            <a:endParaRPr lang="en-US" dirty="0"/>
          </a:p>
        </p:txBody>
      </p:sp>
    </p:spTree>
    <p:extLst>
      <p:ext uri="{BB962C8B-B14F-4D97-AF65-F5344CB8AC3E}">
        <p14:creationId xmlns:p14="http://schemas.microsoft.com/office/powerpoint/2010/main" val="2960607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sz="1600" baseline="0" dirty="0" smtClean="0"/>
          </a:p>
        </p:txBody>
      </p:sp>
      <p:sp>
        <p:nvSpPr>
          <p:cNvPr id="4" name="Slide Number Placeholder 3"/>
          <p:cNvSpPr>
            <a:spLocks noGrp="1"/>
          </p:cNvSpPr>
          <p:nvPr>
            <p:ph type="sldNum" sz="quarter" idx="10"/>
          </p:nvPr>
        </p:nvSpPr>
        <p:spPr/>
        <p:txBody>
          <a:bodyPr/>
          <a:lstStyle/>
          <a:p>
            <a:fld id="{BDCBDA1F-B327-3246-BCF6-D12E218AEE3E}" type="slidenum">
              <a:rPr lang="en-US" smtClean="0"/>
              <a:t>8</a:t>
            </a:fld>
            <a:endParaRPr lang="en-US" dirty="0"/>
          </a:p>
        </p:txBody>
      </p:sp>
    </p:spTree>
    <p:extLst>
      <p:ext uri="{BB962C8B-B14F-4D97-AF65-F5344CB8AC3E}">
        <p14:creationId xmlns:p14="http://schemas.microsoft.com/office/powerpoint/2010/main" val="773625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DCBDA1F-B327-3246-BCF6-D12E218AEE3E}" type="slidenum">
              <a:rPr lang="en-US" smtClean="0"/>
              <a:t>9</a:t>
            </a:fld>
            <a:endParaRPr lang="en-US" dirty="0"/>
          </a:p>
        </p:txBody>
      </p:sp>
    </p:spTree>
    <p:extLst>
      <p:ext uri="{BB962C8B-B14F-4D97-AF65-F5344CB8AC3E}">
        <p14:creationId xmlns:p14="http://schemas.microsoft.com/office/powerpoint/2010/main" val="1658771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97259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21843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119846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161952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125516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79534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1489600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35117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98956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155040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74FB00D-2985-1346-B97C-436CD7B12F65}"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B790DF-5719-2C4C-90E3-43A71C9E0F65}" type="slidenum">
              <a:rPr lang="en-US" smtClean="0"/>
              <a:t>‹#›</a:t>
            </a:fld>
            <a:endParaRPr lang="en-US" dirty="0"/>
          </a:p>
        </p:txBody>
      </p:sp>
    </p:spTree>
    <p:extLst>
      <p:ext uri="{BB962C8B-B14F-4D97-AF65-F5344CB8AC3E}">
        <p14:creationId xmlns:p14="http://schemas.microsoft.com/office/powerpoint/2010/main" val="7807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FB00D-2985-1346-B97C-436CD7B12F65}" type="datetimeFigureOut">
              <a:rPr lang="en-US" smtClean="0"/>
              <a:t>12/6/2018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790DF-5719-2C4C-90E3-43A71C9E0F65}" type="slidenum">
              <a:rPr lang="en-US" smtClean="0"/>
              <a:t>‹#›</a:t>
            </a:fld>
            <a:endParaRPr lang="en-US" dirty="0"/>
          </a:p>
        </p:txBody>
      </p:sp>
    </p:spTree>
    <p:extLst>
      <p:ext uri="{BB962C8B-B14F-4D97-AF65-F5344CB8AC3E}">
        <p14:creationId xmlns:p14="http://schemas.microsoft.com/office/powerpoint/2010/main" val="92546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649" y="1777268"/>
            <a:ext cx="11038703" cy="2387600"/>
          </a:xfrm>
        </p:spPr>
        <p:txBody>
          <a:bodyPr>
            <a:noAutofit/>
          </a:bodyPr>
          <a:lstStyle/>
          <a:p>
            <a:r>
              <a:rPr lang="en-US" sz="5400" dirty="0">
                <a:latin typeface="Goudy Old Style" charset="0"/>
                <a:ea typeface="Goudy Old Style" charset="0"/>
                <a:cs typeface="Goudy Old Style" charset="0"/>
              </a:rPr>
              <a:t>Analysing NSS results and implications for student engagement</a:t>
            </a:r>
          </a:p>
        </p:txBody>
      </p:sp>
      <p:sp>
        <p:nvSpPr>
          <p:cNvPr id="3" name="Subtitle 2"/>
          <p:cNvSpPr>
            <a:spLocks noGrp="1"/>
          </p:cNvSpPr>
          <p:nvPr>
            <p:ph type="subTitle" idx="1"/>
          </p:nvPr>
        </p:nvSpPr>
        <p:spPr>
          <a:xfrm>
            <a:off x="1524000" y="4763572"/>
            <a:ext cx="9144000" cy="1655762"/>
          </a:xfrm>
        </p:spPr>
        <p:txBody>
          <a:bodyPr/>
          <a:lstStyle/>
          <a:p>
            <a:r>
              <a:rPr lang="en-US" dirty="0" smtClean="0">
                <a:latin typeface="Goudy Old Style" charset="0"/>
                <a:ea typeface="Goudy Old Style" charset="0"/>
                <a:cs typeface="Goudy Old Style" charset="0"/>
              </a:rPr>
              <a:t>Dr Alex Buckley</a:t>
            </a:r>
          </a:p>
          <a:p>
            <a:r>
              <a:rPr lang="en-US" i="1" dirty="0" smtClean="0">
                <a:latin typeface="Goudy Old Style" charset="0"/>
                <a:ea typeface="Goudy Old Style" charset="0"/>
                <a:cs typeface="Goudy Old Style" charset="0"/>
              </a:rPr>
              <a:t>University of Edinburgh, 4</a:t>
            </a:r>
            <a:r>
              <a:rPr lang="en-US" i="1" baseline="30000" dirty="0" smtClean="0">
                <a:latin typeface="Goudy Old Style" charset="0"/>
                <a:ea typeface="Goudy Old Style" charset="0"/>
                <a:cs typeface="Goudy Old Style" charset="0"/>
              </a:rPr>
              <a:t>th</a:t>
            </a:r>
            <a:r>
              <a:rPr lang="en-US" i="1" dirty="0" smtClean="0">
                <a:latin typeface="Goudy Old Style" charset="0"/>
                <a:ea typeface="Goudy Old Style" charset="0"/>
                <a:cs typeface="Goudy Old Style" charset="0"/>
              </a:rPr>
              <a:t> December 2018</a:t>
            </a:r>
            <a:endParaRPr lang="en-US" i="1" dirty="0">
              <a:latin typeface="Goudy Old Style" charset="0"/>
              <a:ea typeface="Goudy Old Style" charset="0"/>
              <a:cs typeface="Goudy Old Style"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3484" y="222421"/>
            <a:ext cx="2063578" cy="2063578"/>
          </a:xfrm>
          <a:prstGeom prst="rect">
            <a:avLst/>
          </a:prstGeom>
        </p:spPr>
      </p:pic>
    </p:spTree>
    <p:extLst>
      <p:ext uri="{BB962C8B-B14F-4D97-AF65-F5344CB8AC3E}">
        <p14:creationId xmlns:p14="http://schemas.microsoft.com/office/powerpoint/2010/main" val="398890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61678606"/>
              </p:ext>
            </p:extLst>
          </p:nvPr>
        </p:nvGraphicFramePr>
        <p:xfrm>
          <a:off x="838200" y="1103730"/>
          <a:ext cx="10515600" cy="5281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65220" y="1475874"/>
            <a:ext cx="2630907" cy="4070345"/>
          </a:xfrm>
          <a:prstGeom prst="rect">
            <a:avLst/>
          </a:prstGeom>
          <a:noFill/>
        </p:spPr>
        <p:txBody>
          <a:bodyPr wrap="square" rtlCol="0">
            <a:spAutoFit/>
          </a:bodyPr>
          <a:lstStyle/>
          <a:p>
            <a:pPr algn="r"/>
            <a:r>
              <a:rPr lang="en-US" sz="2000" dirty="0" smtClean="0">
                <a:solidFill>
                  <a:schemeClr val="accent2">
                    <a:lumMod val="75000"/>
                  </a:schemeClr>
                </a:solidFill>
                <a:latin typeface="Goudy Old Style" charset="0"/>
                <a:ea typeface="Goudy Old Style" charset="0"/>
                <a:cs typeface="Goudy Old Style" charset="0"/>
              </a:rPr>
              <a:t>- Total questions</a:t>
            </a:r>
          </a:p>
          <a:p>
            <a:endParaRPr lang="en-US" sz="2000" dirty="0">
              <a:latin typeface="Goudy Old Style" charset="0"/>
              <a:ea typeface="Goudy Old Style" charset="0"/>
              <a:cs typeface="Goudy Old Style" charset="0"/>
            </a:endParaRPr>
          </a:p>
          <a:p>
            <a:pPr algn="r"/>
            <a:endParaRPr lang="en-US" dirty="0">
              <a:latin typeface="Goudy Old Style" charset="0"/>
              <a:ea typeface="Goudy Old Style" charset="0"/>
              <a:cs typeface="Goudy Old Style" charset="0"/>
            </a:endParaRPr>
          </a:p>
          <a:p>
            <a:pPr algn="r"/>
            <a:r>
              <a:rPr lang="en-US" sz="2000" dirty="0" smtClean="0">
                <a:solidFill>
                  <a:schemeClr val="accent4">
                    <a:lumMod val="75000"/>
                  </a:schemeClr>
                </a:solidFill>
                <a:latin typeface="Goudy Old Style" charset="0"/>
                <a:ea typeface="Goudy Old Style" charset="0"/>
                <a:cs typeface="Goudy Old Style" charset="0"/>
              </a:rPr>
              <a:t>- Questions that differ from at least one other uni</a:t>
            </a:r>
            <a:endParaRPr lang="en-US" sz="2000" dirty="0">
              <a:solidFill>
                <a:schemeClr val="accent4">
                  <a:lumMod val="75000"/>
                </a:schemeClr>
              </a:solidFill>
              <a:latin typeface="Goudy Old Style" charset="0"/>
              <a:ea typeface="Goudy Old Style" charset="0"/>
              <a:cs typeface="Goudy Old Style" charset="0"/>
            </a:endParaRPr>
          </a:p>
          <a:p>
            <a:pPr algn="r"/>
            <a:endParaRPr lang="en-US" sz="1400" dirty="0">
              <a:latin typeface="Goudy Old Style" charset="0"/>
              <a:ea typeface="Goudy Old Style" charset="0"/>
              <a:cs typeface="Goudy Old Style" charset="0"/>
            </a:endParaRPr>
          </a:p>
          <a:p>
            <a:pPr algn="r"/>
            <a:r>
              <a:rPr lang="en-US" sz="2000" dirty="0" smtClean="0">
                <a:solidFill>
                  <a:schemeClr val="accent1">
                    <a:lumMod val="75000"/>
                  </a:schemeClr>
                </a:solidFill>
                <a:latin typeface="Goudy Old Style" charset="0"/>
                <a:ea typeface="Goudy Old Style" charset="0"/>
                <a:cs typeface="Goudy Old Style" charset="0"/>
              </a:rPr>
              <a:t>- Questions that differ from sector average</a:t>
            </a:r>
          </a:p>
          <a:p>
            <a:endParaRPr lang="en-US" sz="2000" dirty="0">
              <a:latin typeface="Goudy Old Style" charset="0"/>
              <a:ea typeface="Goudy Old Style" charset="0"/>
              <a:cs typeface="Goudy Old Style" charset="0"/>
            </a:endParaRPr>
          </a:p>
          <a:p>
            <a:endParaRPr lang="en-US" sz="1600" dirty="0" smtClean="0">
              <a:latin typeface="Goudy Old Style" charset="0"/>
              <a:ea typeface="Goudy Old Style" charset="0"/>
              <a:cs typeface="Goudy Old Style" charset="0"/>
            </a:endParaRPr>
          </a:p>
          <a:p>
            <a:endParaRPr lang="en-US" sz="1050" dirty="0">
              <a:latin typeface="Goudy Old Style" charset="0"/>
              <a:ea typeface="Goudy Old Style" charset="0"/>
              <a:cs typeface="Goudy Old Style" charset="0"/>
            </a:endParaRPr>
          </a:p>
          <a:p>
            <a:pPr algn="r"/>
            <a:r>
              <a:rPr lang="en-US" sz="2000" dirty="0" smtClean="0">
                <a:solidFill>
                  <a:schemeClr val="accent6">
                    <a:lumMod val="75000"/>
                  </a:schemeClr>
                </a:solidFill>
                <a:latin typeface="Goudy Old Style" charset="0"/>
                <a:ea typeface="Goudy Old Style" charset="0"/>
                <a:cs typeface="Goudy Old Style" charset="0"/>
              </a:rPr>
              <a:t>- Questions that differ from previous year</a:t>
            </a:r>
            <a:endParaRPr lang="en-US" sz="2000" dirty="0">
              <a:solidFill>
                <a:schemeClr val="accent6">
                  <a:lumMod val="75000"/>
                </a:schemeClr>
              </a:solidFill>
              <a:latin typeface="Goudy Old Style" charset="0"/>
              <a:ea typeface="Goudy Old Style" charset="0"/>
              <a:cs typeface="Goudy Old Style" charset="0"/>
            </a:endParaRPr>
          </a:p>
        </p:txBody>
      </p:sp>
      <p:sp>
        <p:nvSpPr>
          <p:cNvPr id="4" name="Title 3"/>
          <p:cNvSpPr>
            <a:spLocks noGrp="1"/>
          </p:cNvSpPr>
          <p:nvPr>
            <p:ph type="title"/>
          </p:nvPr>
        </p:nvSpPr>
        <p:spPr>
          <a:xfrm>
            <a:off x="838200" y="-356769"/>
            <a:ext cx="10515600" cy="1325563"/>
          </a:xfrm>
        </p:spPr>
        <p:txBody>
          <a:bodyPr/>
          <a:lstStyle/>
          <a:p>
            <a:r>
              <a:rPr lang="en-US" dirty="0" smtClean="0"/>
              <a:t> </a:t>
            </a:r>
            <a:endParaRPr lang="en-US" dirty="0"/>
          </a:p>
        </p:txBody>
      </p:sp>
      <p:sp>
        <p:nvSpPr>
          <p:cNvPr id="5" name="TextBox 4"/>
          <p:cNvSpPr txBox="1"/>
          <p:nvPr/>
        </p:nvSpPr>
        <p:spPr>
          <a:xfrm>
            <a:off x="8819145" y="2457042"/>
            <a:ext cx="2630907" cy="3093154"/>
          </a:xfrm>
          <a:prstGeom prst="rect">
            <a:avLst/>
          </a:prstGeom>
          <a:noFill/>
        </p:spPr>
        <p:txBody>
          <a:bodyPr wrap="square" rtlCol="0">
            <a:spAutoFit/>
          </a:bodyPr>
          <a:lstStyle/>
          <a:p>
            <a:r>
              <a:rPr lang="en-US" sz="2800" dirty="0" smtClean="0">
                <a:solidFill>
                  <a:schemeClr val="accent4">
                    <a:lumMod val="75000"/>
                  </a:schemeClr>
                </a:solidFill>
                <a:latin typeface="Goudy Old Style" charset="0"/>
                <a:ea typeface="Goudy Old Style" charset="0"/>
                <a:cs typeface="Goudy Old Style" charset="0"/>
              </a:rPr>
              <a:t>- (6%)</a:t>
            </a:r>
          </a:p>
          <a:p>
            <a:endParaRPr lang="en-US" sz="1100" dirty="0" smtClean="0">
              <a:latin typeface="Goudy Old Style" charset="0"/>
              <a:ea typeface="Goudy Old Style" charset="0"/>
              <a:cs typeface="Goudy Old Style" charset="0"/>
            </a:endParaRPr>
          </a:p>
          <a:p>
            <a:endParaRPr lang="en-US" sz="2800" dirty="0">
              <a:latin typeface="Goudy Old Style" charset="0"/>
              <a:ea typeface="Goudy Old Style" charset="0"/>
              <a:cs typeface="Goudy Old Style" charset="0"/>
            </a:endParaRPr>
          </a:p>
          <a:p>
            <a:r>
              <a:rPr lang="en-US" sz="2800" dirty="0" smtClean="0">
                <a:solidFill>
                  <a:schemeClr val="accent1">
                    <a:lumMod val="75000"/>
                  </a:schemeClr>
                </a:solidFill>
                <a:latin typeface="Goudy Old Style" charset="0"/>
                <a:ea typeface="Goudy Old Style" charset="0"/>
                <a:cs typeface="Goudy Old Style" charset="0"/>
              </a:rPr>
              <a:t>- 24%</a:t>
            </a:r>
          </a:p>
          <a:p>
            <a:endParaRPr lang="en-US" sz="2800" dirty="0">
              <a:latin typeface="Goudy Old Style" charset="0"/>
              <a:ea typeface="Goudy Old Style" charset="0"/>
              <a:cs typeface="Goudy Old Style" charset="0"/>
            </a:endParaRPr>
          </a:p>
          <a:p>
            <a:endParaRPr lang="en-US" sz="2000" dirty="0" smtClean="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r>
              <a:rPr lang="en-US" sz="2800" dirty="0" smtClean="0">
                <a:solidFill>
                  <a:schemeClr val="accent6">
                    <a:lumMod val="75000"/>
                  </a:schemeClr>
                </a:solidFill>
                <a:latin typeface="Goudy Old Style" charset="0"/>
                <a:ea typeface="Goudy Old Style" charset="0"/>
                <a:cs typeface="Goudy Old Style" charset="0"/>
              </a:rPr>
              <a:t>- 2%</a:t>
            </a:r>
            <a:endParaRPr lang="en-US" sz="2800" dirty="0">
              <a:solidFill>
                <a:schemeClr val="accent6">
                  <a:lumMod val="75000"/>
                </a:schemeClr>
              </a:solidFill>
              <a:latin typeface="Goudy Old Style" charset="0"/>
              <a:ea typeface="Goudy Old Style" charset="0"/>
              <a:cs typeface="Goudy Old Style" charset="0"/>
            </a:endParaRPr>
          </a:p>
        </p:txBody>
      </p:sp>
    </p:spTree>
    <p:extLst>
      <p:ext uri="{BB962C8B-B14F-4D97-AF65-F5344CB8AC3E}">
        <p14:creationId xmlns:p14="http://schemas.microsoft.com/office/powerpoint/2010/main" val="1358861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Goudy Old Style" charset="0"/>
                <a:ea typeface="Goudy Old Style" charset="0"/>
                <a:cs typeface="Goudy Old Style" charset="0"/>
              </a:rPr>
              <a:t>“[T]here is an assumption that when teachers transmit feedback information to students these messages are easily decoded and translated into action. Yet, there is strong evidence that </a:t>
            </a:r>
            <a:r>
              <a:rPr lang="en-US" b="1" dirty="0">
                <a:latin typeface="Goudy Old Style" charset="0"/>
                <a:ea typeface="Goudy Old Style" charset="0"/>
                <a:cs typeface="Goudy Old Style" charset="0"/>
              </a:rPr>
              <a:t>feedback messages are invariably complex and difficult to decipher</a:t>
            </a:r>
            <a:r>
              <a:rPr lang="en-US" dirty="0">
                <a:latin typeface="Goudy Old Style" charset="0"/>
                <a:ea typeface="Goudy Old Style" charset="0"/>
                <a:cs typeface="Goudy Old Style" charset="0"/>
              </a:rPr>
              <a:t>, and that students require opportunities to construct actively an understanding of them (e.g. through discussion) before they can be used to regulate performance” (Nicol and Macfarlane-Dick 2006)</a:t>
            </a:r>
          </a:p>
          <a:p>
            <a:pPr marL="0" indent="0">
              <a:buNone/>
            </a:pPr>
            <a:endParaRPr lang="en-US" dirty="0" smtClean="0">
              <a:latin typeface="Goudy Old Style" charset="0"/>
              <a:ea typeface="Goudy Old Style" charset="0"/>
              <a:cs typeface="Goudy Old Style" charset="0"/>
            </a:endParaRPr>
          </a:p>
        </p:txBody>
      </p:sp>
      <p:sp>
        <p:nvSpPr>
          <p:cNvPr id="4" name="Title 3"/>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1251825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Goudy Old Style" charset="0"/>
                <a:ea typeface="Goudy Old Style" charset="0"/>
                <a:cs typeface="Goudy Old Style" charset="0"/>
              </a:rPr>
              <a:t>“[T]here is an assumption that when </a:t>
            </a:r>
            <a:r>
              <a:rPr lang="en-US" dirty="0" smtClean="0">
                <a:solidFill>
                  <a:srgbClr val="FF0000"/>
                </a:solidFill>
                <a:latin typeface="Goudy Old Style" charset="0"/>
                <a:ea typeface="Goudy Old Style" charset="0"/>
                <a:cs typeface="Goudy Old Style" charset="0"/>
              </a:rPr>
              <a:t>students </a:t>
            </a:r>
            <a:r>
              <a:rPr lang="en-US" dirty="0" smtClean="0">
                <a:latin typeface="Goudy Old Style" charset="0"/>
                <a:ea typeface="Goudy Old Style" charset="0"/>
                <a:cs typeface="Goudy Old Style" charset="0"/>
              </a:rPr>
              <a:t>transmit </a:t>
            </a:r>
            <a:r>
              <a:rPr lang="en-US" dirty="0">
                <a:latin typeface="Goudy Old Style" charset="0"/>
                <a:ea typeface="Goudy Old Style" charset="0"/>
                <a:cs typeface="Goudy Old Style" charset="0"/>
              </a:rPr>
              <a:t>feedback information to </a:t>
            </a:r>
            <a:r>
              <a:rPr lang="en-US" dirty="0" smtClean="0">
                <a:solidFill>
                  <a:srgbClr val="FF0000"/>
                </a:solidFill>
                <a:latin typeface="Goudy Old Style" charset="0"/>
                <a:ea typeface="Goudy Old Style" charset="0"/>
                <a:cs typeface="Goudy Old Style" charset="0"/>
              </a:rPr>
              <a:t>teachers</a:t>
            </a:r>
            <a:r>
              <a:rPr lang="en-US" dirty="0" smtClean="0">
                <a:latin typeface="Goudy Old Style" charset="0"/>
                <a:ea typeface="Goudy Old Style" charset="0"/>
                <a:cs typeface="Goudy Old Style" charset="0"/>
              </a:rPr>
              <a:t> these </a:t>
            </a:r>
            <a:r>
              <a:rPr lang="en-US" dirty="0">
                <a:latin typeface="Goudy Old Style" charset="0"/>
                <a:ea typeface="Goudy Old Style" charset="0"/>
                <a:cs typeface="Goudy Old Style" charset="0"/>
              </a:rPr>
              <a:t>messages are easily decoded and translated into action. Yet, there is strong evidence that </a:t>
            </a:r>
            <a:r>
              <a:rPr lang="en-US" b="1" dirty="0">
                <a:latin typeface="Goudy Old Style" charset="0"/>
                <a:ea typeface="Goudy Old Style" charset="0"/>
                <a:cs typeface="Goudy Old Style" charset="0"/>
              </a:rPr>
              <a:t>feedback messages are invariably complex and difficult to decipher</a:t>
            </a:r>
            <a:r>
              <a:rPr lang="en-US" dirty="0">
                <a:latin typeface="Goudy Old Style" charset="0"/>
                <a:ea typeface="Goudy Old Style" charset="0"/>
                <a:cs typeface="Goudy Old Style" charset="0"/>
              </a:rPr>
              <a:t>, and that </a:t>
            </a:r>
            <a:r>
              <a:rPr lang="en-US" dirty="0" smtClean="0">
                <a:solidFill>
                  <a:srgbClr val="FF0000"/>
                </a:solidFill>
                <a:latin typeface="Goudy Old Style" charset="0"/>
                <a:ea typeface="Goudy Old Style" charset="0"/>
                <a:cs typeface="Goudy Old Style" charset="0"/>
              </a:rPr>
              <a:t>teachers</a:t>
            </a:r>
            <a:r>
              <a:rPr lang="en-US" dirty="0" smtClean="0">
                <a:latin typeface="Goudy Old Style" charset="0"/>
                <a:ea typeface="Goudy Old Style" charset="0"/>
                <a:cs typeface="Goudy Old Style" charset="0"/>
              </a:rPr>
              <a:t> require </a:t>
            </a:r>
            <a:r>
              <a:rPr lang="en-US" dirty="0">
                <a:latin typeface="Goudy Old Style" charset="0"/>
                <a:ea typeface="Goudy Old Style" charset="0"/>
                <a:cs typeface="Goudy Old Style" charset="0"/>
              </a:rPr>
              <a:t>opportunities to construct actively an understanding of them (e.g. through discussion) before they can be used to regulate performance” (Nicol and Macfarlane-Dick 2006)</a:t>
            </a:r>
          </a:p>
          <a:p>
            <a:pPr marL="0" indent="0">
              <a:buNone/>
            </a:pPr>
            <a:endParaRPr lang="en-US" dirty="0" smtClean="0">
              <a:latin typeface="Goudy Old Style" charset="0"/>
              <a:ea typeface="Goudy Old Style" charset="0"/>
              <a:cs typeface="Goudy Old Style" charset="0"/>
            </a:endParaRPr>
          </a:p>
        </p:txBody>
      </p:sp>
      <p:sp>
        <p:nvSpPr>
          <p:cNvPr id="4" name="Title 3"/>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728498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77498"/>
            <a:ext cx="10515600" cy="4591218"/>
          </a:xfrm>
        </p:spPr>
        <p:txBody>
          <a:bodyPr>
            <a:normAutofit lnSpcReduction="10000"/>
          </a:bodyPr>
          <a:lstStyle/>
          <a:p>
            <a:r>
              <a:rPr lang="en-US" dirty="0">
                <a:latin typeface="Goudy Old Style" charset="0"/>
                <a:ea typeface="Goudy Old Style" charset="0"/>
                <a:cs typeface="Goudy Old Style" charset="0"/>
              </a:rPr>
              <a:t>Incorporating critique of NSS questionnaire and analysis of NSS data into statistics module</a:t>
            </a:r>
          </a:p>
          <a:p>
            <a:r>
              <a:rPr lang="en-US" dirty="0">
                <a:latin typeface="Goudy Old Style" charset="0"/>
                <a:ea typeface="Goudy Old Style" charset="0"/>
                <a:cs typeface="Goudy Old Style" charset="0"/>
              </a:rPr>
              <a:t>Helping SU to use NSS to develop yearly priorities and objectives</a:t>
            </a:r>
          </a:p>
          <a:p>
            <a:r>
              <a:rPr lang="en-US" dirty="0" smtClean="0">
                <a:latin typeface="Goudy Old Style" charset="0"/>
                <a:ea typeface="Goudy Old Style" charset="0"/>
                <a:cs typeface="Goudy Old Style" charset="0"/>
              </a:rPr>
              <a:t>Funding a student researcher to work with the SU to explore the text comments</a:t>
            </a:r>
            <a:endParaRPr lang="en-US" dirty="0">
              <a:latin typeface="Goudy Old Style" charset="0"/>
              <a:ea typeface="Goudy Old Style" charset="0"/>
              <a:cs typeface="Goudy Old Style" charset="0"/>
            </a:endParaRPr>
          </a:p>
          <a:p>
            <a:r>
              <a:rPr lang="en-US" dirty="0" smtClean="0">
                <a:latin typeface="Goudy Old Style" charset="0"/>
                <a:ea typeface="Goudy Old Style" charset="0"/>
                <a:cs typeface="Goudy Old Style" charset="0"/>
              </a:rPr>
              <a:t>‘Commissioning’ NSS analysis from </a:t>
            </a:r>
            <a:r>
              <a:rPr lang="en-US" dirty="0">
                <a:latin typeface="Goudy Old Style" charset="0"/>
                <a:ea typeface="Goudy Old Style" charset="0"/>
                <a:cs typeface="Goudy Old Style" charset="0"/>
              </a:rPr>
              <a:t>student </a:t>
            </a:r>
            <a:r>
              <a:rPr lang="en-US" dirty="0" smtClean="0">
                <a:latin typeface="Goudy Old Style" charset="0"/>
                <a:ea typeface="Goudy Old Style" charset="0"/>
                <a:cs typeface="Goudy Old Style" charset="0"/>
              </a:rPr>
              <a:t>reps, supported by staff</a:t>
            </a:r>
            <a:endParaRPr lang="en-US" dirty="0">
              <a:latin typeface="Goudy Old Style" charset="0"/>
              <a:ea typeface="Goudy Old Style" charset="0"/>
              <a:cs typeface="Goudy Old Style" charset="0"/>
            </a:endParaRPr>
          </a:p>
          <a:p>
            <a:r>
              <a:rPr lang="en-US" dirty="0" smtClean="0">
                <a:latin typeface="Goudy Old Style" charset="0"/>
                <a:ea typeface="Goudy Old Style" charset="0"/>
                <a:cs typeface="Goudy Old Style" charset="0"/>
              </a:rPr>
              <a:t>Staff &amp; student conference to reflect on NSS scores and shape institutional policy and practice</a:t>
            </a:r>
          </a:p>
          <a:p>
            <a:pPr marL="0" indent="0">
              <a:buNone/>
            </a:pPr>
            <a:endParaRPr lang="en-US" dirty="0" smtClean="0">
              <a:latin typeface="Goudy Old Style" charset="0"/>
              <a:ea typeface="Goudy Old Style" charset="0"/>
              <a:cs typeface="Goudy Old Style" charset="0"/>
            </a:endParaRPr>
          </a:p>
          <a:p>
            <a:pPr marL="0" indent="0">
              <a:buNone/>
            </a:pPr>
            <a:r>
              <a:rPr lang="en-US" dirty="0" smtClean="0">
                <a:latin typeface="Goudy Old Style" charset="0"/>
                <a:ea typeface="Goudy Old Style" charset="0"/>
                <a:cs typeface="Goudy Old Style" charset="0"/>
              </a:rPr>
              <a:t>(examples from Buckley 2012)</a:t>
            </a:r>
          </a:p>
        </p:txBody>
      </p:sp>
      <p:sp>
        <p:nvSpPr>
          <p:cNvPr id="4" name="Title 3"/>
          <p:cNvSpPr>
            <a:spLocks noGrp="1"/>
          </p:cNvSpPr>
          <p:nvPr>
            <p:ph type="title"/>
          </p:nvPr>
        </p:nvSpPr>
        <p:spPr/>
        <p:txBody>
          <a:bodyPr>
            <a:normAutofit/>
          </a:bodyPr>
          <a:lstStyle/>
          <a:p>
            <a:r>
              <a:rPr lang="en-US" dirty="0" smtClean="0">
                <a:latin typeface="Goudy Old Style" charset="0"/>
                <a:ea typeface="Goudy Old Style" charset="0"/>
                <a:cs typeface="Goudy Old Style" charset="0"/>
              </a:rPr>
              <a:t>Working with students to explore NSS data</a:t>
            </a:r>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698290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Goudy Old Style" charset="0"/>
                <a:ea typeface="Goudy Old Style" charset="0"/>
                <a:cs typeface="Goudy Old Style" charset="0"/>
              </a:rPr>
              <a:t>“A number of institutions have in effect handed over the administration of local questionnaires and interpretation of the NSS to students, and there is some evidence that NSS scores improve when students are engaged in this way.” </a:t>
            </a:r>
            <a:r>
              <a:rPr lang="en-US" dirty="0" smtClean="0">
                <a:latin typeface="Goudy Old Style" charset="0"/>
                <a:ea typeface="Goudy Old Style" charset="0"/>
                <a:cs typeface="Goudy Old Style" charset="0"/>
              </a:rPr>
              <a:t>(Gibbs 2012)</a:t>
            </a:r>
          </a:p>
        </p:txBody>
      </p:sp>
      <p:sp>
        <p:nvSpPr>
          <p:cNvPr id="4" name="Title 3"/>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71782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latin typeface="Goudy Old Style" charset="0"/>
              <a:ea typeface="Goudy Old Style" charset="0"/>
              <a:cs typeface="Goudy Old Style" charset="0"/>
            </a:endParaRPr>
          </a:p>
          <a:p>
            <a:pPr marL="0" indent="0">
              <a:buNone/>
            </a:pPr>
            <a:endParaRPr lang="en-US" dirty="0">
              <a:latin typeface="Goudy Old Style" charset="0"/>
              <a:ea typeface="Goudy Old Style" charset="0"/>
              <a:cs typeface="Goudy Old Style" charset="0"/>
            </a:endParaRPr>
          </a:p>
          <a:p>
            <a:pPr marL="0" indent="0">
              <a:buNone/>
            </a:pPr>
            <a:endParaRPr lang="en-US" dirty="0" smtClean="0">
              <a:latin typeface="Goudy Old Style" charset="0"/>
              <a:ea typeface="Goudy Old Style" charset="0"/>
              <a:cs typeface="Goudy Old Style" charset="0"/>
            </a:endParaRPr>
          </a:p>
          <a:p>
            <a:pPr marL="0" indent="0">
              <a:buNone/>
            </a:pPr>
            <a:endParaRPr lang="en-US" dirty="0">
              <a:latin typeface="Goudy Old Style" charset="0"/>
              <a:ea typeface="Goudy Old Style" charset="0"/>
              <a:cs typeface="Goudy Old Style" charset="0"/>
            </a:endParaRPr>
          </a:p>
          <a:p>
            <a:pPr marL="0" indent="0">
              <a:buNone/>
            </a:pPr>
            <a:endParaRPr lang="en-US" dirty="0" smtClean="0">
              <a:latin typeface="Goudy Old Style" charset="0"/>
              <a:ea typeface="Goudy Old Style" charset="0"/>
              <a:cs typeface="Goudy Old Style" charset="0"/>
            </a:endParaRPr>
          </a:p>
          <a:p>
            <a:pPr marL="0" indent="0">
              <a:buNone/>
            </a:pPr>
            <a:endParaRPr lang="en-US" dirty="0" smtClean="0">
              <a:latin typeface="Goudy Old Style" charset="0"/>
              <a:ea typeface="Goudy Old Style" charset="0"/>
              <a:cs typeface="Goudy Old Style" charset="0"/>
            </a:endParaRPr>
          </a:p>
        </p:txBody>
      </p:sp>
      <p:sp>
        <p:nvSpPr>
          <p:cNvPr id="4" name="Title 3"/>
          <p:cNvSpPr>
            <a:spLocks noGrp="1"/>
          </p:cNvSpPr>
          <p:nvPr>
            <p:ph type="title"/>
          </p:nvPr>
        </p:nvSpPr>
        <p:spPr/>
        <p:txBody>
          <a:bodyPr/>
          <a:lstStyle/>
          <a:p>
            <a:r>
              <a:rPr lang="en-US" dirty="0" smtClean="0"/>
              <a:t> </a:t>
            </a:r>
            <a:endParaRPr lang="en-US" dirty="0"/>
          </a:p>
        </p:txBody>
      </p:sp>
      <p:pic>
        <p:nvPicPr>
          <p:cNvPr id="5" name="Picture 4" descr="../../../Desktop/Picture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2948" y="658971"/>
            <a:ext cx="5140140" cy="5652000"/>
          </a:xfrm>
          <a:prstGeom prst="rect">
            <a:avLst/>
          </a:prstGeom>
          <a:noFill/>
          <a:ln>
            <a:noFill/>
          </a:ln>
        </p:spPr>
      </p:pic>
      <p:sp>
        <p:nvSpPr>
          <p:cNvPr id="2" name="Rectangle 1"/>
          <p:cNvSpPr/>
          <p:nvPr/>
        </p:nvSpPr>
        <p:spPr>
          <a:xfrm>
            <a:off x="6875588" y="1803559"/>
            <a:ext cx="4632960" cy="2677656"/>
          </a:xfrm>
          <a:prstGeom prst="rect">
            <a:avLst/>
          </a:prstGeom>
        </p:spPr>
        <p:txBody>
          <a:bodyPr wrap="square">
            <a:spAutoFit/>
          </a:bodyPr>
          <a:lstStyle/>
          <a:p>
            <a:r>
              <a:rPr lang="en-US" sz="2800" dirty="0" smtClean="0">
                <a:latin typeface="Goudy Old Style" charset="0"/>
                <a:ea typeface="Goudy Old Style" charset="0"/>
                <a:cs typeface="Goudy Old Style" charset="0"/>
              </a:rPr>
              <a:t>“There </a:t>
            </a:r>
            <a:r>
              <a:rPr lang="en-US" sz="2800" dirty="0">
                <a:latin typeface="Goudy Old Style" charset="0"/>
                <a:ea typeface="Goudy Old Style" charset="0"/>
                <a:cs typeface="Goudy Old Style" charset="0"/>
              </a:rPr>
              <a:t>is a critical difference between going through the empty ritual of participation and having the real power needed to affect the outcome of the process</a:t>
            </a:r>
            <a:r>
              <a:rPr lang="en-US" sz="2800" dirty="0" smtClean="0">
                <a:latin typeface="Goudy Old Style" charset="0"/>
                <a:ea typeface="Goudy Old Style" charset="0"/>
                <a:cs typeface="Goudy Old Style" charset="0"/>
              </a:rPr>
              <a:t>.” </a:t>
            </a:r>
            <a:r>
              <a:rPr lang="en-US" sz="2800" dirty="0">
                <a:latin typeface="Goudy Old Style" charset="0"/>
                <a:ea typeface="Goudy Old Style" charset="0"/>
                <a:cs typeface="Goudy Old Style" charset="0"/>
              </a:rPr>
              <a:t>(Arnstein </a:t>
            </a:r>
            <a:r>
              <a:rPr lang="en-US" sz="2800" dirty="0" smtClean="0">
                <a:latin typeface="Goudy Old Style" charset="0"/>
                <a:ea typeface="Goudy Old Style" charset="0"/>
                <a:cs typeface="Goudy Old Style" charset="0"/>
              </a:rPr>
              <a:t>1969) </a:t>
            </a:r>
            <a:endParaRPr lang="en-US" sz="2800" dirty="0">
              <a:latin typeface="Goudy Old Style" charset="0"/>
              <a:ea typeface="Goudy Old Style" charset="0"/>
              <a:cs typeface="Goudy Old Style" charset="0"/>
            </a:endParaRPr>
          </a:p>
        </p:txBody>
      </p:sp>
    </p:spTree>
    <p:extLst>
      <p:ext uri="{BB962C8B-B14F-4D97-AF65-F5344CB8AC3E}">
        <p14:creationId xmlns:p14="http://schemas.microsoft.com/office/powerpoint/2010/main" val="2079308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3232"/>
            <a:ext cx="10515600" cy="5463731"/>
          </a:xfrm>
        </p:spPr>
        <p:txBody>
          <a:bodyPr/>
          <a:lstStyle/>
          <a:p>
            <a:pPr marL="0" indent="0">
              <a:buNone/>
            </a:pPr>
            <a:r>
              <a:rPr lang="en-US" dirty="0">
                <a:latin typeface="Goudy Old Style" charset="0"/>
                <a:ea typeface="Goudy Old Style" charset="0"/>
                <a:cs typeface="Goudy Old Style" charset="0"/>
              </a:rPr>
              <a:t>“... universities should treat learning as not yet wholly solved problems and hence always in research mode</a:t>
            </a:r>
            <a:r>
              <a:rPr lang="en-US" dirty="0" smtClean="0">
                <a:latin typeface="Goudy Old Style" charset="0"/>
                <a:ea typeface="Goudy Old Style" charset="0"/>
                <a:cs typeface="Goudy Old Style" charset="0"/>
              </a:rPr>
              <a:t>.” </a:t>
            </a:r>
          </a:p>
          <a:p>
            <a:pPr marL="0" indent="0">
              <a:buNone/>
            </a:pPr>
            <a:endParaRPr lang="en-US" dirty="0">
              <a:latin typeface="Goudy Old Style" charset="0"/>
              <a:ea typeface="Goudy Old Style" charset="0"/>
              <a:cs typeface="Goudy Old Style" charset="0"/>
            </a:endParaRPr>
          </a:p>
          <a:p>
            <a:pPr marL="0" indent="0">
              <a:buNone/>
            </a:pPr>
            <a:r>
              <a:rPr lang="en-US" dirty="0" smtClean="0">
                <a:latin typeface="Goudy Old Style" charset="0"/>
                <a:ea typeface="Goudy Old Style" charset="0"/>
                <a:cs typeface="Goudy Old Style" charset="0"/>
              </a:rPr>
              <a:t>(von Humboldt 1810, cited by Elton 2005)</a:t>
            </a:r>
          </a:p>
          <a:p>
            <a:pPr marL="0" indent="0">
              <a:buNone/>
            </a:pPr>
            <a:endParaRPr lang="en-US" dirty="0" smtClean="0">
              <a:latin typeface="Goudy Old Style" charset="0"/>
              <a:ea typeface="Goudy Old Style" charset="0"/>
              <a:cs typeface="Goudy Old Style" charset="0"/>
            </a:endParaRPr>
          </a:p>
          <a:p>
            <a:pPr marL="0" indent="0">
              <a:buNone/>
            </a:pPr>
            <a:r>
              <a:rPr lang="en-US" dirty="0" smtClean="0">
                <a:latin typeface="Goudy Old Style" charset="0"/>
                <a:ea typeface="Goudy Old Style" charset="0"/>
                <a:cs typeface="Goudy Old Style" charset="0"/>
              </a:rPr>
              <a:t>“[T]he </a:t>
            </a:r>
            <a:r>
              <a:rPr lang="en-US" dirty="0">
                <a:latin typeface="Goudy Old Style" charset="0"/>
                <a:ea typeface="Goudy Old Style" charset="0"/>
                <a:cs typeface="Goudy Old Style" charset="0"/>
              </a:rPr>
              <a:t>teaching-research nexus should be what distinguishes higher education from high school or vocational education. An important aim of higher </a:t>
            </a:r>
            <a:r>
              <a:rPr lang="en-US" dirty="0" smtClean="0">
                <a:latin typeface="Goudy Old Style" charset="0"/>
                <a:ea typeface="Goudy Old Style" charset="0"/>
                <a:cs typeface="Goudy Old Style" charset="0"/>
              </a:rPr>
              <a:t>education </a:t>
            </a:r>
            <a:r>
              <a:rPr lang="en-US" dirty="0">
                <a:latin typeface="Goudy Old Style" charset="0"/>
                <a:ea typeface="Goudy Old Style" charset="0"/>
                <a:cs typeface="Goudy Old Style" charset="0"/>
              </a:rPr>
              <a:t>is to support students to realize not only the contested uncertain nature of knowledge, but also the importance and the fascination of </a:t>
            </a:r>
            <a:r>
              <a:rPr lang="en-US" dirty="0" smtClean="0">
                <a:latin typeface="Goudy Old Style" charset="0"/>
                <a:ea typeface="Goudy Old Style" charset="0"/>
                <a:cs typeface="Goudy Old Style" charset="0"/>
              </a:rPr>
              <a:t>pursuing </a:t>
            </a:r>
            <a:r>
              <a:rPr lang="en-US" dirty="0">
                <a:latin typeface="Goudy Old Style" charset="0"/>
                <a:ea typeface="Goudy Old Style" charset="0"/>
                <a:cs typeface="Goudy Old Style" charset="0"/>
              </a:rPr>
              <a:t>that knowledge</a:t>
            </a:r>
            <a:r>
              <a:rPr lang="en-US" dirty="0" smtClean="0">
                <a:latin typeface="Goudy Old Style" charset="0"/>
                <a:ea typeface="Goudy Old Style" charset="0"/>
                <a:cs typeface="Goudy Old Style" charset="0"/>
              </a:rPr>
              <a:t>.” </a:t>
            </a:r>
          </a:p>
          <a:p>
            <a:pPr marL="0" indent="0">
              <a:buNone/>
            </a:pPr>
            <a:endParaRPr lang="en-US" dirty="0">
              <a:latin typeface="Goudy Old Style" charset="0"/>
              <a:ea typeface="Goudy Old Style" charset="0"/>
              <a:cs typeface="Goudy Old Style" charset="0"/>
            </a:endParaRPr>
          </a:p>
          <a:p>
            <a:pPr marL="0" indent="0">
              <a:buNone/>
            </a:pPr>
            <a:r>
              <a:rPr lang="en-US" dirty="0" smtClean="0">
                <a:latin typeface="Goudy Old Style" charset="0"/>
                <a:ea typeface="Goudy Old Style" charset="0"/>
                <a:cs typeface="Goudy Old Style" charset="0"/>
              </a:rPr>
              <a:t>(Healey and Jenkins 2006)</a:t>
            </a:r>
          </a:p>
        </p:txBody>
      </p:sp>
      <p:sp>
        <p:nvSpPr>
          <p:cNvPr id="4" name="Title 3"/>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1270989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en-US" dirty="0">
                <a:latin typeface="Goudy Old Style" charset="0"/>
                <a:ea typeface="Goudy Old Style" charset="0"/>
                <a:cs typeface="Goudy Old Style" charset="0"/>
              </a:rPr>
              <a:t>If you are involved in student voice activities, where on the ‘ladder of participation’ do they sit?</a:t>
            </a:r>
          </a:p>
          <a:p>
            <a:pPr marL="514350" indent="-514350">
              <a:buAutoNum type="arabicPeriod"/>
            </a:pPr>
            <a:r>
              <a:rPr lang="en-US" dirty="0">
                <a:latin typeface="Goudy Old Style" charset="0"/>
                <a:ea typeface="Goudy Old Style" charset="0"/>
                <a:cs typeface="Goudy Old Style" charset="0"/>
              </a:rPr>
              <a:t>Is the interpretation of your NSS results treated as a “not yet wholly solved problem</a:t>
            </a:r>
            <a:r>
              <a:rPr lang="en-US" dirty="0" smtClean="0">
                <a:latin typeface="Goudy Old Style" charset="0"/>
                <a:ea typeface="Goudy Old Style" charset="0"/>
                <a:cs typeface="Goudy Old Style" charset="0"/>
              </a:rPr>
              <a:t>”?</a:t>
            </a:r>
            <a:endParaRPr lang="en-US" dirty="0">
              <a:latin typeface="Goudy Old Style" charset="0"/>
              <a:ea typeface="Goudy Old Style" charset="0"/>
              <a:cs typeface="Goudy Old Style" charset="0"/>
            </a:endParaRPr>
          </a:p>
        </p:txBody>
      </p:sp>
      <p:sp>
        <p:nvSpPr>
          <p:cNvPr id="4" name="Title 3"/>
          <p:cNvSpPr>
            <a:spLocks noGrp="1"/>
          </p:cNvSpPr>
          <p:nvPr>
            <p:ph type="title"/>
          </p:nvPr>
        </p:nvSpPr>
        <p:spPr/>
        <p:txBody>
          <a:bodyPr/>
          <a:lstStyle/>
          <a:p>
            <a:r>
              <a:rPr lang="en-US" dirty="0" smtClean="0"/>
              <a:t> </a:t>
            </a:r>
            <a:r>
              <a:rPr lang="en-US" dirty="0">
                <a:latin typeface="Goudy Old Style" charset="0"/>
                <a:ea typeface="Goudy Old Style" charset="0"/>
                <a:cs typeface="Goudy Old Style" charset="0"/>
              </a:rPr>
              <a:t>Questions for </a:t>
            </a:r>
            <a:r>
              <a:rPr lang="en-US" dirty="0" smtClean="0">
                <a:latin typeface="Goudy Old Style" charset="0"/>
                <a:ea typeface="Goudy Old Style" charset="0"/>
                <a:cs typeface="Goudy Old Style" charset="0"/>
              </a:rPr>
              <a:t>discussion</a:t>
            </a:r>
            <a:endParaRPr lang="en-US" dirty="0"/>
          </a:p>
        </p:txBody>
      </p:sp>
    </p:spTree>
    <p:extLst>
      <p:ext uri="{BB962C8B-B14F-4D97-AF65-F5344CB8AC3E}">
        <p14:creationId xmlns:p14="http://schemas.microsoft.com/office/powerpoint/2010/main" val="64290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000" dirty="0">
                <a:latin typeface="Goudy Old Style" charset="0"/>
                <a:ea typeface="Goudy Old Style" charset="0"/>
                <a:cs typeface="Goudy Old Style" charset="0"/>
              </a:rPr>
              <a:t>Arnstein, S. (1969). A ladder of citizen participation. </a:t>
            </a:r>
            <a:r>
              <a:rPr lang="en-US" sz="2000" i="1" dirty="0">
                <a:latin typeface="Goudy Old Style" charset="0"/>
                <a:ea typeface="Goudy Old Style" charset="0"/>
                <a:cs typeface="Goudy Old Style" charset="0"/>
              </a:rPr>
              <a:t>Journal of the American Planning Association </a:t>
            </a:r>
            <a:r>
              <a:rPr lang="en-US" sz="2000" dirty="0">
                <a:latin typeface="Goudy Old Style" charset="0"/>
                <a:ea typeface="Goudy Old Style" charset="0"/>
                <a:cs typeface="Goudy Old Style" charset="0"/>
              </a:rPr>
              <a:t>35(4): 216-224 </a:t>
            </a:r>
            <a:endParaRPr lang="en-US" sz="2000" dirty="0" smtClean="0">
              <a:latin typeface="Goudy Old Style" charset="0"/>
              <a:ea typeface="Goudy Old Style" charset="0"/>
              <a:cs typeface="Goudy Old Style" charset="0"/>
            </a:endParaRPr>
          </a:p>
          <a:p>
            <a:pPr marL="0" indent="0">
              <a:buNone/>
            </a:pPr>
            <a:r>
              <a:rPr lang="en-US" sz="2000" dirty="0" smtClean="0">
                <a:latin typeface="Goudy Old Style" charset="0"/>
                <a:ea typeface="Goudy Old Style" charset="0"/>
                <a:cs typeface="Goudy Old Style" charset="0"/>
              </a:rPr>
              <a:t>Buckley</a:t>
            </a:r>
            <a:r>
              <a:rPr lang="en-US" sz="2000" dirty="0">
                <a:latin typeface="Goudy Old Style" charset="0"/>
                <a:ea typeface="Goudy Old Style" charset="0"/>
                <a:cs typeface="Goudy Old Style" charset="0"/>
              </a:rPr>
              <a:t>, A. (2012) </a:t>
            </a:r>
            <a:r>
              <a:rPr lang="en-US" sz="2000" i="1" dirty="0">
                <a:latin typeface="Goudy Old Style" charset="0"/>
                <a:ea typeface="Goudy Old Style" charset="0"/>
                <a:cs typeface="Goudy Old Style" charset="0"/>
              </a:rPr>
              <a:t>Making it Count: Reflecting on the National Student Survey in the process of enhancement</a:t>
            </a:r>
            <a:r>
              <a:rPr lang="en-US" sz="2000" dirty="0">
                <a:latin typeface="Goudy Old Style" charset="0"/>
                <a:ea typeface="Goudy Old Style" charset="0"/>
                <a:cs typeface="Goudy Old Style" charset="0"/>
              </a:rPr>
              <a:t>. York: Higher Education Academy.</a:t>
            </a:r>
          </a:p>
          <a:p>
            <a:pPr marL="0" indent="0">
              <a:buNone/>
            </a:pPr>
            <a:r>
              <a:rPr lang="en-US" sz="2000" dirty="0" smtClean="0">
                <a:latin typeface="Goudy Old Style" charset="0"/>
                <a:ea typeface="Goudy Old Style" charset="0"/>
                <a:cs typeface="Goudy Old Style" charset="0"/>
              </a:rPr>
              <a:t>Cheng</a:t>
            </a:r>
            <a:r>
              <a:rPr lang="en-US" sz="2000" dirty="0">
                <a:latin typeface="Goudy Old Style" charset="0"/>
                <a:ea typeface="Goudy Old Style" charset="0"/>
                <a:cs typeface="Goudy Old Style" charset="0"/>
              </a:rPr>
              <a:t>, J. and Marsh, H. (2010) ‘National Student Survey: Are differences between universities and courses reliable and meaningful?’ </a:t>
            </a:r>
            <a:r>
              <a:rPr lang="en-US" sz="2000" i="1" dirty="0">
                <a:latin typeface="Goudy Old Style" charset="0"/>
                <a:ea typeface="Goudy Old Style" charset="0"/>
                <a:cs typeface="Goudy Old Style" charset="0"/>
              </a:rPr>
              <a:t>Oxford Review of Education </a:t>
            </a:r>
            <a:r>
              <a:rPr lang="en-US" sz="2000" dirty="0">
                <a:latin typeface="Goudy Old Style" charset="0"/>
                <a:ea typeface="Goudy Old Style" charset="0"/>
                <a:cs typeface="Goudy Old Style" charset="0"/>
              </a:rPr>
              <a:t>36(6): 693- 712 </a:t>
            </a:r>
            <a:endParaRPr lang="en-US" sz="2000" dirty="0" smtClean="0">
              <a:latin typeface="Goudy Old Style" charset="0"/>
              <a:ea typeface="Goudy Old Style" charset="0"/>
              <a:cs typeface="Goudy Old Style" charset="0"/>
            </a:endParaRPr>
          </a:p>
          <a:p>
            <a:pPr marL="0" indent="0">
              <a:buNone/>
            </a:pPr>
            <a:r>
              <a:rPr lang="en-GB" sz="2000" dirty="0" smtClean="0">
                <a:latin typeface="Goudy Old Style" charset="0"/>
                <a:ea typeface="Goudy Old Style" charset="0"/>
                <a:cs typeface="Goudy Old Style" charset="0"/>
              </a:rPr>
              <a:t>Elton</a:t>
            </a:r>
            <a:r>
              <a:rPr lang="en-GB" sz="2000" dirty="0">
                <a:latin typeface="Goudy Old Style" charset="0"/>
                <a:ea typeface="Goudy Old Style" charset="0"/>
                <a:cs typeface="Goudy Old Style" charset="0"/>
              </a:rPr>
              <a:t>, L. (2005) Scholarship and the research and teaching nexus. In: Barnett, R. (ed</a:t>
            </a:r>
            <a:r>
              <a:rPr lang="en-GB" sz="2000" dirty="0" smtClean="0">
                <a:latin typeface="Goudy Old Style" charset="0"/>
                <a:ea typeface="Goudy Old Style" charset="0"/>
                <a:cs typeface="Goudy Old Style" charset="0"/>
              </a:rPr>
              <a:t>.) </a:t>
            </a:r>
            <a:r>
              <a:rPr lang="en-GB" sz="2000" i="1" dirty="0" smtClean="0">
                <a:latin typeface="Goudy Old Style" charset="0"/>
                <a:ea typeface="Goudy Old Style" charset="0"/>
                <a:cs typeface="Goudy Old Style" charset="0"/>
              </a:rPr>
              <a:t>Reshaping </a:t>
            </a:r>
            <a:r>
              <a:rPr lang="en-GB" sz="2000" i="1" dirty="0">
                <a:latin typeface="Goudy Old Style" charset="0"/>
                <a:ea typeface="Goudy Old Style" charset="0"/>
                <a:cs typeface="Goudy Old Style" charset="0"/>
              </a:rPr>
              <a:t>the university: new relationships between research, scholarship and </a:t>
            </a:r>
            <a:r>
              <a:rPr lang="en-GB" sz="2000" i="1" dirty="0" smtClean="0">
                <a:latin typeface="Goudy Old Style" charset="0"/>
                <a:ea typeface="Goudy Old Style" charset="0"/>
                <a:cs typeface="Goudy Old Style" charset="0"/>
              </a:rPr>
              <a:t>teaching. </a:t>
            </a:r>
            <a:r>
              <a:rPr lang="en-GB" sz="2000" dirty="0" smtClean="0">
                <a:latin typeface="Goudy Old Style" charset="0"/>
                <a:ea typeface="Goudy Old Style" charset="0"/>
                <a:cs typeface="Goudy Old Style" charset="0"/>
              </a:rPr>
              <a:t>Maidenhead</a:t>
            </a:r>
            <a:r>
              <a:rPr lang="en-GB" sz="2000" dirty="0">
                <a:latin typeface="Goudy Old Style" charset="0"/>
                <a:ea typeface="Goudy Old Style" charset="0"/>
                <a:cs typeface="Goudy Old Style" charset="0"/>
              </a:rPr>
              <a:t>: McGraw-Hill/Open University Press, 108–18. </a:t>
            </a:r>
          </a:p>
          <a:p>
            <a:pPr marL="0" indent="0">
              <a:buNone/>
            </a:pPr>
            <a:r>
              <a:rPr lang="en-US" sz="2000" dirty="0" smtClean="0">
                <a:latin typeface="Goudy Old Style" charset="0"/>
                <a:ea typeface="Goudy Old Style" charset="0"/>
                <a:cs typeface="Goudy Old Style" charset="0"/>
              </a:rPr>
              <a:t>Gibbs</a:t>
            </a:r>
            <a:r>
              <a:rPr lang="en-US" sz="2000" dirty="0">
                <a:latin typeface="Goudy Old Style" charset="0"/>
                <a:ea typeface="Goudy Old Style" charset="0"/>
                <a:cs typeface="Goudy Old Style" charset="0"/>
              </a:rPr>
              <a:t>, G. (2012). </a:t>
            </a:r>
            <a:r>
              <a:rPr lang="en-US" sz="2000" i="1" dirty="0">
                <a:latin typeface="Goudy Old Style" charset="0"/>
                <a:ea typeface="Goudy Old Style" charset="0"/>
                <a:cs typeface="Goudy Old Style" charset="0"/>
              </a:rPr>
              <a:t>Implications of ‘Dimensions of Quality’ in a Market Environment.</a:t>
            </a:r>
            <a:r>
              <a:rPr lang="en-US" sz="2000" dirty="0">
                <a:latin typeface="Goudy Old Style" charset="0"/>
                <a:ea typeface="Goudy Old Style" charset="0"/>
                <a:cs typeface="Goudy Old Style" charset="0"/>
              </a:rPr>
              <a:t> York: HEA. </a:t>
            </a:r>
            <a:endParaRPr lang="en-US" sz="2000" dirty="0" smtClean="0">
              <a:latin typeface="Goudy Old Style" charset="0"/>
              <a:ea typeface="Goudy Old Style" charset="0"/>
              <a:cs typeface="Goudy Old Style" charset="0"/>
            </a:endParaRPr>
          </a:p>
          <a:p>
            <a:pPr marL="0" indent="0">
              <a:buNone/>
            </a:pPr>
            <a:r>
              <a:rPr lang="en-US" sz="2000" dirty="0" smtClean="0">
                <a:latin typeface="Goudy Old Style" charset="0"/>
                <a:ea typeface="Goudy Old Style" charset="0"/>
                <a:cs typeface="Goudy Old Style" charset="0"/>
              </a:rPr>
              <a:t>Healey, M. and Jenkins, A. </a:t>
            </a:r>
            <a:r>
              <a:rPr lang="en-US" sz="2000" dirty="0">
                <a:latin typeface="Goudy Old Style" charset="0"/>
                <a:ea typeface="Goudy Old Style" charset="0"/>
                <a:cs typeface="Goudy Old Style" charset="0"/>
              </a:rPr>
              <a:t>(2006), ‘Strengthening the Teaching-Research Linkage in Undergraduate Courses and </a:t>
            </a:r>
            <a:r>
              <a:rPr lang="en-US" sz="2000" dirty="0" smtClean="0">
                <a:latin typeface="Goudy Old Style" charset="0"/>
                <a:ea typeface="Goudy Old Style" charset="0"/>
                <a:cs typeface="Goudy Old Style" charset="0"/>
              </a:rPr>
              <a:t>Programs’, </a:t>
            </a:r>
            <a:r>
              <a:rPr lang="en-US" sz="2000" i="1" dirty="0" smtClean="0">
                <a:latin typeface="Goudy Old Style" charset="0"/>
                <a:ea typeface="Goudy Old Style" charset="0"/>
                <a:cs typeface="Goudy Old Style" charset="0"/>
              </a:rPr>
              <a:t>New Directions for Teaching and Learning </a:t>
            </a:r>
            <a:r>
              <a:rPr lang="en-US" sz="2000" dirty="0" smtClean="0">
                <a:latin typeface="Goudy Old Style" charset="0"/>
                <a:ea typeface="Goudy Old Style" charset="0"/>
                <a:cs typeface="Goudy Old Style" charset="0"/>
              </a:rPr>
              <a:t>107: 45-55</a:t>
            </a:r>
            <a:endParaRPr lang="en-US" sz="2000" dirty="0">
              <a:latin typeface="Goudy Old Style" charset="0"/>
              <a:ea typeface="Goudy Old Style" charset="0"/>
              <a:cs typeface="Goudy Old Style" charset="0"/>
            </a:endParaRPr>
          </a:p>
          <a:p>
            <a:pPr marL="0" indent="0">
              <a:buNone/>
            </a:pPr>
            <a:r>
              <a:rPr lang="en-US" sz="2000" dirty="0" smtClean="0">
                <a:latin typeface="Goudy Old Style" charset="0"/>
                <a:ea typeface="Goudy Old Style" charset="0"/>
                <a:cs typeface="Goudy Old Style" charset="0"/>
              </a:rPr>
              <a:t>Nicol</a:t>
            </a:r>
            <a:r>
              <a:rPr lang="en-US" sz="2000" dirty="0">
                <a:latin typeface="Goudy Old Style" charset="0"/>
                <a:ea typeface="Goudy Old Style" charset="0"/>
                <a:cs typeface="Goudy Old Style" charset="0"/>
              </a:rPr>
              <a:t>, D. and Macfarlane-Dick, D. (2006) ‘Formative assessment and self‐regulated learning: a model and seven principles of good feedback practice’, </a:t>
            </a:r>
            <a:r>
              <a:rPr lang="en-US" sz="2000" i="1" dirty="0">
                <a:latin typeface="Goudy Old Style" charset="0"/>
                <a:ea typeface="Goudy Old Style" charset="0"/>
                <a:cs typeface="Goudy Old Style" charset="0"/>
              </a:rPr>
              <a:t>Studies in Higher Education </a:t>
            </a:r>
            <a:r>
              <a:rPr lang="en-US" sz="2000" dirty="0">
                <a:latin typeface="Goudy Old Style" charset="0"/>
                <a:ea typeface="Goudy Old Style" charset="0"/>
                <a:cs typeface="Goudy Old Style" charset="0"/>
              </a:rPr>
              <a:t>31(2): </a:t>
            </a:r>
            <a:r>
              <a:rPr lang="en-US" sz="2000" dirty="0" smtClean="0">
                <a:latin typeface="Goudy Old Style" charset="0"/>
                <a:ea typeface="Goudy Old Style" charset="0"/>
                <a:cs typeface="Goudy Old Style" charset="0"/>
              </a:rPr>
              <a:t>199-218</a:t>
            </a:r>
          </a:p>
        </p:txBody>
      </p:sp>
      <p:sp>
        <p:nvSpPr>
          <p:cNvPr id="4" name="Title 3"/>
          <p:cNvSpPr>
            <a:spLocks noGrp="1"/>
          </p:cNvSpPr>
          <p:nvPr>
            <p:ph type="title"/>
          </p:nvPr>
        </p:nvSpPr>
        <p:spPr/>
        <p:txBody>
          <a:bodyPr/>
          <a:lstStyle/>
          <a:p>
            <a:r>
              <a:rPr lang="en-US" dirty="0" smtClean="0">
                <a:latin typeface="Goudy Old Style" charset="0"/>
                <a:ea typeface="Goudy Old Style" charset="0"/>
                <a:cs typeface="Goudy Old Style" charset="0"/>
              </a:rPr>
              <a:t>References</a:t>
            </a:r>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600384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Goudy Old Style" charset="0"/>
                <a:ea typeface="Goudy Old Style" charset="0"/>
                <a:cs typeface="Goudy Old Style" charset="0"/>
              </a:rPr>
              <a:t>“[</a:t>
            </a:r>
            <a:r>
              <a:rPr lang="en-US" dirty="0">
                <a:latin typeface="Goudy Old Style" charset="0"/>
                <a:ea typeface="Goudy Old Style" charset="0"/>
                <a:cs typeface="Goudy Old Style" charset="0"/>
              </a:rPr>
              <a:t>A]t the university level, there are relatively few universities that differ significantly from the mean across all universities and, at the course level, there is even a smaller portion of differences that are statistically significant. This suggests the </a:t>
            </a:r>
            <a:r>
              <a:rPr lang="en-US" b="1" dirty="0">
                <a:latin typeface="Goudy Old Style" charset="0"/>
                <a:ea typeface="Goudy Old Style" charset="0"/>
                <a:cs typeface="Goudy Old Style" charset="0"/>
              </a:rPr>
              <a:t>inappropriateness of these ratings for the construction of league </a:t>
            </a:r>
            <a:r>
              <a:rPr lang="en-US" b="1" dirty="0" smtClean="0">
                <a:latin typeface="Goudy Old Style" charset="0"/>
                <a:ea typeface="Goudy Old Style" charset="0"/>
                <a:cs typeface="Goudy Old Style" charset="0"/>
              </a:rPr>
              <a:t>tables</a:t>
            </a:r>
            <a:r>
              <a:rPr lang="en-US" dirty="0" smtClean="0">
                <a:latin typeface="Goudy Old Style" charset="0"/>
                <a:ea typeface="Goudy Old Style" charset="0"/>
                <a:cs typeface="Goudy Old Style" charset="0"/>
              </a:rPr>
              <a:t>.” (Cheng and Marsh 2010)</a:t>
            </a:r>
            <a:endParaRPr lang="en-US" dirty="0">
              <a:latin typeface="Goudy Old Style" charset="0"/>
              <a:ea typeface="Goudy Old Style" charset="0"/>
              <a:cs typeface="Goudy Old Style" charset="0"/>
            </a:endParaRPr>
          </a:p>
        </p:txBody>
      </p:sp>
      <p:sp>
        <p:nvSpPr>
          <p:cNvPr id="4" name="Title 3"/>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40078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Goudy Old Style" charset="0"/>
                <a:ea typeface="Goudy Old Style" charset="0"/>
                <a:cs typeface="Goudy Old Style" charset="0"/>
              </a:rPr>
              <a:t>Statistical significance and confidence intervals</a:t>
            </a:r>
            <a:endParaRPr lang="en-US" sz="4000" dirty="0">
              <a:latin typeface="Goudy Old Style" charset="0"/>
              <a:ea typeface="Goudy Old Style" charset="0"/>
              <a:cs typeface="Goudy Old Style" charset="0"/>
            </a:endParaRPr>
          </a:p>
        </p:txBody>
      </p:sp>
      <p:sp>
        <p:nvSpPr>
          <p:cNvPr id="3" name="Content Placeholder 2"/>
          <p:cNvSpPr>
            <a:spLocks noGrp="1"/>
          </p:cNvSpPr>
          <p:nvPr>
            <p:ph idx="1"/>
          </p:nvPr>
        </p:nvSpPr>
        <p:spPr/>
        <p:txBody>
          <a:bodyPr/>
          <a:lstStyle/>
          <a:p>
            <a:pPr marL="0" indent="0">
              <a:buNone/>
            </a:pPr>
            <a:r>
              <a:rPr lang="en-US" dirty="0" smtClean="0">
                <a:latin typeface="Goudy Old Style" charset="0"/>
                <a:ea typeface="Goudy Old Style" charset="0"/>
                <a:cs typeface="Goudy Old Style" charset="0"/>
              </a:rPr>
              <a:t> </a:t>
            </a:r>
            <a:endParaRPr lang="en-US" dirty="0">
              <a:latin typeface="Goudy Old Style" charset="0"/>
              <a:ea typeface="Goudy Old Style" charset="0"/>
              <a:cs typeface="Goudy Old Style" charset="0"/>
            </a:endParaRPr>
          </a:p>
        </p:txBody>
      </p:sp>
      <p:graphicFrame>
        <p:nvGraphicFramePr>
          <p:cNvPr id="4" name="Chart 3"/>
          <p:cNvGraphicFramePr>
            <a:graphicFrameLocks/>
          </p:cNvGraphicFramePr>
          <p:nvPr>
            <p:extLst/>
          </p:nvPr>
        </p:nvGraphicFramePr>
        <p:xfrm>
          <a:off x="991285" y="1581666"/>
          <a:ext cx="9573741" cy="5053912"/>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4065" y="2020330"/>
            <a:ext cx="1231557" cy="134612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62149" y="2208597"/>
            <a:ext cx="1397264" cy="1397264"/>
          </a:xfrm>
          <a:prstGeom prst="rect">
            <a:avLst/>
          </a:prstGeom>
        </p:spPr>
      </p:pic>
    </p:spTree>
    <p:extLst>
      <p:ext uri="{BB962C8B-B14F-4D97-AF65-F5344CB8AC3E}">
        <p14:creationId xmlns:p14="http://schemas.microsoft.com/office/powerpoint/2010/main" val="463010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t="10081" b="10081"/>
          <a:stretch>
            <a:fillRect/>
          </a:stretch>
        </p:blipFill>
        <p:spPr/>
      </p:pic>
      <p:sp>
        <p:nvSpPr>
          <p:cNvPr id="4" name="Text Placeholder 3"/>
          <p:cNvSpPr>
            <a:spLocks noGrp="1"/>
          </p:cNvSpPr>
          <p:nvPr>
            <p:ph type="body" sz="half" idx="2"/>
          </p:nvPr>
        </p:nvSpPr>
        <p:spPr>
          <a:xfrm>
            <a:off x="839788" y="987425"/>
            <a:ext cx="3932237" cy="4881563"/>
          </a:xfrm>
        </p:spPr>
        <p:txBody>
          <a:bodyPr>
            <a:normAutofit/>
          </a:bodyPr>
          <a:lstStyle/>
          <a:p>
            <a:r>
              <a:rPr lang="en-US" sz="2800" dirty="0" smtClean="0">
                <a:latin typeface="Goudy Old Style" charset="0"/>
                <a:ea typeface="Goudy Old Style" charset="0"/>
                <a:cs typeface="Goudy Old Style" charset="0"/>
              </a:rPr>
              <a:t>1. </a:t>
            </a:r>
            <a:r>
              <a:rPr lang="en-US" sz="2800" dirty="0">
                <a:latin typeface="Goudy Old Style" charset="0"/>
                <a:ea typeface="Goudy Old Style" charset="0"/>
                <a:cs typeface="Goudy Old Style" charset="0"/>
              </a:rPr>
              <a:t>How different </a:t>
            </a:r>
            <a:r>
              <a:rPr lang="en-US" sz="2800" dirty="0" smtClean="0">
                <a:latin typeface="Goudy Old Style" charset="0"/>
                <a:ea typeface="Goudy Old Style" charset="0"/>
                <a:cs typeface="Goudy Old Style" charset="0"/>
              </a:rPr>
              <a:t>are the </a:t>
            </a:r>
            <a:r>
              <a:rPr lang="en-US" sz="2800" dirty="0">
                <a:latin typeface="Goudy Old Style" charset="0"/>
                <a:ea typeface="Goudy Old Style" charset="0"/>
                <a:cs typeface="Goudy Old Style" charset="0"/>
              </a:rPr>
              <a:t>scores </a:t>
            </a:r>
            <a:r>
              <a:rPr lang="en-US" sz="2800" dirty="0" smtClean="0">
                <a:latin typeface="Goudy Old Style" charset="0"/>
                <a:ea typeface="Goudy Old Style" charset="0"/>
                <a:cs typeface="Goudy Old Style" charset="0"/>
              </a:rPr>
              <a:t>from </a:t>
            </a:r>
            <a:r>
              <a:rPr lang="en-US" sz="2800" dirty="0">
                <a:latin typeface="Goudy Old Style" charset="0"/>
                <a:ea typeface="Goudy Old Style" charset="0"/>
                <a:cs typeface="Goudy Old Style" charset="0"/>
              </a:rPr>
              <a:t>other institutions?</a:t>
            </a:r>
          </a:p>
          <a:p>
            <a:r>
              <a:rPr lang="en-US" sz="2800" dirty="0" smtClean="0">
                <a:latin typeface="Goudy Old Style" charset="0"/>
                <a:ea typeface="Goudy Old Style" charset="0"/>
                <a:cs typeface="Goudy Old Style" charset="0"/>
              </a:rPr>
              <a:t>2. How different are they from last year?</a:t>
            </a:r>
          </a:p>
          <a:p>
            <a:r>
              <a:rPr lang="en-US" sz="2800" dirty="0" smtClean="0">
                <a:latin typeface="Goudy Old Style" charset="0"/>
                <a:ea typeface="Goudy Old Style" charset="0"/>
                <a:cs typeface="Goudy Old Style" charset="0"/>
              </a:rPr>
              <a:t>3. </a:t>
            </a:r>
            <a:r>
              <a:rPr lang="en-US" sz="2800" dirty="0">
                <a:latin typeface="Goudy Old Style" charset="0"/>
                <a:ea typeface="Goudy Old Style" charset="0"/>
                <a:cs typeface="Goudy Old Style" charset="0"/>
              </a:rPr>
              <a:t>How </a:t>
            </a:r>
            <a:r>
              <a:rPr lang="en-US" sz="2800" dirty="0" smtClean="0">
                <a:latin typeface="Goudy Old Style" charset="0"/>
                <a:ea typeface="Goudy Old Style" charset="0"/>
                <a:cs typeface="Goudy Old Style" charset="0"/>
              </a:rPr>
              <a:t>different are they from the sector average?</a:t>
            </a:r>
            <a:endParaRPr lang="en-US" sz="2800" dirty="0">
              <a:latin typeface="Goudy Old Style" charset="0"/>
              <a:ea typeface="Goudy Old Style" charset="0"/>
              <a:cs typeface="Goudy Old Style" charset="0"/>
            </a:endParaRPr>
          </a:p>
        </p:txBody>
      </p:sp>
      <p:sp>
        <p:nvSpPr>
          <p:cNvPr id="6" name="Title 5"/>
          <p:cNvSpPr>
            <a:spLocks noGrp="1"/>
          </p:cNvSpPr>
          <p:nvPr>
            <p:ph type="title"/>
          </p:nvPr>
        </p:nvSpPr>
        <p:spPr>
          <a:xfrm>
            <a:off x="839788" y="457200"/>
            <a:ext cx="3932237" cy="210065"/>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886498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Goudy Old Style" charset="0"/>
                <a:ea typeface="Goudy Old Style" charset="0"/>
                <a:cs typeface="Goudy Old Style" charset="0"/>
              </a:rPr>
              <a:t> </a:t>
            </a:r>
          </a:p>
        </p:txBody>
      </p:sp>
      <p:sp>
        <p:nvSpPr>
          <p:cNvPr id="4" name="Title 3"/>
          <p:cNvSpPr>
            <a:spLocks noGrp="1"/>
          </p:cNvSpPr>
          <p:nvPr>
            <p:ph type="title"/>
          </p:nvPr>
        </p:nvSpPr>
        <p:spPr/>
        <p:txBody>
          <a:bodyPr/>
          <a:lstStyle/>
          <a:p>
            <a:r>
              <a:rPr lang="en-US" dirty="0" smtClean="0"/>
              <a:t> </a:t>
            </a:r>
            <a:endParaRPr lang="en-US" dirty="0"/>
          </a:p>
        </p:txBody>
      </p:sp>
      <p:pic>
        <p:nvPicPr>
          <p:cNvPr id="2" name="Picture 1"/>
          <p:cNvPicPr>
            <a:picLocks noChangeAspect="1"/>
          </p:cNvPicPr>
          <p:nvPr/>
        </p:nvPicPr>
        <p:blipFill>
          <a:blip r:embed="rId3"/>
          <a:stretch>
            <a:fillRect/>
          </a:stretch>
        </p:blipFill>
        <p:spPr>
          <a:xfrm>
            <a:off x="840792" y="737382"/>
            <a:ext cx="10510415" cy="5383235"/>
          </a:xfrm>
          <a:prstGeom prst="rect">
            <a:avLst/>
          </a:prstGeom>
        </p:spPr>
      </p:pic>
    </p:spTree>
    <p:extLst>
      <p:ext uri="{BB962C8B-B14F-4D97-AF65-F5344CB8AC3E}">
        <p14:creationId xmlns:p14="http://schemas.microsoft.com/office/powerpoint/2010/main" val="1894709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Goudy Old Style" charset="0"/>
                <a:ea typeface="Goudy Old Style" charset="0"/>
                <a:cs typeface="Goudy Old Style" charset="0"/>
              </a:rPr>
              <a:t> </a:t>
            </a:r>
          </a:p>
        </p:txBody>
      </p:sp>
      <p:sp>
        <p:nvSpPr>
          <p:cNvPr id="4" name="Title 3"/>
          <p:cNvSpPr>
            <a:spLocks noGrp="1"/>
          </p:cNvSpPr>
          <p:nvPr>
            <p:ph type="title"/>
          </p:nvPr>
        </p:nvSpPr>
        <p:spPr/>
        <p:txBody>
          <a:bodyPr/>
          <a:lstStyle/>
          <a:p>
            <a:r>
              <a:rPr lang="en-US" dirty="0" smtClean="0"/>
              <a:t> </a:t>
            </a:r>
            <a:endParaRPr lang="en-US" dirty="0"/>
          </a:p>
        </p:txBody>
      </p:sp>
      <p:pic>
        <p:nvPicPr>
          <p:cNvPr id="6" name="Picture 5"/>
          <p:cNvPicPr>
            <a:picLocks noChangeAspect="1"/>
          </p:cNvPicPr>
          <p:nvPr/>
        </p:nvPicPr>
        <p:blipFill>
          <a:blip r:embed="rId3"/>
          <a:stretch>
            <a:fillRect/>
          </a:stretch>
        </p:blipFill>
        <p:spPr>
          <a:xfrm>
            <a:off x="840792" y="737382"/>
            <a:ext cx="10510415" cy="5383235"/>
          </a:xfrm>
          <a:prstGeom prst="rect">
            <a:avLst/>
          </a:prstGeom>
        </p:spPr>
      </p:pic>
    </p:spTree>
    <p:extLst>
      <p:ext uri="{BB962C8B-B14F-4D97-AF65-F5344CB8AC3E}">
        <p14:creationId xmlns:p14="http://schemas.microsoft.com/office/powerpoint/2010/main" val="857424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Goudy Old Style" charset="0"/>
                <a:ea typeface="Goudy Old Style" charset="0"/>
                <a:cs typeface="Goudy Old Style" charset="0"/>
              </a:rPr>
              <a:t> </a:t>
            </a:r>
          </a:p>
        </p:txBody>
      </p:sp>
      <p:sp>
        <p:nvSpPr>
          <p:cNvPr id="4" name="Title 3"/>
          <p:cNvSpPr>
            <a:spLocks noGrp="1"/>
          </p:cNvSpPr>
          <p:nvPr>
            <p:ph type="title"/>
          </p:nvPr>
        </p:nvSpPr>
        <p:spPr/>
        <p:txBody>
          <a:bodyPr/>
          <a:lstStyle/>
          <a:p>
            <a:r>
              <a:rPr lang="en-US" dirty="0" smtClean="0"/>
              <a:t> </a:t>
            </a:r>
            <a:endParaRPr lang="en-US" dirty="0"/>
          </a:p>
        </p:txBody>
      </p:sp>
      <p:pic>
        <p:nvPicPr>
          <p:cNvPr id="2" name="Picture 1"/>
          <p:cNvPicPr>
            <a:picLocks noChangeAspect="1"/>
          </p:cNvPicPr>
          <p:nvPr/>
        </p:nvPicPr>
        <p:blipFill>
          <a:blip r:embed="rId3"/>
          <a:stretch>
            <a:fillRect/>
          </a:stretch>
        </p:blipFill>
        <p:spPr>
          <a:xfrm>
            <a:off x="840792" y="737382"/>
            <a:ext cx="10510415" cy="5383235"/>
          </a:xfrm>
          <a:prstGeom prst="rect">
            <a:avLst/>
          </a:prstGeom>
        </p:spPr>
      </p:pic>
    </p:spTree>
    <p:extLst>
      <p:ext uri="{BB962C8B-B14F-4D97-AF65-F5344CB8AC3E}">
        <p14:creationId xmlns:p14="http://schemas.microsoft.com/office/powerpoint/2010/main" val="2243942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Goudy Old Style" charset="0"/>
                <a:ea typeface="Goudy Old Style" charset="0"/>
                <a:cs typeface="Goudy Old Style" charset="0"/>
              </a:rPr>
              <a:t> </a:t>
            </a:r>
          </a:p>
        </p:txBody>
      </p:sp>
      <p:sp>
        <p:nvSpPr>
          <p:cNvPr id="4" name="Title 3"/>
          <p:cNvSpPr>
            <a:spLocks noGrp="1"/>
          </p:cNvSpPr>
          <p:nvPr>
            <p:ph type="title"/>
          </p:nvPr>
        </p:nvSpPr>
        <p:spPr/>
        <p:txBody>
          <a:bodyPr/>
          <a:lstStyle/>
          <a:p>
            <a:r>
              <a:rPr lang="en-US" dirty="0" smtClean="0"/>
              <a:t> </a:t>
            </a:r>
            <a:endParaRPr lang="en-US" dirty="0"/>
          </a:p>
        </p:txBody>
      </p:sp>
      <p:graphicFrame>
        <p:nvGraphicFramePr>
          <p:cNvPr id="5" name="Chart 4"/>
          <p:cNvGraphicFramePr/>
          <p:nvPr>
            <p:extLst>
              <p:ext uri="{D42A27DB-BD31-4B8C-83A1-F6EECF244321}">
                <p14:modId xmlns:p14="http://schemas.microsoft.com/office/powerpoint/2010/main" val="318164047"/>
              </p:ext>
            </p:extLst>
          </p:nvPr>
        </p:nvGraphicFramePr>
        <p:xfrm>
          <a:off x="1029305" y="685799"/>
          <a:ext cx="10093124" cy="5274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7069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Goudy Old Style" charset="0"/>
                <a:ea typeface="Goudy Old Style" charset="0"/>
                <a:cs typeface="Goudy Old Style" charset="0"/>
              </a:rPr>
              <a:t> </a:t>
            </a:r>
          </a:p>
        </p:txBody>
      </p:sp>
      <p:sp>
        <p:nvSpPr>
          <p:cNvPr id="4" name="Title 3"/>
          <p:cNvSpPr>
            <a:spLocks noGrp="1"/>
          </p:cNvSpPr>
          <p:nvPr>
            <p:ph type="title"/>
          </p:nvPr>
        </p:nvSpPr>
        <p:spPr/>
        <p:txBody>
          <a:bodyPr/>
          <a:lstStyle/>
          <a:p>
            <a:r>
              <a:rPr lang="en-US" dirty="0" smtClean="0"/>
              <a:t> </a:t>
            </a:r>
            <a:endParaRPr lang="en-US" dirty="0"/>
          </a:p>
        </p:txBody>
      </p:sp>
      <p:pic>
        <p:nvPicPr>
          <p:cNvPr id="5" name="Picture 4"/>
          <p:cNvPicPr>
            <a:picLocks noChangeAspect="1"/>
          </p:cNvPicPr>
          <p:nvPr/>
        </p:nvPicPr>
        <p:blipFill>
          <a:blip r:embed="rId3"/>
          <a:stretch>
            <a:fillRect/>
          </a:stretch>
        </p:blipFill>
        <p:spPr>
          <a:xfrm>
            <a:off x="933450" y="755650"/>
            <a:ext cx="10325100" cy="5346700"/>
          </a:xfrm>
          <a:prstGeom prst="rect">
            <a:avLst/>
          </a:prstGeom>
        </p:spPr>
      </p:pic>
    </p:spTree>
    <p:extLst>
      <p:ext uri="{BB962C8B-B14F-4D97-AF65-F5344CB8AC3E}">
        <p14:creationId xmlns:p14="http://schemas.microsoft.com/office/powerpoint/2010/main" val="208880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TotalTime>
  <Words>842</Words>
  <Application>Microsoft Office PowerPoint</Application>
  <PresentationFormat>Widescreen</PresentationFormat>
  <Paragraphs>101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Goudy Old Style</vt:lpstr>
      <vt:lpstr>Office Theme</vt:lpstr>
      <vt:lpstr>Analysing NSS results and implications for student engagement</vt:lpstr>
      <vt:lpstr> </vt:lpstr>
      <vt:lpstr>Statistical significance and confidence intervals</vt:lpstr>
      <vt:lpstr> </vt:lpstr>
      <vt:lpstr> </vt:lpstr>
      <vt:lpstr> </vt:lpstr>
      <vt:lpstr> </vt:lpstr>
      <vt:lpstr> </vt:lpstr>
      <vt:lpstr> </vt:lpstr>
      <vt:lpstr> </vt:lpstr>
      <vt:lpstr> </vt:lpstr>
      <vt:lpstr> </vt:lpstr>
      <vt:lpstr>Working with students to explore NSS data</vt:lpstr>
      <vt:lpstr> </vt:lpstr>
      <vt:lpstr> </vt:lpstr>
      <vt:lpstr> </vt:lpstr>
      <vt:lpstr> Questions for discussion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proportion of NSS comparisons are statistically significant?</dc:title>
  <dc:creator>Alex Buckley</dc:creator>
  <cp:lastModifiedBy>BOVILL Catherine</cp:lastModifiedBy>
  <cp:revision>82</cp:revision>
  <cp:lastPrinted>2018-12-03T23:37:27Z</cp:lastPrinted>
  <dcterms:created xsi:type="dcterms:W3CDTF">2018-11-20T20:42:43Z</dcterms:created>
  <dcterms:modified xsi:type="dcterms:W3CDTF">2018-12-06T12:56:41Z</dcterms:modified>
</cp:coreProperties>
</file>