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3" r:id="rId3"/>
    <p:sldId id="258" r:id="rId4"/>
    <p:sldId id="284" r:id="rId5"/>
    <p:sldId id="259" r:id="rId6"/>
    <p:sldId id="262" r:id="rId7"/>
    <p:sldId id="263" r:id="rId8"/>
    <p:sldId id="264" r:id="rId9"/>
    <p:sldId id="265" r:id="rId10"/>
    <p:sldId id="279" r:id="rId11"/>
    <p:sldId id="267" r:id="rId12"/>
    <p:sldId id="268" r:id="rId13"/>
    <p:sldId id="269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MONTAGE.jpg                                                    00822C18Macintosh HD                   7C26836F: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13" t="5217" b="4173"/>
          <a:stretch/>
        </p:blipFill>
        <p:spPr bwMode="auto">
          <a:xfrm>
            <a:off x="0" y="3380623"/>
            <a:ext cx="9144000" cy="1148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65570" y="2219608"/>
            <a:ext cx="73234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tx2"/>
                </a:solidFill>
              </a:rPr>
              <a:t>Improving Academic Feedback - Turning the ship </a:t>
            </a:r>
            <a:endParaRPr lang="en-GB" sz="2800" dirty="0" smtClean="0">
              <a:solidFill>
                <a:schemeClr val="tx2"/>
              </a:solidFill>
            </a:endParaRPr>
          </a:p>
          <a:p>
            <a:r>
              <a:rPr lang="en-GB" sz="2800" dirty="0" smtClean="0">
                <a:solidFill>
                  <a:schemeClr val="tx2"/>
                </a:solidFill>
              </a:rPr>
              <a:t>around </a:t>
            </a:r>
            <a:r>
              <a:rPr lang="en-GB" sz="2800" dirty="0">
                <a:solidFill>
                  <a:schemeClr val="tx2"/>
                </a:solidFill>
              </a:rPr>
              <a:t>with the power of 1000 students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57023" y="4886331"/>
            <a:ext cx="18666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dirty="0" smtClean="0"/>
              <a:t>David Hope</a:t>
            </a:r>
          </a:p>
          <a:p>
            <a:pPr algn="r"/>
            <a:r>
              <a:rPr lang="en-US" sz="2800" dirty="0" smtClean="0"/>
              <a:t>25.04.2013</a:t>
            </a:r>
            <a:endParaRPr lang="en-US" sz="2800" dirty="0"/>
          </a:p>
        </p:txBody>
      </p:sp>
      <p:pic>
        <p:nvPicPr>
          <p:cNvPr id="9" name="Picture 5" descr="2Line2ColCMYK-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3273" y="217896"/>
            <a:ext cx="201295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9379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International students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Rate feedback as less important</a:t>
            </a:r>
          </a:p>
          <a:p>
            <a:r>
              <a:rPr lang="en-GB" dirty="0" smtClean="0"/>
              <a:t>Feedback satisfaction much higher</a:t>
            </a:r>
          </a:p>
          <a:p>
            <a:r>
              <a:rPr lang="en-GB" dirty="0" smtClean="0"/>
              <a:t>Home country does not seem to have an effect, but sample size low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2026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Delivering 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Feedback is often delivered in clinical contexts</a:t>
            </a:r>
          </a:p>
          <a:p>
            <a:r>
              <a:rPr lang="en-GB" dirty="0" smtClean="0"/>
              <a:t>BUT MCQ exams are responsible for much of the final grades</a:t>
            </a:r>
          </a:p>
          <a:p>
            <a:r>
              <a:rPr lang="en-GB" dirty="0" smtClean="0"/>
              <a:t>AND they are supposed to test relevant knowledge 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605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OSCA-FM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After sitting the exam students can view their answers</a:t>
            </a:r>
          </a:p>
          <a:p>
            <a:r>
              <a:rPr lang="en-GB" dirty="0" smtClean="0"/>
              <a:t>They can look at correct and incorrect responses and view an explanation for each case</a:t>
            </a:r>
          </a:p>
          <a:p>
            <a:r>
              <a:rPr lang="en-GB" dirty="0" smtClean="0"/>
              <a:t>They cannot record these or take them away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4985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Tagging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summary score for a relevant area of knowledge</a:t>
            </a:r>
          </a:p>
          <a:p>
            <a:r>
              <a:rPr lang="en-GB" dirty="0" smtClean="0"/>
              <a:t>Cardiovascular/pathology/ethics/ECG</a:t>
            </a:r>
          </a:p>
          <a:p>
            <a:r>
              <a:rPr lang="en-GB" dirty="0" smtClean="0"/>
              <a:t>Score measured as a percentage of the class average and the maximum possible score</a:t>
            </a:r>
          </a:p>
          <a:p>
            <a:r>
              <a:rPr lang="en-GB" dirty="0" smtClean="0"/>
              <a:t>Can take these away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0531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Students in difficulty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Very rare for students in difficulty to involve themselves in voluntary activities – including feedback surveys</a:t>
            </a:r>
          </a:p>
          <a:p>
            <a:r>
              <a:rPr lang="en-GB" dirty="0" smtClean="0"/>
              <a:t>Very few fails or near fails completed the feedback questionnaire</a:t>
            </a:r>
          </a:p>
          <a:p>
            <a:r>
              <a:rPr lang="en-GB" dirty="0" smtClean="0"/>
              <a:t>Students who struggled last year were less likely to participate in the formative exam</a:t>
            </a:r>
          </a:p>
          <a:p>
            <a:r>
              <a:rPr lang="en-GB" dirty="0" smtClean="0"/>
              <a:t>Need to target such students directly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9236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Interviewing students in difficulty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Many reported feeling adrift</a:t>
            </a:r>
          </a:p>
          <a:p>
            <a:r>
              <a:rPr lang="en-GB" dirty="0" smtClean="0"/>
              <a:t>Even though we try to provide struggling students with feedback many claimed to have never received it or been offered it</a:t>
            </a:r>
          </a:p>
          <a:p>
            <a:r>
              <a:rPr lang="en-GB" dirty="0" smtClean="0"/>
              <a:t>Most reported uncomfortable experiences while receiving feedback with staff acting in difficult or condescending ways</a:t>
            </a:r>
          </a:p>
          <a:p>
            <a:r>
              <a:rPr lang="en-GB" dirty="0" smtClean="0"/>
              <a:t>These comments rarely make it into formal feedback reviews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20804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Feedback in multi-station exams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do other schools do?</a:t>
            </a:r>
          </a:p>
          <a:p>
            <a:r>
              <a:rPr lang="en-GB" dirty="0" smtClean="0"/>
              <a:t>Ranges from</a:t>
            </a:r>
          </a:p>
          <a:p>
            <a:pPr lvl="1"/>
            <a:r>
              <a:rPr lang="en-GB" dirty="0" smtClean="0"/>
              <a:t>Nothing</a:t>
            </a:r>
          </a:p>
          <a:p>
            <a:pPr lvl="1"/>
            <a:r>
              <a:rPr lang="en-GB" dirty="0" smtClean="0"/>
              <a:t>Summary scores and percentages</a:t>
            </a:r>
          </a:p>
          <a:p>
            <a:pPr lvl="1"/>
            <a:r>
              <a:rPr lang="en-GB" dirty="0" smtClean="0"/>
              <a:t>Written comments</a:t>
            </a:r>
          </a:p>
          <a:p>
            <a:pPr lvl="1"/>
            <a:r>
              <a:rPr lang="en-GB" dirty="0" smtClean="0"/>
              <a:t>Extensive written and verbal comments using specialist software with the exam designed around a simple mark scheme to maximise feedback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8096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is Edinburgh?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Seems to give less feedback than most but not dramatically so</a:t>
            </a:r>
          </a:p>
          <a:p>
            <a:r>
              <a:rPr lang="en-GB" dirty="0" smtClean="0"/>
              <a:t>The frequent comments of feeling adrift strongly suggest feedback is a focus for wider feelings of isolation/alienation</a:t>
            </a:r>
          </a:p>
          <a:p>
            <a:r>
              <a:rPr lang="en-GB" dirty="0" smtClean="0"/>
              <a:t>The de-maturation suggests students overwhelmingly focus on what is happening </a:t>
            </a:r>
            <a:r>
              <a:rPr lang="en-GB" i="1" dirty="0" smtClean="0"/>
              <a:t>at the time</a:t>
            </a:r>
            <a:r>
              <a:rPr lang="en-GB" dirty="0" smtClean="0"/>
              <a:t> not over the course of the degree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0142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 Comments – the bad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“Feedback often provide points of weaknesses and strengths, but lack points regarding how to improve</a:t>
            </a:r>
            <a:r>
              <a:rPr lang="en-GB" dirty="0" smtClean="0"/>
              <a:t>.”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“Often too generic especially PPD marks</a:t>
            </a:r>
            <a:r>
              <a:rPr lang="en-GB" dirty="0" smtClean="0"/>
              <a:t>.”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Not available or easily accessible especially when you have just achieved a borderline pass in an exam. In this situation any feedback would be very much appreciated</a:t>
            </a:r>
            <a:r>
              <a:rPr lang="en-GB" dirty="0" smtClean="0"/>
              <a:t>.”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53834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 comments – the good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“Regarding </a:t>
            </a:r>
            <a:r>
              <a:rPr lang="en-GB" dirty="0"/>
              <a:t>the formative examination, the detailed break down of answers was </a:t>
            </a:r>
            <a:r>
              <a:rPr lang="en-GB" dirty="0" smtClean="0"/>
              <a:t>indispensable.”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“It is easily accessible</a:t>
            </a:r>
            <a:r>
              <a:rPr lang="en-GB" dirty="0" smtClean="0"/>
              <a:t>.”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“Some consultants and GPs do take their time to give constructive feedback with practical advices</a:t>
            </a:r>
            <a:r>
              <a:rPr lang="en-GB" dirty="0" smtClean="0"/>
              <a:t>.”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7412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Edinburgh receives low rating on feedback compared to other medical schools despite high overall ratings</a:t>
            </a:r>
          </a:p>
          <a:p>
            <a:r>
              <a:rPr lang="en-GB" dirty="0" smtClean="0"/>
              <a:t>Staff are often confused as to what students want from feedback and cannot deliver feedback in a useful and satisfying way</a:t>
            </a:r>
          </a:p>
          <a:p>
            <a:r>
              <a:rPr lang="en-GB" dirty="0" smtClean="0"/>
              <a:t>Staff need to engage with students directly and repeatedly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02101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On-going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Merging in academic data</a:t>
            </a:r>
          </a:p>
          <a:p>
            <a:r>
              <a:rPr lang="en-GB" dirty="0" smtClean="0"/>
              <a:t>Testing the effects of academic motivation</a:t>
            </a:r>
          </a:p>
          <a:p>
            <a:r>
              <a:rPr lang="en-GB" dirty="0" smtClean="0"/>
              <a:t>Exploring the impact of different mechanisms</a:t>
            </a:r>
          </a:p>
          <a:p>
            <a:r>
              <a:rPr lang="en-GB" dirty="0" smtClean="0"/>
              <a:t>Evaluating longitudinal effects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7982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Study Goals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Organise class-wide discussions on feedback </a:t>
            </a:r>
          </a:p>
          <a:p>
            <a:r>
              <a:rPr lang="en-GB" dirty="0" smtClean="0"/>
              <a:t>Create </a:t>
            </a:r>
            <a:r>
              <a:rPr lang="en-GB" dirty="0" smtClean="0"/>
              <a:t>a large </a:t>
            </a:r>
            <a:r>
              <a:rPr lang="en-GB" dirty="0" smtClean="0"/>
              <a:t>questionnaire covering </a:t>
            </a:r>
            <a:r>
              <a:rPr lang="en-GB" dirty="0" smtClean="0"/>
              <a:t>key academic, demographic and feedback related </a:t>
            </a:r>
            <a:r>
              <a:rPr lang="en-GB" dirty="0" smtClean="0"/>
              <a:t>variables</a:t>
            </a:r>
          </a:p>
          <a:p>
            <a:r>
              <a:rPr lang="en-GB" dirty="0"/>
              <a:t>Target students in difficulty</a:t>
            </a:r>
          </a:p>
          <a:p>
            <a:r>
              <a:rPr lang="en-GB" dirty="0" smtClean="0"/>
              <a:t>Track </a:t>
            </a:r>
            <a:r>
              <a:rPr lang="en-GB" dirty="0" smtClean="0"/>
              <a:t>students year to year to understand feedback</a:t>
            </a:r>
          </a:p>
          <a:p>
            <a:r>
              <a:rPr lang="en-GB" dirty="0" smtClean="0"/>
              <a:t>Monitor new feedback techniques as they happened</a:t>
            </a:r>
            <a:endParaRPr lang="en-GB" dirty="0" smtClean="0"/>
          </a:p>
          <a:p>
            <a:r>
              <a:rPr lang="en-GB" dirty="0" smtClean="0"/>
              <a:t>Find </a:t>
            </a:r>
            <a:r>
              <a:rPr lang="en-GB" dirty="0" smtClean="0"/>
              <a:t>out where Edinburgh is compared to other schools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1951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Class-wide discussions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Students had very limited understanding of how assessment processes worked, or the timescales involved</a:t>
            </a:r>
          </a:p>
          <a:p>
            <a:r>
              <a:rPr lang="en-GB" dirty="0" smtClean="0"/>
              <a:t>The need for individualized feedback that could be retained indefinitely was repeatedly emphasised</a:t>
            </a:r>
          </a:p>
          <a:p>
            <a:r>
              <a:rPr lang="en-GB" dirty="0" smtClean="0"/>
              <a:t>Immediate post-exam feedback was very unpopular, as was out of hours feedback sessions – for practical and ideological reasons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8141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Edinburgh Feedback Inventory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Over 1,000 students have supplied data</a:t>
            </a:r>
          </a:p>
          <a:p>
            <a:r>
              <a:rPr lang="en-GB" dirty="0" smtClean="0"/>
              <a:t>Over 250 variables including </a:t>
            </a:r>
          </a:p>
          <a:p>
            <a:pPr lvl="1"/>
            <a:r>
              <a:rPr lang="en-GB" dirty="0" smtClean="0"/>
              <a:t>Age</a:t>
            </a:r>
          </a:p>
          <a:p>
            <a:pPr lvl="1"/>
            <a:r>
              <a:rPr lang="en-GB" dirty="0" smtClean="0"/>
              <a:t>Nationality</a:t>
            </a:r>
          </a:p>
          <a:p>
            <a:pPr lvl="1"/>
            <a:r>
              <a:rPr lang="en-GB" dirty="0" smtClean="0"/>
              <a:t>Socioeconomic status</a:t>
            </a:r>
          </a:p>
          <a:p>
            <a:pPr lvl="1"/>
            <a:r>
              <a:rPr lang="en-GB" dirty="0" smtClean="0"/>
              <a:t>Gender</a:t>
            </a:r>
          </a:p>
          <a:p>
            <a:pPr lvl="1"/>
            <a:r>
              <a:rPr lang="en-GB" dirty="0" smtClean="0"/>
              <a:t>Feedback satisfaction</a:t>
            </a:r>
          </a:p>
          <a:p>
            <a:pPr lvl="1"/>
            <a:r>
              <a:rPr lang="en-GB" dirty="0" smtClean="0"/>
              <a:t>Academic performance</a:t>
            </a:r>
          </a:p>
          <a:p>
            <a:r>
              <a:rPr lang="en-GB" dirty="0" smtClean="0"/>
              <a:t>One of the largest such databases in the world</a:t>
            </a:r>
          </a:p>
          <a:p>
            <a:r>
              <a:rPr lang="en-GB" dirty="0" smtClean="0"/>
              <a:t>Can be expanded due to non-anonymous recording</a:t>
            </a:r>
          </a:p>
        </p:txBody>
      </p:sp>
    </p:spTree>
    <p:extLst>
      <p:ext uri="{BB962C8B-B14F-4D97-AF65-F5344CB8AC3E}">
        <p14:creationId xmlns:p14="http://schemas.microsoft.com/office/powerpoint/2010/main" val="1221366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Edinburgh Feedback Inventory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Short series of questions on what matters in feedback</a:t>
            </a:r>
          </a:p>
          <a:p>
            <a:r>
              <a:rPr lang="en-GB" dirty="0" smtClean="0"/>
              <a:t>Students think feedback is important (mean = 4.1 SD = 1.0)</a:t>
            </a:r>
          </a:p>
          <a:p>
            <a:r>
              <a:rPr lang="en-GB" dirty="0" smtClean="0"/>
              <a:t>But they are not very happy with their current feedback (mean = 2.81, SD = 1.0)</a:t>
            </a:r>
          </a:p>
          <a:p>
            <a:r>
              <a:rPr lang="en-GB" dirty="0" smtClean="0"/>
              <a:t>650 participants responded over two years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6061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Maturational Effects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Murdoch-Eaton D, </a:t>
            </a:r>
            <a:r>
              <a:rPr lang="en-GB" dirty="0" err="1"/>
              <a:t>Sargeant</a:t>
            </a:r>
            <a:r>
              <a:rPr lang="en-GB" dirty="0"/>
              <a:t> J. Maturational differences in undergraduate medical students’ perceptions about feedback. </a:t>
            </a:r>
            <a:r>
              <a:rPr lang="en-GB" i="1" dirty="0"/>
              <a:t>Medical Education. </a:t>
            </a:r>
            <a:r>
              <a:rPr lang="en-GB" dirty="0"/>
              <a:t>2012;46(7):711-721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576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Table of results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9731156"/>
              </p:ext>
            </p:extLst>
          </p:nvPr>
        </p:nvGraphicFramePr>
        <p:xfrm>
          <a:off x="685800" y="1371600"/>
          <a:ext cx="8382000" cy="4113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2600"/>
                <a:gridCol w="1371600"/>
                <a:gridCol w="1447800"/>
              </a:tblGrid>
              <a:tr h="760741">
                <a:tc>
                  <a:txBody>
                    <a:bodyPr/>
                    <a:lstStyle/>
                    <a:p>
                      <a:r>
                        <a:rPr lang="en-GB" dirty="0" smtClean="0"/>
                        <a:t>Question (1 to 6 – 6 is maximum)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Leeds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Edinburgh</a:t>
                      </a:r>
                      <a:endParaRPr lang="en-GB" dirty="0"/>
                    </a:p>
                  </a:txBody>
                  <a:tcPr/>
                </a:tc>
              </a:tr>
              <a:tr h="808180">
                <a:tc>
                  <a:txBody>
                    <a:bodyPr/>
                    <a:lstStyle/>
                    <a:p>
                      <a:r>
                        <a:rPr lang="en-GB" dirty="0" smtClean="0"/>
                        <a:t>I consider it important to get feedback on my work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5.4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5.1*</a:t>
                      </a:r>
                      <a:endParaRPr lang="en-GB" dirty="0"/>
                    </a:p>
                  </a:txBody>
                  <a:tcPr/>
                </a:tc>
              </a:tr>
              <a:tr h="653106">
                <a:tc>
                  <a:txBody>
                    <a:bodyPr/>
                    <a:lstStyle/>
                    <a:p>
                      <a:r>
                        <a:rPr lang="en-GB" dirty="0" smtClean="0"/>
                        <a:t>I think I receive enough feedback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3.7*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3.0*</a:t>
                      </a:r>
                      <a:endParaRPr lang="en-GB" dirty="0"/>
                    </a:p>
                  </a:txBody>
                  <a:tcPr/>
                </a:tc>
              </a:tr>
              <a:tr h="673573">
                <a:tc>
                  <a:txBody>
                    <a:bodyPr/>
                    <a:lstStyle/>
                    <a:p>
                      <a:r>
                        <a:rPr lang="en-GB" dirty="0" smtClean="0"/>
                        <a:t>I understand what types of feedback are appropriate for the type of course/project/core unit I am studying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3.7*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3.9</a:t>
                      </a:r>
                      <a:endParaRPr lang="en-GB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GB" dirty="0" smtClean="0"/>
                        <a:t>I know what to do when I get feedback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4.3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4.0</a:t>
                      </a:r>
                      <a:endParaRPr lang="en-GB" dirty="0"/>
                    </a:p>
                  </a:txBody>
                  <a:tcPr/>
                </a:tc>
              </a:tr>
              <a:tr h="760741">
                <a:tc>
                  <a:txBody>
                    <a:bodyPr/>
                    <a:lstStyle/>
                    <a:p>
                      <a:r>
                        <a:rPr lang="en-GB" dirty="0" smtClean="0"/>
                        <a:t>I know where to get more feedback if I need it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3.1*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2.5*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0171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Feedback satisfaction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Also declines as students progress</a:t>
            </a:r>
          </a:p>
          <a:p>
            <a:pPr lvl="1"/>
            <a:r>
              <a:rPr lang="en-GB" dirty="0" err="1" smtClean="0"/>
              <a:t>Yr</a:t>
            </a:r>
            <a:r>
              <a:rPr lang="en-GB" dirty="0" smtClean="0"/>
              <a:t> 1 = 3.2</a:t>
            </a:r>
          </a:p>
          <a:p>
            <a:pPr lvl="1"/>
            <a:r>
              <a:rPr lang="en-GB" dirty="0" err="1"/>
              <a:t>Y</a:t>
            </a:r>
            <a:r>
              <a:rPr lang="en-GB" dirty="0" err="1" smtClean="0"/>
              <a:t>r</a:t>
            </a:r>
            <a:r>
              <a:rPr lang="en-GB" dirty="0" smtClean="0"/>
              <a:t> 3 = 2.6</a:t>
            </a:r>
          </a:p>
          <a:p>
            <a:pPr lvl="1"/>
            <a:r>
              <a:rPr lang="en-GB" dirty="0" err="1"/>
              <a:t>Y</a:t>
            </a:r>
            <a:r>
              <a:rPr lang="en-GB" dirty="0" err="1" smtClean="0"/>
              <a:t>r</a:t>
            </a:r>
            <a:r>
              <a:rPr lang="en-GB" dirty="0" smtClean="0"/>
              <a:t> 5 = 2.5</a:t>
            </a:r>
          </a:p>
          <a:p>
            <a:r>
              <a:rPr lang="en-GB" dirty="0" smtClean="0"/>
              <a:t>Satisfaction is related to personality, not to rating of the importance of feedback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16916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17&quot;&gt;&lt;property id=&quot;20148&quot; value=&quot;5&quot;/&gt;&lt;property id=&quot;20300&quot; value=&quot;Slide 1&quot;/&gt;&lt;property id=&quot;20307&quot; value=&quot;257&quot;/&gt;&lt;/object&gt;&lt;object type=&quot;3&quot; unique_id=&quot;10034&quot;&gt;&lt;property id=&quot;20148&quot; value=&quot;5&quot;/&gt;&lt;property id=&quot;20300&quot; value=&quot;Slide 3 - &amp;quot;Study Goals&amp;quot;&quot;/&gt;&lt;property id=&quot;20307&quot; value=&quot;258&quot;/&gt;&lt;/object&gt;&lt;object type=&quot;3&quot; unique_id=&quot;10048&quot;&gt;&lt;property id=&quot;20148&quot; value=&quot;5&quot;/&gt;&lt;property id=&quot;20300&quot; value=&quot;Slide 5 - &amp;quot;The Edinburgh Feedback Inventory&amp;quot;&quot;/&gt;&lt;property id=&quot;20307&quot; value=&quot;259&quot;/&gt;&lt;/object&gt;&lt;object type=&quot;3&quot; unique_id=&quot;10115&quot;&gt;&lt;property id=&quot;20148&quot; value=&quot;5&quot;/&gt;&lt;property id=&quot;20300&quot; value=&quot;Slide 6 - &amp;quot;Edinburgh Feedback Inventory&amp;quot;&quot;/&gt;&lt;property id=&quot;20307&quot; value=&quot;262&quot;/&gt;&lt;/object&gt;&lt;object type=&quot;3&quot; unique_id=&quot;10148&quot;&gt;&lt;property id=&quot;20148&quot; value=&quot;5&quot;/&gt;&lt;property id=&quot;20300&quot; value=&quot;Slide 7 - &amp;quot;Maturational Effects&amp;quot;&quot;/&gt;&lt;property id=&quot;20307&quot; value=&quot;263&quot;/&gt;&lt;/object&gt;&lt;object type=&quot;3&quot; unique_id=&quot;10149&quot;&gt;&lt;property id=&quot;20148&quot; value=&quot;5&quot;/&gt;&lt;property id=&quot;20300&quot; value=&quot;Slide 8 - &amp;quot;Table of results&amp;quot;&quot;/&gt;&lt;property id=&quot;20307&quot; value=&quot;264&quot;/&gt;&lt;/object&gt;&lt;object type=&quot;3&quot; unique_id=&quot;10191&quot;&gt;&lt;property id=&quot;20148&quot; value=&quot;5&quot;/&gt;&lt;property id=&quot;20300&quot; value=&quot;Slide 9 - &amp;quot;Feedback satisfaction&amp;quot;&quot;/&gt;&lt;property id=&quot;20307&quot; value=&quot;265&quot;/&gt;&lt;/object&gt;&lt;object type=&quot;3&quot; unique_id=&quot;10228&quot;&gt;&lt;property id=&quot;20148&quot; value=&quot;5&quot;/&gt;&lt;property id=&quot;20300&quot; value=&quot;Slide 11 - &amp;quot;Delivering feedback&amp;quot;&quot;/&gt;&lt;property id=&quot;20307&quot; value=&quot;267&quot;/&gt;&lt;/object&gt;&lt;object type=&quot;3&quot; unique_id=&quot;10268&quot;&gt;&lt;property id=&quot;20148&quot; value=&quot;5&quot;/&gt;&lt;property id=&quot;20300&quot; value=&quot;Slide 12 - &amp;quot;OSCA-FM&amp;quot;&quot;/&gt;&lt;property id=&quot;20307&quot; value=&quot;268&quot;/&gt;&lt;/object&gt;&lt;object type=&quot;3&quot; unique_id=&quot;10325&quot;&gt;&lt;property id=&quot;20148&quot; value=&quot;5&quot;/&gt;&lt;property id=&quot;20300&quot; value=&quot;Slide 13 - &amp;quot;Tagging &amp;quot;&quot;/&gt;&lt;property id=&quot;20307&quot; value=&quot;269&quot;/&gt;&lt;/object&gt;&lt;object type=&quot;3&quot; unique_id=&quot;10427&quot;&gt;&lt;property id=&quot;20148&quot; value=&quot;5&quot;/&gt;&lt;property id=&quot;20300&quot; value=&quot;Slide 14 - &amp;quot;Students in difficulty&amp;quot;&quot;/&gt;&lt;property id=&quot;20307&quot; value=&quot;272&quot;/&gt;&lt;/object&gt;&lt;object type=&quot;3&quot; unique_id=&quot;10482&quot;&gt;&lt;property id=&quot;20148&quot; value=&quot;5&quot;/&gt;&lt;property id=&quot;20300&quot; value=&quot;Slide 15 - &amp;quot;Interviewing students in difficulty&amp;quot;&quot;/&gt;&lt;property id=&quot;20307&quot; value=&quot;273&quot;/&gt;&lt;/object&gt;&lt;object type=&quot;3&quot; unique_id=&quot;10540&quot;&gt;&lt;property id=&quot;20148&quot; value=&quot;5&quot;/&gt;&lt;property id=&quot;20300&quot; value=&quot;Slide 16 - &amp;quot;Feedback in multi-station exams&amp;quot;&quot;/&gt;&lt;property id=&quot;20307&quot; value=&quot;274&quot;/&gt;&lt;/object&gt;&lt;object type=&quot;3&quot; unique_id=&quot;10641&quot;&gt;&lt;property id=&quot;20148&quot; value=&quot;5&quot;/&gt;&lt;property id=&quot;20300&quot; value=&quot;Slide 17 - &amp;quot;Where is Edinburgh?&amp;quot;&quot;/&gt;&lt;property id=&quot;20307&quot; value=&quot;275&quot;/&gt;&lt;/object&gt;&lt;object type=&quot;3&quot; unique_id=&quot;10642&quot;&gt;&lt;property id=&quot;20148&quot; value=&quot;5&quot;/&gt;&lt;property id=&quot;20300&quot; value=&quot;Slide 18 - &amp;quot;Student Comments – the bad&amp;quot;&quot;/&gt;&lt;property id=&quot;20307&quot; value=&quot;276&quot;/&gt;&lt;/object&gt;&lt;object type=&quot;3&quot; unique_id=&quot;10643&quot;&gt;&lt;property id=&quot;20148&quot; value=&quot;5&quot;/&gt;&lt;property id=&quot;20300&quot; value=&quot;Slide 19 - &amp;quot;Student comments – the good&amp;quot;&quot;/&gt;&lt;property id=&quot;20307&quot; value=&quot;277&quot;/&gt;&lt;/object&gt;&lt;object type=&quot;3&quot; unique_id=&quot;10760&quot;&gt;&lt;property id=&quot;20148&quot; value=&quot;5&quot;/&gt;&lt;property id=&quot;20300&quot; value=&quot;Slide 10 - &amp;quot;International students&amp;quot;&quot;/&gt;&lt;property id=&quot;20307&quot; value=&quot;279&quot;/&gt;&lt;/object&gt;&lt;object type=&quot;3&quot; unique_id=&quot;10761&quot;&gt;&lt;property id=&quot;20148&quot; value=&quot;5&quot;/&gt;&lt;property id=&quot;20300&quot; value=&quot;Slide 20 - &amp;quot;On-going work&amp;quot;&quot;/&gt;&lt;property id=&quot;20307&quot; value=&quot;278&quot;/&gt;&lt;/object&gt;&lt;object type=&quot;3&quot; unique_id=&quot;11313&quot;&gt;&lt;property id=&quot;20148&quot; value=&quot;5&quot;/&gt;&lt;property id=&quot;20300&quot; value=&quot;Slide 2 - &amp;quot;Background&amp;quot;&quot;/&gt;&lt;property id=&quot;20307&quot; value=&quot;283&quot;/&gt;&lt;/object&gt;&lt;object type=&quot;3&quot; unique_id=&quot;11422&quot;&gt;&lt;property id=&quot;20148&quot; value=&quot;5&quot;/&gt;&lt;property id=&quot;20300&quot; value=&quot;Slide 4 - &amp;quot;Class-wide discussions&amp;quot;&quot;/&gt;&lt;property id=&quot;20307&quot; value=&quot;28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827</Words>
  <Application>Microsoft Office PowerPoint</Application>
  <PresentationFormat>On-screen Show (4:3)</PresentationFormat>
  <Paragraphs>117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Background</vt:lpstr>
      <vt:lpstr>Study Goals</vt:lpstr>
      <vt:lpstr>Class-wide discussions</vt:lpstr>
      <vt:lpstr>The Edinburgh Feedback Inventory</vt:lpstr>
      <vt:lpstr>Edinburgh Feedback Inventory</vt:lpstr>
      <vt:lpstr>Maturational Effects</vt:lpstr>
      <vt:lpstr>Table of results</vt:lpstr>
      <vt:lpstr>Feedback satisfaction</vt:lpstr>
      <vt:lpstr>International students</vt:lpstr>
      <vt:lpstr>Delivering feedback</vt:lpstr>
      <vt:lpstr>OSCA-FM</vt:lpstr>
      <vt:lpstr>Tagging </vt:lpstr>
      <vt:lpstr>Students in difficulty</vt:lpstr>
      <vt:lpstr>Interviewing students in difficulty</vt:lpstr>
      <vt:lpstr>Feedback in multi-station exams</vt:lpstr>
      <vt:lpstr>Where is Edinburgh?</vt:lpstr>
      <vt:lpstr>Student Comments – the bad</vt:lpstr>
      <vt:lpstr>Student comments – the good</vt:lpstr>
      <vt:lpstr>On-going 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Edinburgh Feedback Project</dc:title>
  <dc:creator>HOPE David</dc:creator>
  <cp:lastModifiedBy>David Hope</cp:lastModifiedBy>
  <cp:revision>45</cp:revision>
  <dcterms:created xsi:type="dcterms:W3CDTF">2006-08-16T00:00:00Z</dcterms:created>
  <dcterms:modified xsi:type="dcterms:W3CDTF">2013-04-21T20:49:58Z</dcterms:modified>
</cp:coreProperties>
</file>