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81" r:id="rId5"/>
    <p:sldId id="282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3380623"/>
            <a:ext cx="9144000" cy="11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6" y="5987597"/>
            <a:ext cx="2120542" cy="650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570" y="2219608"/>
            <a:ext cx="8491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/>
              <a:t>Evaluating two feedback mechanisms for MCQ exams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0078" y="4886331"/>
            <a:ext cx="6393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David </a:t>
            </a:r>
            <a:r>
              <a:rPr lang="en-US" sz="2800" dirty="0" smtClean="0"/>
              <a:t>Hope, Kyle Gibson </a:t>
            </a:r>
            <a:r>
              <a:rPr lang="en-US" sz="2800" dirty="0" smtClean="0"/>
              <a:t>&amp; Helen Cameron</a:t>
            </a:r>
          </a:p>
          <a:p>
            <a:pPr algn="r"/>
            <a:r>
              <a:rPr lang="en-US" sz="2800" dirty="0" smtClean="0"/>
              <a:t>August </a:t>
            </a:r>
            <a:r>
              <a:rPr lang="en-US" sz="2800" dirty="0" smtClean="0"/>
              <a:t>2013</a:t>
            </a:r>
            <a:endParaRPr lang="en-US" sz="2800" dirty="0"/>
          </a:p>
        </p:txBody>
      </p:sp>
      <p:pic>
        <p:nvPicPr>
          <p:cNvPr id="9" name="Picture 5" descr="2Line2ColCMYK-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Boehler</a:t>
            </a:r>
            <a:r>
              <a:rPr lang="en-GB" dirty="0"/>
              <a:t> ML, Rogers DA, </a:t>
            </a:r>
            <a:r>
              <a:rPr lang="en-GB" dirty="0" err="1"/>
              <a:t>Schwind</a:t>
            </a:r>
            <a:r>
              <a:rPr lang="en-GB" dirty="0"/>
              <a:t> CJ, </a:t>
            </a:r>
            <a:r>
              <a:rPr lang="en-GB" dirty="0" err="1"/>
              <a:t>Mayforth</a:t>
            </a:r>
            <a:r>
              <a:rPr lang="en-GB" dirty="0"/>
              <a:t> R, </a:t>
            </a:r>
            <a:r>
              <a:rPr lang="en-GB" dirty="0" err="1"/>
              <a:t>Quin</a:t>
            </a:r>
            <a:r>
              <a:rPr lang="en-GB" dirty="0"/>
              <a:t> J, Williams RG, et al. An investigation of medical student reactions to feedback: a randomised controlled trial. Medical Education. </a:t>
            </a:r>
            <a:r>
              <a:rPr lang="en-GB" dirty="0" smtClean="0"/>
              <a:t>2006;40:746-9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err="1" smtClean="0"/>
              <a:t>Scouller</a:t>
            </a:r>
            <a:r>
              <a:rPr lang="en-GB" dirty="0" smtClean="0"/>
              <a:t> </a:t>
            </a:r>
            <a:r>
              <a:rPr lang="en-GB" dirty="0"/>
              <a:t>K. The influence of assessment method on students' learning approaches: Multiple choice question examination versus assignment essay. Higher Education. 1998 </a:t>
            </a:r>
            <a:r>
              <a:rPr lang="en-GB" dirty="0" smtClean="0"/>
              <a:t>35:453-72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11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Feedback is seen as an integral part of assessment</a:t>
            </a:r>
          </a:p>
          <a:p>
            <a:r>
              <a:rPr lang="en-GB" dirty="0" smtClean="0"/>
              <a:t>Most work on feedback focuses on clinical contexts</a:t>
            </a:r>
          </a:p>
          <a:p>
            <a:r>
              <a:rPr lang="en-GB" dirty="0" smtClean="0"/>
              <a:t>MCQ exams represent much of the assessment in undergraduate medical education (</a:t>
            </a:r>
            <a:r>
              <a:rPr lang="en-GB" dirty="0" err="1" smtClean="0"/>
              <a:t>Scouller</a:t>
            </a:r>
            <a:r>
              <a:rPr lang="en-GB" dirty="0" smtClean="0"/>
              <a:t>, 1998)</a:t>
            </a:r>
          </a:p>
          <a:p>
            <a:r>
              <a:rPr lang="en-GB" dirty="0" smtClean="0"/>
              <a:t>Feedback does not consistently improve performance in clinical contexts (</a:t>
            </a:r>
            <a:r>
              <a:rPr lang="en-GB" dirty="0" err="1" smtClean="0"/>
              <a:t>Boehler</a:t>
            </a:r>
            <a:r>
              <a:rPr lang="en-GB" dirty="0" smtClean="0"/>
              <a:t> et al. 2006)</a:t>
            </a:r>
            <a:endParaRPr lang="en-GB" dirty="0"/>
          </a:p>
          <a:p>
            <a:r>
              <a:rPr lang="en-GB" dirty="0" smtClean="0"/>
              <a:t>Can we deliver satisfying and useful feedback for MCQ exams?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Work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196 students (completion rate over 95%) sat a 30 minute formative cardiovascular exam </a:t>
            </a:r>
          </a:p>
          <a:p>
            <a:r>
              <a:rPr lang="en-GB" b="1" dirty="0" smtClean="0"/>
              <a:t>OSCA-FM</a:t>
            </a:r>
            <a:r>
              <a:rPr lang="en-GB" dirty="0" smtClean="0"/>
              <a:t>: 50% received detailed, immediate feedback explaining each option for each question but </a:t>
            </a:r>
            <a:r>
              <a:rPr lang="en-GB" dirty="0" smtClean="0"/>
              <a:t>they </a:t>
            </a:r>
            <a:r>
              <a:rPr lang="en-GB" dirty="0" smtClean="0"/>
              <a:t>could not take the feedback away</a:t>
            </a:r>
          </a:p>
          <a:p>
            <a:r>
              <a:rPr lang="en-GB" b="1" dirty="0" smtClean="0"/>
              <a:t>Tagging: </a:t>
            </a:r>
            <a:r>
              <a:rPr lang="en-GB" dirty="0" smtClean="0"/>
              <a:t>50% received a summary of their performance on a number of domains and they could keep this indefinitely</a:t>
            </a:r>
          </a:p>
          <a:p>
            <a:r>
              <a:rPr lang="en-GB" dirty="0" smtClean="0"/>
              <a:t>Students sat a further 30 minute formative exam three weeks later</a:t>
            </a: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1F497D"/>
                </a:solidFill>
              </a:rPr>
              <a:t>OSCA-FM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44593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6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1F497D"/>
                </a:solidFill>
              </a:rPr>
              <a:t>Tagging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  <p:graphicFrame>
        <p:nvGraphicFramePr>
          <p:cNvPr id="10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34763"/>
              </p:ext>
            </p:extLst>
          </p:nvPr>
        </p:nvGraphicFramePr>
        <p:xfrm>
          <a:off x="1143000" y="1600200"/>
          <a:ext cx="7010401" cy="4070826"/>
        </p:xfrm>
        <a:graphic>
          <a:graphicData uri="http://schemas.openxmlformats.org/drawingml/2006/table">
            <a:tbl>
              <a:tblPr/>
              <a:tblGrid>
                <a:gridCol w="4118017"/>
                <a:gridCol w="920857"/>
                <a:gridCol w="1220469"/>
                <a:gridCol w="751058"/>
              </a:tblGrid>
              <a:tr h="536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Tag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Score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Average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Max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Cardiovascular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Biomedical Sciences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Presentation Diagnosis and Management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Clinical pharmacology and therapeutics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Anatomy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Physiology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Pathology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Chest pain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Congenital Heart Disease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Lipids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Biochemistry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ECG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1F497D"/>
                </a:solidFill>
              </a:rPr>
              <a:t>Performance indicators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/>
          <a:lstStyle/>
          <a:p>
            <a:r>
              <a:rPr lang="en-GB" dirty="0" smtClean="0"/>
              <a:t>Students performed similarly on the follow up formative exam</a:t>
            </a:r>
          </a:p>
          <a:p>
            <a:pPr lvl="1"/>
            <a:r>
              <a:rPr lang="en-GB" dirty="0" smtClean="0"/>
              <a:t>OSCA-FM </a:t>
            </a:r>
            <a:r>
              <a:rPr lang="en-GB" b="1" dirty="0" smtClean="0"/>
              <a:t>73.0</a:t>
            </a:r>
          </a:p>
          <a:p>
            <a:pPr lvl="1"/>
            <a:r>
              <a:rPr lang="en-GB" dirty="0" smtClean="0"/>
              <a:t>Tagging </a:t>
            </a:r>
            <a:r>
              <a:rPr lang="en-GB" b="1" dirty="0" smtClean="0"/>
              <a:t>68.8</a:t>
            </a:r>
          </a:p>
          <a:p>
            <a:pPr lvl="1"/>
            <a:r>
              <a:rPr lang="en-GB" dirty="0" smtClean="0"/>
              <a:t>Previous cohort </a:t>
            </a:r>
            <a:r>
              <a:rPr lang="en-GB" b="1" dirty="0" smtClean="0"/>
              <a:t>69.5</a:t>
            </a:r>
            <a:endParaRPr lang="en-GB" b="1" dirty="0" smtClean="0"/>
          </a:p>
          <a:p>
            <a:r>
              <a:rPr lang="en-GB" dirty="0" smtClean="0"/>
              <a:t>No significant differences on this or final cardiovascular exam performance after controlling for prior academic ability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Diagnostics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/>
          <a:lstStyle/>
          <a:p>
            <a:r>
              <a:rPr lang="en-GB" dirty="0" smtClean="0"/>
              <a:t>Of the 41 students who received a D or failing grade for the whole year the mean mark was 55.57 in the formative exam (a failing grade)</a:t>
            </a:r>
          </a:p>
          <a:p>
            <a:r>
              <a:rPr lang="en-GB" dirty="0" smtClean="0"/>
              <a:t>Student performance increased by around one grade between the first formative exam and the cardiovascular summative exam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satisfaction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Five indicates ‘very satisfied’</a:t>
            </a:r>
          </a:p>
          <a:p>
            <a:r>
              <a:rPr lang="en-GB" dirty="0" smtClean="0"/>
              <a:t>Students were relatively satisfied with receiving either form of feedback (3.7) and felt them to be useful (3.6) </a:t>
            </a:r>
          </a:p>
          <a:p>
            <a:r>
              <a:rPr lang="en-GB" dirty="0" smtClean="0"/>
              <a:t>Combining detailed formative feedback with summative tagging was regarded as extremely useful (4.5)</a:t>
            </a:r>
          </a:p>
          <a:p>
            <a:r>
              <a:rPr lang="en-GB" dirty="0" smtClean="0"/>
              <a:t>Perceived usefulness did not correlate with performance or performance change</a:t>
            </a: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Students find detailed feedback to be useful and desirable</a:t>
            </a:r>
          </a:p>
          <a:p>
            <a:r>
              <a:rPr lang="en-GB" dirty="0" smtClean="0"/>
              <a:t>Such feedback yields no performance gains and perceived performance gains cannot be observed</a:t>
            </a:r>
          </a:p>
          <a:p>
            <a:r>
              <a:rPr lang="en-GB" dirty="0" smtClean="0"/>
              <a:t>Formative MCQ exams can identify students at risk of failure/underperformance</a:t>
            </a:r>
          </a:p>
          <a:p>
            <a:r>
              <a:rPr lang="en-GB" dirty="0" smtClean="0"/>
              <a:t>Focusing on how students </a:t>
            </a:r>
            <a:r>
              <a:rPr lang="en-GB" i="1" dirty="0" smtClean="0"/>
              <a:t>receive and use</a:t>
            </a:r>
            <a:r>
              <a:rPr lang="en-GB" dirty="0" smtClean="0"/>
              <a:t> feedback rather than how it is delivered may be a useful line of inquiry</a:t>
            </a: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705&quot;&gt;&lt;property id=&quot;20148&quot; value=&quot;5&quot;/&gt;&lt;property id=&quot;20300&quot; value=&quot;Slide 1&quot;/&gt;&lt;property id=&quot;20307&quot; value=&quot;272&quot;/&gt;&lt;/object&gt;&lt;object type=&quot;3&quot; unique_id=&quot;10706&quot;&gt;&lt;property id=&quot;20148&quot; value=&quot;5&quot;/&gt;&lt;property id=&quot;20300&quot; value=&quot;Slide 2 - &amp;quot;Background&amp;quot;&quot;/&gt;&lt;property id=&quot;20307&quot; value=&quot;273&quot;/&gt;&lt;/object&gt;&lt;object type=&quot;3&quot; unique_id=&quot;10851&quot;&gt;&lt;property id=&quot;20148&quot; value=&quot;5&quot;/&gt;&lt;property id=&quot;20300&quot; value=&quot;Slide 3 - &amp;quot;Summary of Work&amp;quot;&quot;/&gt;&lt;property id=&quot;20307&quot; value=&quot;274&quot;/&gt;&lt;/object&gt;&lt;object type=&quot;3&quot; unique_id=&quot;10852&quot;&gt;&lt;property id=&quot;20148&quot; value=&quot;5&quot;/&gt;&lt;property id=&quot;20300&quot; value=&quot;Slide 6 - &amp;quot;Performance indicators&amp;quot;&quot;/&gt;&lt;property id=&quot;20307&quot; value=&quot;275&quot;/&gt;&lt;/object&gt;&lt;object type=&quot;3&quot; unique_id=&quot;10853&quot;&gt;&lt;property id=&quot;20148&quot; value=&quot;5&quot;/&gt;&lt;property id=&quot;20300&quot; value=&quot;Slide 7 - &amp;quot;Diagnostics&amp;quot;&quot;/&gt;&lt;property id=&quot;20307&quot; value=&quot;276&quot;/&gt;&lt;/object&gt;&lt;object type=&quot;3&quot; unique_id=&quot;10854&quot;&gt;&lt;property id=&quot;20148&quot; value=&quot;5&quot;/&gt;&lt;property id=&quot;20300&quot; value=&quot;Slide 8 - &amp;quot;Student satisfaction&amp;quot;&quot;/&gt;&lt;property id=&quot;20307&quot; value=&quot;277&quot;/&gt;&lt;/object&gt;&lt;object type=&quot;3&quot; unique_id=&quot;10855&quot;&gt;&lt;property id=&quot;20148&quot; value=&quot;5&quot;/&gt;&lt;property id=&quot;20300&quot; value=&quot;Slide 9 - &amp;quot;Conclusions&amp;quot;&quot;/&gt;&lt;property id=&quot;20307&quot; value=&quot;278&quot;/&gt;&lt;/object&gt;&lt;object type=&quot;3&quot; unique_id=&quot;10892&quot;&gt;&lt;property id=&quot;20148&quot; value=&quot;5&quot;/&gt;&lt;property id=&quot;20300&quot; value=&quot;Slide 10 - &amp;quot;References&amp;quot;&quot;/&gt;&lt;property id=&quot;20307&quot; value=&quot;279&quot;/&gt;&lt;/object&gt;&lt;object type=&quot;3&quot; unique_id=&quot;10933&quot;&gt;&lt;property id=&quot;20148&quot; value=&quot;5&quot;/&gt;&lt;property id=&quot;20300&quot; value=&quot;Slide 4 - &amp;quot;OSCA-FM&amp;quot;&quot;/&gt;&lt;property id=&quot;20307&quot; value=&quot;281&quot;/&gt;&lt;/object&gt;&lt;object type=&quot;3&quot; unique_id=&quot;10983&quot;&gt;&lt;property id=&quot;20148&quot; value=&quot;5&quot;/&gt;&lt;property id=&quot;20300&quot; value=&quot;Slide 5 - &amp;quot;Tagging&amp;quot;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474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Background</vt:lpstr>
      <vt:lpstr>Summary of Work</vt:lpstr>
      <vt:lpstr>OSCA-FM</vt:lpstr>
      <vt:lpstr>Tagging</vt:lpstr>
      <vt:lpstr>Performance indicators</vt:lpstr>
      <vt:lpstr>Diagnostics</vt:lpstr>
      <vt:lpstr>Student satisfaction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feedback inventory</dc:title>
  <dc:creator>HOPE David</dc:creator>
  <cp:lastModifiedBy>David Hope</cp:lastModifiedBy>
  <cp:revision>59</cp:revision>
  <dcterms:created xsi:type="dcterms:W3CDTF">2006-08-16T00:00:00Z</dcterms:created>
  <dcterms:modified xsi:type="dcterms:W3CDTF">2013-08-18T23:57:02Z</dcterms:modified>
</cp:coreProperties>
</file>