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96" r:id="rId4"/>
    <p:sldId id="274" r:id="rId5"/>
    <p:sldId id="275" r:id="rId6"/>
    <p:sldId id="286" r:id="rId7"/>
    <p:sldId id="276" r:id="rId8"/>
    <p:sldId id="277" r:id="rId9"/>
    <p:sldId id="281" r:id="rId10"/>
    <p:sldId id="283" r:id="rId11"/>
    <p:sldId id="284" r:id="rId12"/>
    <p:sldId id="285" r:id="rId13"/>
    <p:sldId id="287" r:id="rId14"/>
    <p:sldId id="288" r:id="rId15"/>
    <p:sldId id="290" r:id="rId16"/>
    <p:sldId id="293" r:id="rId17"/>
    <p:sldId id="294" r:id="rId18"/>
    <p:sldId id="297" r:id="rId19"/>
    <p:sldId id="298" r:id="rId20"/>
    <p:sldId id="299" r:id="rId21"/>
    <p:sldId id="300" r:id="rId22"/>
    <p:sldId id="301" r:id="rId23"/>
    <p:sldId id="278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3380623"/>
            <a:ext cx="9144000" cy="11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26" y="5987597"/>
            <a:ext cx="2120542" cy="650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570" y="2219608"/>
            <a:ext cx="843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Developing Satisfying and Effective Feedback for Medical Students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473" y="4886331"/>
            <a:ext cx="8092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/>
              <a:t>David Hope, Avril Dewar, Kyle Gibson, Jamie Davies &amp; Helen Cameron</a:t>
            </a:r>
          </a:p>
          <a:p>
            <a:pPr algn="r"/>
            <a:r>
              <a:rPr lang="en-US" sz="2800" dirty="0" smtClean="0"/>
              <a:t>June 2014</a:t>
            </a:r>
            <a:endParaRPr lang="en-US" sz="2800" dirty="0"/>
          </a:p>
        </p:txBody>
      </p:sp>
      <p:pic>
        <p:nvPicPr>
          <p:cNvPr id="9" name="Picture 5" descr="2Line2ColCMYK-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At-risk students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Autofit/>
          </a:bodyPr>
          <a:lstStyle/>
          <a:p>
            <a:r>
              <a:rPr lang="en-GB" altLang="en-US" sz="2200" dirty="0" smtClean="0"/>
              <a:t>“</a:t>
            </a:r>
            <a:r>
              <a:rPr lang="en-GB" sz="2200" dirty="0"/>
              <a:t>I feel like feedback should be limited to what they’ve either seen you do or a piece of work they’re marking you on</a:t>
            </a:r>
            <a:r>
              <a:rPr lang="en-GB" sz="2200" dirty="0" smtClean="0"/>
              <a:t>.”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/>
              <a:t>There was some...there was exam feedback lectures but, again, I found them...they didn’t really help me at all.  It was just kind of like fair enough, it’s past now</a:t>
            </a:r>
            <a:r>
              <a:rPr lang="en-GB" sz="2200" dirty="0" smtClean="0"/>
              <a:t>.”</a:t>
            </a:r>
          </a:p>
          <a:p>
            <a:endParaRPr lang="en-GB" sz="2200" dirty="0" smtClean="0"/>
          </a:p>
          <a:p>
            <a:r>
              <a:rPr lang="en-GB" sz="2200" dirty="0" smtClean="0"/>
              <a:t>“They ... emailed </a:t>
            </a:r>
            <a:r>
              <a:rPr lang="en-GB" sz="2200" dirty="0"/>
              <a:t>out a list to the people that failed of all the different study groups.  And I know for a fact that some people were very upset about that because they didn’t want everyone to know that they failed</a:t>
            </a:r>
            <a:r>
              <a:rPr lang="en-GB" sz="2200" dirty="0" smtClean="0"/>
              <a:t>.”</a:t>
            </a:r>
          </a:p>
          <a:p>
            <a:endParaRPr lang="en-GB" sz="2200" dirty="0" smtClean="0"/>
          </a:p>
          <a:p>
            <a:endParaRPr lang="en-GB" altLang="en-US" sz="2200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learned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Development of medical education skills (designing, implementing and evaluating assessments)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Qualitative research skills (all my previous work had been quantitative)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Development of project and time management skills (whilst working concurrently as a junior doctor)</a:t>
            </a:r>
          </a:p>
          <a:p>
            <a:pPr>
              <a:lnSpc>
                <a:spcPct val="80000"/>
              </a:lnSpc>
            </a:pPr>
            <a:r>
              <a:rPr lang="en-GB" altLang="en-US" sz="2400" dirty="0"/>
              <a:t>Whilst analysing and disseminating results from our project work, I can use the insights I have learned when providing feedback to my own students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it useful to give detailed feedback?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196 students (completion rate over 95%) sat a 30 minute formative cardiovascular exam </a:t>
            </a:r>
          </a:p>
          <a:p>
            <a:r>
              <a:rPr lang="en-GB" b="1" dirty="0"/>
              <a:t>OSCA-FM</a:t>
            </a:r>
            <a:r>
              <a:rPr lang="en-GB" dirty="0"/>
              <a:t>: 50% received detailed, immediate feedback explaining each option for each question but they could not take the feedback away</a:t>
            </a:r>
          </a:p>
          <a:p>
            <a:r>
              <a:rPr lang="en-GB" b="1" dirty="0"/>
              <a:t>Tagging: </a:t>
            </a:r>
            <a:r>
              <a:rPr lang="en-GB" dirty="0"/>
              <a:t>50% received a summary of their performance on a number of domains and they could keep this indefinitely</a:t>
            </a:r>
          </a:p>
          <a:p>
            <a:r>
              <a:rPr lang="en-GB" dirty="0"/>
              <a:t>Students sat a further 30 minute formative exam three weeks later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two feedback mechanisms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44593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1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two feedback mechanisms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815117"/>
              </p:ext>
            </p:extLst>
          </p:nvPr>
        </p:nvGraphicFramePr>
        <p:xfrm>
          <a:off x="1143000" y="1600200"/>
          <a:ext cx="7010401" cy="4070826"/>
        </p:xfrm>
        <a:graphic>
          <a:graphicData uri="http://schemas.openxmlformats.org/drawingml/2006/table">
            <a:tbl>
              <a:tblPr/>
              <a:tblGrid>
                <a:gridCol w="4118017"/>
                <a:gridCol w="920857"/>
                <a:gridCol w="1220469"/>
                <a:gridCol w="751058"/>
              </a:tblGrid>
              <a:tr h="536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Tag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Score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Average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Max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Cardiovascular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Biomedical Sciences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50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Presentation Diagnosis and Management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Clinical pharmacology and therapeutics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Anatomy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Physiology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Pathology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Chest pain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Congenital Heart Disease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Lipids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Biochemistry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ECG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</a:p>
                  </a:txBody>
                  <a:tcPr marL="67097" marR="670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9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Evaluating two feedback mechanisms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performed similarly on the follow up formative exam</a:t>
            </a:r>
          </a:p>
          <a:p>
            <a:pPr lvl="1"/>
            <a:r>
              <a:rPr lang="en-GB" dirty="0"/>
              <a:t>OSCA-FM </a:t>
            </a:r>
            <a:r>
              <a:rPr lang="en-GB" b="1" dirty="0"/>
              <a:t>73.0</a:t>
            </a:r>
          </a:p>
          <a:p>
            <a:pPr lvl="1"/>
            <a:r>
              <a:rPr lang="en-GB" dirty="0"/>
              <a:t>Tagging </a:t>
            </a:r>
            <a:r>
              <a:rPr lang="en-GB" b="1" dirty="0"/>
              <a:t>68.8</a:t>
            </a:r>
          </a:p>
          <a:p>
            <a:pPr lvl="1"/>
            <a:r>
              <a:rPr lang="en-GB" dirty="0"/>
              <a:t>Previous cohort </a:t>
            </a:r>
            <a:r>
              <a:rPr lang="en-GB" b="1" dirty="0"/>
              <a:t>69.5</a:t>
            </a:r>
          </a:p>
          <a:p>
            <a:r>
              <a:rPr lang="en-GB" dirty="0"/>
              <a:t>No significant differences on this or final cardiovascular exam performance after controlling for prior academic ability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 learned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cannot accurately self-rate the EFFECTIVENESS of feedback</a:t>
            </a:r>
          </a:p>
          <a:p>
            <a:r>
              <a:rPr lang="en-GB" dirty="0"/>
              <a:t>Personalised feedback significantly increases student satisfaction and well-being</a:t>
            </a:r>
          </a:p>
          <a:p>
            <a:r>
              <a:rPr lang="en-GB" dirty="0" smtClean="0"/>
              <a:t>Students cannot improve performance without focusing on metacognitive skills</a:t>
            </a:r>
          </a:p>
          <a:p>
            <a:r>
              <a:rPr lang="en-GB" dirty="0" smtClean="0"/>
              <a:t>BUT most students believe their metacognitive skills are fine</a:t>
            </a: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Further work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saved a significant sum when the year 1 cardiovascular module released their </a:t>
            </a:r>
            <a:r>
              <a:rPr lang="en-GB" dirty="0" err="1" smtClean="0"/>
              <a:t>questionbank</a:t>
            </a:r>
            <a:r>
              <a:rPr lang="en-GB" dirty="0" smtClean="0"/>
              <a:t> to us</a:t>
            </a:r>
          </a:p>
          <a:p>
            <a:r>
              <a:rPr lang="en-GB" dirty="0" smtClean="0"/>
              <a:t>We tackled two new topics with the extra funds:</a:t>
            </a:r>
          </a:p>
          <a:p>
            <a:pPr lvl="1"/>
            <a:r>
              <a:rPr lang="en-GB" dirty="0" smtClean="0"/>
              <a:t>What do other UK institutions – with significantly higher feedback ratings – do?</a:t>
            </a:r>
          </a:p>
          <a:p>
            <a:pPr lvl="1"/>
            <a:r>
              <a:rPr lang="en-GB" dirty="0" smtClean="0"/>
              <a:t>What do our (practicing UK) graduates think of our feedback, looking back on the Edinburgh experience?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Graduated from University of Edinburgh 2007 with an MA (</a:t>
            </a:r>
            <a:r>
              <a:rPr lang="en-GB" dirty="0" err="1"/>
              <a:t>Hons</a:t>
            </a:r>
            <a:r>
              <a:rPr lang="en-GB" dirty="0"/>
              <a:t>) degree in Psychology and Sociology</a:t>
            </a:r>
          </a:p>
          <a:p>
            <a:endParaRPr lang="en-GB" dirty="0"/>
          </a:p>
          <a:p>
            <a:r>
              <a:rPr lang="en-GB" dirty="0"/>
              <a:t>Coaching and mentoring role in private </a:t>
            </a:r>
            <a:r>
              <a:rPr lang="en-GB" dirty="0" smtClean="0"/>
              <a:t>sector</a:t>
            </a:r>
            <a:endParaRPr lang="en-GB" dirty="0"/>
          </a:p>
          <a:p>
            <a:endParaRPr lang="en-GB" dirty="0"/>
          </a:p>
          <a:p>
            <a:r>
              <a:rPr lang="en-GB" dirty="0"/>
              <a:t>Graduated from Edinburgh Napier University in 2012 with BN in Adult Nursing. 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 Graduates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good </a:t>
            </a:r>
            <a:r>
              <a:rPr lang="en-GB" dirty="0" smtClean="0"/>
              <a:t>feedback – to a graduate?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How to prepare for the junior </a:t>
            </a:r>
            <a:r>
              <a:rPr lang="en-GB" dirty="0"/>
              <a:t>doctor years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feedback can be </a:t>
            </a:r>
            <a:r>
              <a:rPr lang="en-GB" dirty="0" smtClean="0"/>
              <a:t>improved in light </a:t>
            </a:r>
            <a:r>
              <a:rPr lang="en-GB" smtClean="0"/>
              <a:t>of </a:t>
            </a:r>
            <a:r>
              <a:rPr lang="en-GB" smtClean="0"/>
              <a:t>practise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2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Feedback is often ad-hoc, untested, sporadically delivered and does not actively solicit student views</a:t>
            </a:r>
          </a:p>
          <a:p>
            <a:r>
              <a:rPr lang="en-GB" dirty="0" smtClean="0"/>
              <a:t>What do students want from their feedback? </a:t>
            </a:r>
          </a:p>
          <a:p>
            <a:r>
              <a:rPr lang="en-GB" dirty="0" smtClean="0"/>
              <a:t>Can feedback improve performance?</a:t>
            </a:r>
          </a:p>
          <a:p>
            <a:r>
              <a:rPr lang="en-GB" dirty="0" smtClean="0"/>
              <a:t>How do we evaluate the needs of at-risk students?</a:t>
            </a:r>
          </a:p>
          <a:p>
            <a:r>
              <a:rPr lang="en-GB" dirty="0" smtClean="0"/>
              <a:t>What is everyone else in the UK doing?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Graduate Findings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Overall positive experience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“The course prepared me to be a lot more than an FY1. It prepared me to almost be a registrar”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“I think from the clinical perspective formative feedback is fairly lacking”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“From the time that I failed the [finals] I felt I got support in terms of feedback”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OSCE Survey Project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Audit of UK medical </a:t>
            </a:r>
            <a:r>
              <a:rPr lang="en-GB" dirty="0" smtClean="0"/>
              <a:t>schools</a:t>
            </a:r>
            <a:endParaRPr lang="en-GB" dirty="0"/>
          </a:p>
          <a:p>
            <a:endParaRPr lang="en-GB" dirty="0"/>
          </a:p>
          <a:p>
            <a:r>
              <a:rPr lang="en-GB" dirty="0"/>
              <a:t>Use of written/formative feedback</a:t>
            </a:r>
          </a:p>
          <a:p>
            <a:endParaRPr lang="en-GB" dirty="0"/>
          </a:p>
          <a:p>
            <a:r>
              <a:rPr lang="en-GB" dirty="0"/>
              <a:t>Use of supporting exam software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OSCE Survey Project Findings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17 of 31 schools responded</a:t>
            </a:r>
          </a:p>
          <a:p>
            <a:endParaRPr lang="en-GB" dirty="0"/>
          </a:p>
          <a:p>
            <a:r>
              <a:rPr lang="en-GB" dirty="0"/>
              <a:t>Big variation in feedback usage</a:t>
            </a:r>
          </a:p>
          <a:p>
            <a:endParaRPr lang="en-GB" dirty="0"/>
          </a:p>
          <a:p>
            <a:r>
              <a:rPr lang="en-GB" dirty="0"/>
              <a:t>1 school gave no formative OSCE </a:t>
            </a:r>
            <a:r>
              <a:rPr lang="en-GB" dirty="0" smtClean="0"/>
              <a:t>feedback</a:t>
            </a:r>
          </a:p>
          <a:p>
            <a:endParaRPr lang="en-GB" dirty="0" smtClean="0"/>
          </a:p>
          <a:p>
            <a:r>
              <a:rPr lang="en-GB" dirty="0" smtClean="0"/>
              <a:t>Some of the highest rated for feedback gave very little formal feedback</a:t>
            </a: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5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Feedback increases student happiness, but engagement with metacognitive skills is required to increase performance</a:t>
            </a:r>
          </a:p>
          <a:p>
            <a:r>
              <a:rPr lang="en-GB" dirty="0" smtClean="0"/>
              <a:t>At-risk students struggle with metacognitive skills</a:t>
            </a:r>
          </a:p>
          <a:p>
            <a:r>
              <a:rPr lang="en-GB" dirty="0" smtClean="0"/>
              <a:t>Many staff practices are unhelpful, and cause distress among students: we can fix this while trying to improve the quality of feedback</a:t>
            </a:r>
          </a:p>
          <a:p>
            <a:r>
              <a:rPr lang="en-GB" dirty="0" smtClean="0"/>
              <a:t>“Poor” feedback goes beyond the academic: many places that give objectively poor feedback get excellent ratings!</a:t>
            </a:r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/>
          </a:bodyPr>
          <a:lstStyle/>
          <a:p>
            <a:r>
              <a:rPr lang="en-GB" dirty="0"/>
              <a:t>£15,000 to investigate feedback </a:t>
            </a:r>
            <a:r>
              <a:rPr lang="en-GB" dirty="0" smtClean="0"/>
              <a:t>in the medical school</a:t>
            </a:r>
            <a:endParaRPr lang="en-GB" dirty="0"/>
          </a:p>
          <a:p>
            <a:r>
              <a:rPr lang="en-GB" dirty="0" smtClean="0"/>
              <a:t>How does satisfaction with feedback link to performance change?</a:t>
            </a:r>
          </a:p>
          <a:p>
            <a:r>
              <a:rPr lang="en-GB" dirty="0" smtClean="0"/>
              <a:t>What do our ‘at-risk’ students think about feedback?</a:t>
            </a:r>
          </a:p>
          <a:p>
            <a:r>
              <a:rPr lang="en-GB" dirty="0" smtClean="0"/>
              <a:t>Can detailed feedback improve performance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0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Edinburgh Feedback Project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750 students </a:t>
            </a:r>
            <a:r>
              <a:rPr lang="en-GB" dirty="0"/>
              <a:t>from years 1, 3 and 5 took an online </a:t>
            </a:r>
            <a:r>
              <a:rPr lang="en-GB" dirty="0" smtClean="0"/>
              <a:t>questionnaire (repeated over 3 years)</a:t>
            </a:r>
            <a:endParaRPr lang="en-GB" dirty="0"/>
          </a:p>
          <a:p>
            <a:r>
              <a:rPr lang="en-GB" dirty="0"/>
              <a:t>Tests completed:</a:t>
            </a:r>
          </a:p>
          <a:p>
            <a:pPr lvl="1"/>
            <a:r>
              <a:rPr lang="en-GB" dirty="0"/>
              <a:t>50-item personality inventory (IPIP) measuring Extraversion, Emotional Stability, Agreeableness, Conscientiousness and Openness to Experience</a:t>
            </a:r>
          </a:p>
          <a:p>
            <a:pPr lvl="1"/>
            <a:r>
              <a:rPr lang="en-GB" dirty="0" smtClean="0"/>
              <a:t>Measure </a:t>
            </a:r>
            <a:r>
              <a:rPr lang="en-GB" dirty="0"/>
              <a:t>of satisfaction with feedback</a:t>
            </a:r>
          </a:p>
          <a:p>
            <a:pPr lvl="1"/>
            <a:r>
              <a:rPr lang="en-GB" dirty="0"/>
              <a:t>Assessment </a:t>
            </a:r>
            <a:r>
              <a:rPr lang="en-GB" dirty="0" smtClean="0"/>
              <a:t>information</a:t>
            </a:r>
          </a:p>
          <a:p>
            <a:pPr lvl="1"/>
            <a:r>
              <a:rPr lang="en-GB" dirty="0"/>
              <a:t>Edinburgh Feedback Inventory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Edinburgh Feedback Inventory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/>
          <a:lstStyle/>
          <a:p>
            <a:r>
              <a:rPr lang="en-GB" dirty="0"/>
              <a:t>We scored feedback from a series of individual statements</a:t>
            </a:r>
          </a:p>
          <a:p>
            <a:pPr lvl="1"/>
            <a:r>
              <a:rPr lang="en-GB" dirty="0"/>
              <a:t>“Being given motivation to improve is …”</a:t>
            </a:r>
          </a:p>
          <a:p>
            <a:pPr lvl="1"/>
            <a:r>
              <a:rPr lang="en-GB" dirty="0"/>
              <a:t>Getting feedback from a staff member who knows you is …”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maturation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622068"/>
              </p:ext>
            </p:extLst>
          </p:nvPr>
        </p:nvGraphicFramePr>
        <p:xfrm>
          <a:off x="381000" y="1524000"/>
          <a:ext cx="83820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1371600"/>
                <a:gridCol w="1447800"/>
              </a:tblGrid>
              <a:tr h="151141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 (1 to 6 – 6 is maximum)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</a:t>
                      </a:r>
                      <a:endParaRPr lang="en-GB" dirty="0"/>
                    </a:p>
                  </a:txBody>
                  <a:tcPr/>
                </a:tc>
              </a:tr>
              <a:tr h="808180">
                <a:tc>
                  <a:txBody>
                    <a:bodyPr/>
                    <a:lstStyle/>
                    <a:p>
                      <a:r>
                        <a:rPr lang="en-GB" dirty="0" smtClean="0"/>
                        <a:t>I consider it important to get feedback on my work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5.1*</a:t>
                      </a:r>
                      <a:endParaRPr lang="en-GB" dirty="0"/>
                    </a:p>
                  </a:txBody>
                  <a:tcPr/>
                </a:tc>
              </a:tr>
              <a:tr h="653106">
                <a:tc>
                  <a:txBody>
                    <a:bodyPr/>
                    <a:lstStyle/>
                    <a:p>
                      <a:r>
                        <a:rPr lang="en-GB" dirty="0" smtClean="0"/>
                        <a:t>I think I receive enough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3.7*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3.0*</a:t>
                      </a:r>
                      <a:endParaRPr lang="en-GB" dirty="0"/>
                    </a:p>
                  </a:txBody>
                  <a:tcPr/>
                </a:tc>
              </a:tr>
              <a:tr h="673573">
                <a:tc>
                  <a:txBody>
                    <a:bodyPr/>
                    <a:lstStyle/>
                    <a:p>
                      <a:r>
                        <a:rPr lang="en-GB" dirty="0" smtClean="0"/>
                        <a:t>I understand what types of feedback are appropriate for the type of course/project/core unit I am studying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what to do when I get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4.3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</a:tr>
              <a:tr h="760741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where to get more feedback if I need 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3.1*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2.5*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results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/>
          <a:lstStyle/>
          <a:p>
            <a:r>
              <a:rPr lang="en-GB" dirty="0"/>
              <a:t>Students who answered the questionnaire were typically half a grade better than students who did not answer</a:t>
            </a:r>
          </a:p>
          <a:p>
            <a:r>
              <a:rPr lang="en-GB" dirty="0"/>
              <a:t>There was no association between feedback rating, satisfaction with feedback and academic performance (</a:t>
            </a:r>
            <a:r>
              <a:rPr lang="en-GB" i="1" dirty="0" err="1"/>
              <a:t>r</a:t>
            </a:r>
            <a:r>
              <a:rPr lang="en-GB" dirty="0" err="1"/>
              <a:t>s</a:t>
            </a:r>
            <a:r>
              <a:rPr lang="en-GB" dirty="0"/>
              <a:t> = &lt; 0.1)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‘At risk’ students - Dr Kyle Gibson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 fontScale="92500"/>
          </a:bodyPr>
          <a:lstStyle/>
          <a:p>
            <a:r>
              <a:rPr lang="en-GB" altLang="en-US" dirty="0"/>
              <a:t>Junior Doctor in Intensive Care Medicine</a:t>
            </a:r>
          </a:p>
          <a:p>
            <a:r>
              <a:rPr lang="en-GB" altLang="en-US" dirty="0"/>
              <a:t>Significant interest in Medical Education</a:t>
            </a:r>
          </a:p>
          <a:p>
            <a:r>
              <a:rPr lang="en-GB" altLang="en-US" dirty="0"/>
              <a:t>Graduated from Edinburgh Medical School 2010</a:t>
            </a:r>
          </a:p>
          <a:p>
            <a:r>
              <a:rPr lang="en-GB" altLang="en-US" dirty="0"/>
              <a:t>Have personal (and fairly recent) insight into curriculum and therefore relate well to students</a:t>
            </a:r>
          </a:p>
          <a:p>
            <a:r>
              <a:rPr lang="en-GB" altLang="en-US" dirty="0"/>
              <a:t>Developed interest in enhancing feedback experience for students particularly as I regularly teach and assess across the curriculum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At-risk students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0" y="1677177"/>
            <a:ext cx="8210360" cy="4202924"/>
          </a:xfrm>
        </p:spPr>
        <p:txBody>
          <a:bodyPr>
            <a:normAutofit/>
          </a:bodyPr>
          <a:lstStyle/>
          <a:p>
            <a:r>
              <a:rPr lang="en-GB" altLang="en-US" sz="2400" dirty="0" smtClean="0"/>
              <a:t>One-to-one interviews with nine students – all had recently failed assessment or narrowly passed it</a:t>
            </a:r>
            <a:endParaRPr lang="en-GB" altLang="en-US" sz="2400" dirty="0"/>
          </a:p>
          <a:p>
            <a:r>
              <a:rPr lang="en-GB" altLang="en-US" sz="2400" dirty="0"/>
              <a:t>Main findings</a:t>
            </a:r>
          </a:p>
          <a:p>
            <a:pPr lvl="1"/>
            <a:r>
              <a:rPr lang="en-GB" altLang="en-US" sz="2000" dirty="0"/>
              <a:t>Desire for frequent formative exams</a:t>
            </a:r>
          </a:p>
          <a:p>
            <a:pPr lvl="1"/>
            <a:r>
              <a:rPr lang="en-GB" altLang="en-US" sz="2000" dirty="0"/>
              <a:t>Tailored one-to-one feedback</a:t>
            </a:r>
          </a:p>
          <a:p>
            <a:pPr lvl="1"/>
            <a:r>
              <a:rPr lang="en-GB" altLang="en-US" sz="2000" dirty="0"/>
              <a:t>Reluctance to seek help due to perceived stigma of exam failure</a:t>
            </a:r>
          </a:p>
          <a:p>
            <a:pPr lvl="1"/>
            <a:r>
              <a:rPr lang="en-GB" altLang="en-US" sz="2000" dirty="0"/>
              <a:t>Desire for allocated member of staff to provide feedback and pastoral support throughout their time at medical </a:t>
            </a:r>
            <a:r>
              <a:rPr lang="en-GB" altLang="en-US" sz="2000" dirty="0" smtClean="0"/>
              <a:t>school</a:t>
            </a:r>
          </a:p>
          <a:p>
            <a:pPr lvl="1"/>
            <a:r>
              <a:rPr lang="en-GB" altLang="en-US" sz="2000" dirty="0" smtClean="0"/>
              <a:t>Guidelines for meeting with students after failing were not followed </a:t>
            </a:r>
          </a:p>
          <a:p>
            <a:pPr lvl="1"/>
            <a:r>
              <a:rPr lang="en-GB" altLang="en-US" sz="2000" dirty="0" smtClean="0"/>
              <a:t>Administrative staff were seen as safer and less threatening</a:t>
            </a:r>
          </a:p>
          <a:p>
            <a:pPr lvl="1"/>
            <a:r>
              <a:rPr lang="en-GB" altLang="en-US" sz="2000" dirty="0" smtClean="0"/>
              <a:t>Metacognitive skills among struggling students seem especially poor</a:t>
            </a:r>
          </a:p>
        </p:txBody>
      </p:sp>
      <p:pic>
        <p:nvPicPr>
          <p:cNvPr id="8" name="Content Placeholder 7" descr="1Line2Col_72dp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4" b="-3098"/>
          <a:stretch>
            <a:fillRect/>
          </a:stretch>
        </p:blipFill>
        <p:spPr>
          <a:xfrm>
            <a:off x="5359400" y="6069595"/>
            <a:ext cx="3327400" cy="652431"/>
          </a:xfrm>
          <a:prstGeom prst="rect">
            <a:avLst/>
          </a:prstGeom>
        </p:spPr>
      </p:pic>
      <p:pic>
        <p:nvPicPr>
          <p:cNvPr id="9" name="Picture 8" descr="cme-logo-colour for printed material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40" y="6207813"/>
            <a:ext cx="1549400" cy="47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705&quot;&gt;&lt;property id=&quot;20148&quot; value=&quot;5&quot;/&gt;&lt;property id=&quot;20300&quot; value=&quot;Slide 1&quot;/&gt;&lt;property id=&quot;20307&quot; value=&quot;272&quot;/&gt;&lt;/object&gt;&lt;object type=&quot;3&quot; unique_id=&quot;10706&quot;&gt;&lt;property id=&quot;20148&quot; value=&quot;5&quot;/&gt;&lt;property id=&quot;20300&quot; value=&quot;Slide 2 - &amp;quot;Background&amp;quot;&quot;/&gt;&lt;property id=&quot;20307&quot; value=&quot;273&quot;/&gt;&lt;/object&gt;&lt;object type=&quot;3&quot; unique_id=&quot;10851&quot;&gt;&lt;property id=&quot;20148&quot; value=&quot;5&quot;/&gt;&lt;property id=&quot;20300&quot; value=&quot;Slide 4 - &amp;quot;Edinburgh Feedback Project&amp;quot;&quot;/&gt;&lt;property id=&quot;20307&quot; value=&quot;274&quot;/&gt;&lt;/object&gt;&lt;object type=&quot;3&quot; unique_id=&quot;10852&quot;&gt;&lt;property id=&quot;20148&quot; value=&quot;5&quot;/&gt;&lt;property id=&quot;20300&quot; value=&quot;Slide 5 - &amp;quot;The Edinburgh Feedback Inventory&amp;quot;&quot;/&gt;&lt;property id=&quot;20307&quot; value=&quot;275&quot;/&gt;&lt;/object&gt;&lt;object type=&quot;3&quot; unique_id=&quot;10853&quot;&gt;&lt;property id=&quot;20148&quot; value=&quot;5&quot;/&gt;&lt;property id=&quot;20300&quot; value=&quot;Slide 7 - &amp;quot;Summary of results&amp;quot;&quot;/&gt;&lt;property id=&quot;20307&quot; value=&quot;276&quot;/&gt;&lt;/object&gt;&lt;object type=&quot;3&quot; unique_id=&quot;10854&quot;&gt;&lt;property id=&quot;20148&quot; value=&quot;5&quot;/&gt;&lt;property id=&quot;20300&quot; value=&quot;Slide 8 - &amp;quot;‘At risk’ students - Dr Kyle Gibson&amp;quot;&quot;/&gt;&lt;property id=&quot;20307&quot; value=&quot;277&quot;/&gt;&lt;/object&gt;&lt;object type=&quot;3&quot; unique_id=&quot;10855&quot;&gt;&lt;property id=&quot;20148&quot; value=&quot;5&quot;/&gt;&lt;property id=&quot;20300&quot; value=&quot;Slide 23 - &amp;quot;Conclusions&amp;quot;&quot;/&gt;&lt;property id=&quot;20307&quot; value=&quot;278&quot;/&gt;&lt;/object&gt;&lt;object type=&quot;3&quot; unique_id=&quot;10926&quot;&gt;&lt;property id=&quot;20148&quot; value=&quot;5&quot;/&gt;&lt;property id=&quot;20300&quot; value=&quot;Slide 9 - &amp;quot;At-risk students&amp;quot;&quot;/&gt;&lt;property id=&quot;20307&quot; value=&quot;281&quot;/&gt;&lt;/object&gt;&lt;object type=&quot;3&quot; unique_id=&quot;10989&quot;&gt;&lt;property id=&quot;20148&quot; value=&quot;5&quot;/&gt;&lt;property id=&quot;20300&quot; value=&quot;Slide 10 - &amp;quot;At-risk students&amp;quot;&quot;/&gt;&lt;property id=&quot;20307&quot; value=&quot;283&quot;/&gt;&lt;/object&gt;&lt;object type=&quot;3&quot; unique_id=&quot;10990&quot;&gt;&lt;property id=&quot;20148&quot; value=&quot;5&quot;/&gt;&lt;property id=&quot;20300&quot; value=&quot;Slide 11 - &amp;quot;What I learned&amp;quot;&quot;/&gt;&lt;property id=&quot;20307&quot; value=&quot;284&quot;/&gt;&lt;/object&gt;&lt;object type=&quot;3&quot; unique_id=&quot;11156&quot;&gt;&lt;property id=&quot;20148&quot; value=&quot;5&quot;/&gt;&lt;property id=&quot;20300&quot; value=&quot;Slide 6 - &amp;quot;Feedback maturation&amp;quot;&quot;/&gt;&lt;property id=&quot;20307&quot; value=&quot;286&quot;/&gt;&lt;/object&gt;&lt;object type=&quot;3&quot; unique_id=&quot;11157&quot;&gt;&lt;property id=&quot;20148&quot; value=&quot;5&quot;/&gt;&lt;property id=&quot;20300&quot; value=&quot;Slide 12 - &amp;quot;Is it useful to give detailed feedback?&amp;quot;&quot;/&gt;&lt;property id=&quot;20307&quot; value=&quot;285&quot;/&gt;&lt;/object&gt;&lt;object type=&quot;3&quot; unique_id=&quot;11362&quot;&gt;&lt;property id=&quot;20148&quot; value=&quot;5&quot;/&gt;&lt;property id=&quot;20300&quot; value=&quot;Slide 13 - &amp;quot;Evaluating two feedback mechanisms&amp;quot;&quot;/&gt;&lt;property id=&quot;20307&quot; value=&quot;287&quot;/&gt;&lt;/object&gt;&lt;object type=&quot;3&quot; unique_id=&quot;11363&quot;&gt;&lt;property id=&quot;20148&quot; value=&quot;5&quot;/&gt;&lt;property id=&quot;20300&quot; value=&quot;Slide 14 - &amp;quot;Evaluating two feedback mechanisms&amp;quot;&quot;/&gt;&lt;property id=&quot;20307&quot; value=&quot;288&quot;/&gt;&lt;/object&gt;&lt;object type=&quot;3&quot; unique_id=&quot;11364&quot;&gt;&lt;property id=&quot;20148&quot; value=&quot;5&quot;/&gt;&lt;property id=&quot;20300&quot; value=&quot;Slide 15 - &amp;quot;Evaluating two feedback mechanisms&amp;quot;&quot;/&gt;&lt;property id=&quot;20307&quot; value=&quot;290&quot;/&gt;&lt;/object&gt;&lt;object type=&quot;3&quot; unique_id=&quot;11365&quot;&gt;&lt;property id=&quot;20148&quot; value=&quot;5&quot;/&gt;&lt;property id=&quot;20300&quot; value=&quot;Slide 16 - &amp;quot;What I learned&amp;quot;&quot;/&gt;&lt;property id=&quot;20307&quot; value=&quot;293&quot;/&gt;&lt;/object&gt;&lt;object type=&quot;3&quot; unique_id=&quot;11366&quot;&gt;&lt;property id=&quot;20148&quot; value=&quot;5&quot;/&gt;&lt;property id=&quot;20300&quot; value=&quot;Slide 17 - &amp;quot;Further work&amp;quot;&quot;/&gt;&lt;property id=&quot;20307&quot; value=&quot;294&quot;/&gt;&lt;/object&gt;&lt;object type=&quot;3&quot; unique_id=&quot;11560&quot;&gt;&lt;property id=&quot;20148&quot; value=&quot;5&quot;/&gt;&lt;property id=&quot;20300&quot; value=&quot;Slide 3 - &amp;quot;Background&amp;quot;&quot;/&gt;&lt;property id=&quot;20307&quot; value=&quot;296&quot;/&gt;&lt;/object&gt;&lt;object type=&quot;3&quot; unique_id=&quot;12640&quot;&gt;&lt;property id=&quot;20148&quot; value=&quot;5&quot;/&gt;&lt;property id=&quot;20300&quot; value=&quot;Slide 18 - &amp;quot;Background&amp;quot;&quot;/&gt;&lt;property id=&quot;20307&quot; value=&quot;297&quot;/&gt;&lt;/object&gt;&lt;object type=&quot;3&quot; unique_id=&quot;12641&quot;&gt;&lt;property id=&quot;20148&quot; value=&quot;5&quot;/&gt;&lt;property id=&quot;20300&quot; value=&quot;Slide 19 - &amp;quot;Edinburgh Graduates&amp;quot;&quot;/&gt;&lt;property id=&quot;20307&quot; value=&quot;298&quot;/&gt;&lt;/object&gt;&lt;object type=&quot;3&quot; unique_id=&quot;12774&quot;&gt;&lt;property id=&quot;20148&quot; value=&quot;5&quot;/&gt;&lt;property id=&quot;20300&quot; value=&quot;Slide 20 - &amp;quot;Graduate Findings&amp;quot;&quot;/&gt;&lt;property id=&quot;20307&quot; value=&quot;299&quot;/&gt;&lt;/object&gt;&lt;object type=&quot;3&quot; unique_id=&quot;12867&quot;&gt;&lt;property id=&quot;20148&quot; value=&quot;5&quot;/&gt;&lt;property id=&quot;20300&quot; value=&quot;Slide 21 - &amp;quot;OSCE Survey Project&amp;quot;&quot;/&gt;&lt;property id=&quot;20307&quot; value=&quot;300&quot;/&gt;&lt;/object&gt;&lt;object type=&quot;3&quot; unique_id=&quot;12868&quot;&gt;&lt;property id=&quot;20148&quot; value=&quot;5&quot;/&gt;&lt;property id=&quot;20300&quot; value=&quot;Slide 22 - &amp;quot;OSCE Survey Project Findings&amp;quot;&quot;/&gt;&lt;property id=&quot;20307&quot; value=&quot;3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1167</Words>
  <Application>Microsoft Office PowerPoint</Application>
  <PresentationFormat>On-screen Show (4:3)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Background</vt:lpstr>
      <vt:lpstr>Background</vt:lpstr>
      <vt:lpstr>Edinburgh Feedback Project</vt:lpstr>
      <vt:lpstr>The Edinburgh Feedback Inventory</vt:lpstr>
      <vt:lpstr>Feedback maturation</vt:lpstr>
      <vt:lpstr>Summary of results</vt:lpstr>
      <vt:lpstr>‘At risk’ students - Dr Kyle Gibson</vt:lpstr>
      <vt:lpstr>At-risk students</vt:lpstr>
      <vt:lpstr>At-risk students</vt:lpstr>
      <vt:lpstr>What I learned</vt:lpstr>
      <vt:lpstr>Is it useful to give detailed feedback?</vt:lpstr>
      <vt:lpstr>Evaluating two feedback mechanisms</vt:lpstr>
      <vt:lpstr>Evaluating two feedback mechanisms</vt:lpstr>
      <vt:lpstr>Evaluating two feedback mechanisms</vt:lpstr>
      <vt:lpstr>What I learned</vt:lpstr>
      <vt:lpstr>Further work</vt:lpstr>
      <vt:lpstr>Background</vt:lpstr>
      <vt:lpstr>Edinburgh Graduates</vt:lpstr>
      <vt:lpstr>Graduate Findings</vt:lpstr>
      <vt:lpstr>OSCE Survey Project</vt:lpstr>
      <vt:lpstr>OSCE Survey Project Findings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feedback inventory</dc:title>
  <dc:creator>HOPE David</dc:creator>
  <cp:lastModifiedBy>HOPE David</cp:lastModifiedBy>
  <cp:revision>90</cp:revision>
  <dcterms:created xsi:type="dcterms:W3CDTF">2006-08-16T00:00:00Z</dcterms:created>
  <dcterms:modified xsi:type="dcterms:W3CDTF">2014-06-09T22:46:32Z</dcterms:modified>
</cp:coreProperties>
</file>