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  <p:sldMasterId id="2147483680" r:id="rId3"/>
    <p:sldMasterId id="2147483684" r:id="rId4"/>
    <p:sldMasterId id="2147483696" r:id="rId5"/>
    <p:sldMasterId id="2147483712" r:id="rId6"/>
  </p:sldMasterIdLst>
  <p:notesMasterIdLst>
    <p:notesMasterId r:id="rId46"/>
  </p:notesMasterIdLst>
  <p:sldIdLst>
    <p:sldId id="311" r:id="rId7"/>
    <p:sldId id="312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257" r:id="rId21"/>
    <p:sldId id="284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268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7" r:id="rId44"/>
    <p:sldId id="328" r:id="rId45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406" userDrawn="1">
          <p15:clr>
            <a:srgbClr val="A4A3A4"/>
          </p15:clr>
        </p15:guide>
        <p15:guide id="2" pos="2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6" autoAdjust="0"/>
    <p:restoredTop sz="83449" autoAdjust="0"/>
  </p:normalViewPr>
  <p:slideViewPr>
    <p:cSldViewPr snapToGrid="0" showGuides="1">
      <p:cViewPr varScale="1">
        <p:scale>
          <a:sx n="61" d="100"/>
          <a:sy n="61" d="100"/>
        </p:scale>
        <p:origin x="4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5" d="100"/>
          <a:sy n="75" d="100"/>
        </p:scale>
        <p:origin x="2184" y="84"/>
      </p:cViewPr>
      <p:guideLst>
        <p:guide orient="horz" pos="3406"/>
        <p:guide pos="2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17D7A-EFE4-491A-94C9-998D363E97A3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638E6E6-B220-4246-A959-9053769F800B}">
      <dgm:prSet phldrT="[Text]" custT="1"/>
      <dgm:spPr/>
      <dgm:t>
        <a:bodyPr/>
        <a:lstStyle/>
        <a:p>
          <a:r>
            <a:rPr lang="en-GB" sz="1800" b="1" dirty="0">
              <a:latin typeface="Calibri Light" panose="020F0302020204030204" pitchFamily="34" charset="0"/>
              <a:cs typeface="Calibri Light" panose="020F0302020204030204" pitchFamily="34" charset="0"/>
            </a:rPr>
            <a:t>Work experience</a:t>
          </a:r>
        </a:p>
      </dgm:t>
    </dgm:pt>
    <dgm:pt modelId="{BFF2CCA7-19E3-44EB-ABD7-185AA8C22DB2}" type="parTrans" cxnId="{24C22786-1051-47B9-A82D-2E937D0A7CAA}">
      <dgm:prSet/>
      <dgm:spPr/>
      <dgm:t>
        <a:bodyPr/>
        <a:lstStyle/>
        <a:p>
          <a:endParaRPr lang="en-GB" sz="3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029D924-98AD-4AEE-B8CE-EDB799EF3206}" type="sibTrans" cxnId="{24C22786-1051-47B9-A82D-2E937D0A7CAA}">
      <dgm:prSet/>
      <dgm:spPr/>
      <dgm:t>
        <a:bodyPr/>
        <a:lstStyle/>
        <a:p>
          <a:endParaRPr lang="en-GB" sz="3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2B445D6-DCD4-4E45-A591-DD702AB5ACBC}">
      <dgm:prSet phldrT="[Text]" custT="1"/>
      <dgm:spPr/>
      <dgm:t>
        <a:bodyPr/>
        <a:lstStyle/>
        <a:p>
          <a:r>
            <a:rPr lang="en-GB" sz="1800" b="1" dirty="0">
              <a:latin typeface="Calibri Light" panose="020F0302020204030204" pitchFamily="34" charset="0"/>
              <a:cs typeface="Calibri Light" panose="020F0302020204030204" pitchFamily="34" charset="0"/>
            </a:rPr>
            <a:t>Employer &amp; alumni engagement</a:t>
          </a:r>
        </a:p>
      </dgm:t>
    </dgm:pt>
    <dgm:pt modelId="{DA5E17ED-12A6-428C-8A48-CBC5B6B26E23}" type="parTrans" cxnId="{D036ECD9-1699-4EC2-ADF5-2FE6B367CB6D}">
      <dgm:prSet/>
      <dgm:spPr/>
      <dgm:t>
        <a:bodyPr/>
        <a:lstStyle/>
        <a:p>
          <a:endParaRPr lang="en-GB" sz="3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F2B6849-DE15-433A-B166-F7F8DF7AE361}" type="sibTrans" cxnId="{D036ECD9-1699-4EC2-ADF5-2FE6B367CB6D}">
      <dgm:prSet/>
      <dgm:spPr/>
      <dgm:t>
        <a:bodyPr/>
        <a:lstStyle/>
        <a:p>
          <a:endParaRPr lang="en-GB" sz="3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D799A64-2589-4A3B-915A-1779A0868D18}">
      <dgm:prSet phldrT="[Text]" custT="1"/>
      <dgm:spPr/>
      <dgm:t>
        <a:bodyPr/>
        <a:lstStyle/>
        <a:p>
          <a:r>
            <a:rPr lang="en-GB" sz="1800" b="1" dirty="0">
              <a:latin typeface="Calibri Light" panose="020F0302020204030204" pitchFamily="34" charset="0"/>
              <a:cs typeface="Calibri Light" panose="020F0302020204030204" pitchFamily="34" charset="0"/>
            </a:rPr>
            <a:t>Real-world / applied learning</a:t>
          </a:r>
        </a:p>
      </dgm:t>
    </dgm:pt>
    <dgm:pt modelId="{DB656645-12F3-4AD1-A27A-17203186F6C9}" type="parTrans" cxnId="{B806EF76-A5FF-47B2-A016-2AA6160AFD6B}">
      <dgm:prSet/>
      <dgm:spPr/>
      <dgm:t>
        <a:bodyPr/>
        <a:lstStyle/>
        <a:p>
          <a:endParaRPr lang="en-GB" sz="3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BDA8970-404C-47A3-89F9-CE8F5082B272}" type="sibTrans" cxnId="{B806EF76-A5FF-47B2-A016-2AA6160AFD6B}">
      <dgm:prSet/>
      <dgm:spPr/>
      <dgm:t>
        <a:bodyPr/>
        <a:lstStyle/>
        <a:p>
          <a:endParaRPr lang="en-GB" sz="3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AB4CB64-996D-4987-BACC-8046C253D2C2}">
      <dgm:prSet phldrT="[Text]" custT="1"/>
      <dgm:spPr/>
      <dgm:t>
        <a:bodyPr/>
        <a:lstStyle/>
        <a:p>
          <a:r>
            <a:rPr lang="en-GB" sz="1800" b="1" dirty="0">
              <a:latin typeface="Calibri Light" panose="020F0302020204030204" pitchFamily="34" charset="0"/>
              <a:cs typeface="Calibri Light" panose="020F0302020204030204" pitchFamily="34" charset="0"/>
            </a:rPr>
            <a:t>Active teaching methods</a:t>
          </a:r>
        </a:p>
      </dgm:t>
    </dgm:pt>
    <dgm:pt modelId="{BAE5C90E-8317-4D5A-96A0-AA9ACABA819D}" type="parTrans" cxnId="{97092542-6430-4F8F-85F3-E26B721EF961}">
      <dgm:prSet/>
      <dgm:spPr/>
      <dgm:t>
        <a:bodyPr/>
        <a:lstStyle/>
        <a:p>
          <a:endParaRPr lang="en-GB" sz="3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C9C3B23-A29A-449A-8D80-B1D458791BA1}" type="sibTrans" cxnId="{97092542-6430-4F8F-85F3-E26B721EF961}">
      <dgm:prSet/>
      <dgm:spPr/>
      <dgm:t>
        <a:bodyPr/>
        <a:lstStyle/>
        <a:p>
          <a:endParaRPr lang="en-GB" sz="3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2F9BA4A-7055-447A-936B-F700973739BA}">
      <dgm:prSet phldrT="[Text]" custT="1"/>
      <dgm:spPr/>
      <dgm:t>
        <a:bodyPr/>
        <a:lstStyle/>
        <a:p>
          <a:r>
            <a:rPr lang="en-GB" sz="1800" b="1" dirty="0">
              <a:latin typeface="Calibri Light" panose="020F0302020204030204" pitchFamily="34" charset="0"/>
              <a:cs typeface="Calibri Light" panose="020F0302020204030204" pitchFamily="34" charset="0"/>
            </a:rPr>
            <a:t>Skills and attributes</a:t>
          </a:r>
        </a:p>
      </dgm:t>
    </dgm:pt>
    <dgm:pt modelId="{5D07789C-130E-4707-9A75-5A4260266928}" type="parTrans" cxnId="{5A396767-1523-4F7E-9626-C3CE71E20715}">
      <dgm:prSet/>
      <dgm:spPr/>
      <dgm:t>
        <a:bodyPr/>
        <a:lstStyle/>
        <a:p>
          <a:endParaRPr lang="en-GB" sz="3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086DB1C-162A-4428-A5BC-C4A1711800E2}" type="sibTrans" cxnId="{5A396767-1523-4F7E-9626-C3CE71E20715}">
      <dgm:prSet/>
      <dgm:spPr/>
      <dgm:t>
        <a:bodyPr/>
        <a:lstStyle/>
        <a:p>
          <a:endParaRPr lang="en-GB" sz="3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89D18FE-5CB2-40C2-BA17-3153011FA48D}">
      <dgm:prSet custT="1"/>
      <dgm:spPr/>
      <dgm:t>
        <a:bodyPr/>
        <a:lstStyle/>
        <a:p>
          <a:r>
            <a:rPr lang="en-GB" sz="1800" b="1" dirty="0">
              <a:latin typeface="Calibri Light" panose="020F0302020204030204" pitchFamily="34" charset="0"/>
              <a:cs typeface="Calibri Light" panose="020F0302020204030204" pitchFamily="34" charset="0"/>
            </a:rPr>
            <a:t>Career management skills </a:t>
          </a:r>
          <a:br>
            <a:rPr lang="en-GB" sz="1800" b="1" dirty="0">
              <a:latin typeface="Calibri Light" panose="020F0302020204030204" pitchFamily="34" charset="0"/>
              <a:cs typeface="Calibri Light" panose="020F0302020204030204" pitchFamily="34" charset="0"/>
            </a:rPr>
          </a:br>
          <a:r>
            <a:rPr lang="en-GB" sz="1800" b="1" dirty="0">
              <a:latin typeface="Calibri Light" panose="020F0302020204030204" pitchFamily="34" charset="0"/>
              <a:cs typeface="Calibri Light" panose="020F0302020204030204" pitchFamily="34" charset="0"/>
            </a:rPr>
            <a:t>&amp; insights</a:t>
          </a:r>
        </a:p>
      </dgm:t>
    </dgm:pt>
    <dgm:pt modelId="{F55200FF-A1D2-4802-9C83-55AD4DDD5D50}" type="parTrans" cxnId="{A8AA9DC7-AC29-4AD3-BEEF-0CB3BB009336}">
      <dgm:prSet/>
      <dgm:spPr/>
      <dgm:t>
        <a:bodyPr/>
        <a:lstStyle/>
        <a:p>
          <a:endParaRPr lang="en-GB" sz="3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9285A92-9B5C-42E6-841E-ED00D83441D2}" type="sibTrans" cxnId="{A8AA9DC7-AC29-4AD3-BEEF-0CB3BB009336}">
      <dgm:prSet/>
      <dgm:spPr/>
      <dgm:t>
        <a:bodyPr/>
        <a:lstStyle/>
        <a:p>
          <a:endParaRPr lang="en-GB" sz="3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83ADE6D-C716-47D5-B621-9E87FF44AC92}">
      <dgm:prSet custT="1"/>
      <dgm:spPr/>
      <dgm:t>
        <a:bodyPr/>
        <a:lstStyle/>
        <a:p>
          <a:r>
            <a:rPr lang="en-GB" sz="1800" b="1" dirty="0">
              <a:latin typeface="Calibri Light" panose="020F0302020204030204" pitchFamily="34" charset="0"/>
              <a:cs typeface="Calibri Light" panose="020F0302020204030204" pitchFamily="34" charset="0"/>
            </a:rPr>
            <a:t>Enterprise education</a:t>
          </a:r>
        </a:p>
      </dgm:t>
    </dgm:pt>
    <dgm:pt modelId="{4149A2A8-25CC-4B37-906A-4E4674A20276}" type="parTrans" cxnId="{69ADE812-AAF6-48D6-9DA4-BE697FBB564A}">
      <dgm:prSet/>
      <dgm:spPr/>
      <dgm:t>
        <a:bodyPr/>
        <a:lstStyle/>
        <a:p>
          <a:endParaRPr lang="en-GB" sz="3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96059CF-E49C-49E7-9711-9D5E25059C85}" type="sibTrans" cxnId="{69ADE812-AAF6-48D6-9DA4-BE697FBB564A}">
      <dgm:prSet/>
      <dgm:spPr/>
      <dgm:t>
        <a:bodyPr/>
        <a:lstStyle/>
        <a:p>
          <a:endParaRPr lang="en-GB" sz="3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630B144-E56C-4A85-B581-35544BEB0CF3}">
      <dgm:prSet custT="1"/>
      <dgm:spPr/>
      <dgm:t>
        <a:bodyPr/>
        <a:lstStyle/>
        <a:p>
          <a:r>
            <a:rPr lang="en-GB" sz="1800" b="1" dirty="0">
              <a:latin typeface="Calibri Light" panose="020F0302020204030204" pitchFamily="34" charset="0"/>
              <a:cs typeface="Calibri Light" panose="020F0302020204030204" pitchFamily="34" charset="0"/>
            </a:rPr>
            <a:t>Explicit recognition &amp; valuing of employability</a:t>
          </a:r>
        </a:p>
      </dgm:t>
    </dgm:pt>
    <dgm:pt modelId="{D4371101-3E3F-4655-98CC-44F5E7331258}" type="parTrans" cxnId="{578DAF37-D948-4E93-A5E1-3F2DF4A00C60}">
      <dgm:prSet/>
      <dgm:spPr/>
      <dgm:t>
        <a:bodyPr/>
        <a:lstStyle/>
        <a:p>
          <a:endParaRPr lang="en-GB" sz="3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A42012A-A51C-49E4-944B-E87FA729E247}" type="sibTrans" cxnId="{578DAF37-D948-4E93-A5E1-3F2DF4A00C60}">
      <dgm:prSet/>
      <dgm:spPr/>
      <dgm:t>
        <a:bodyPr/>
        <a:lstStyle/>
        <a:p>
          <a:endParaRPr lang="en-GB" sz="3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AB6F7C5-B262-40F0-BDF2-6DD64591275F}">
      <dgm:prSet custT="1"/>
      <dgm:spPr/>
      <dgm:t>
        <a:bodyPr/>
        <a:lstStyle/>
        <a:p>
          <a:r>
            <a:rPr lang="en-GB" sz="1800" b="1" dirty="0">
              <a:latin typeface="Calibri Light" panose="020F0302020204030204" pitchFamily="34" charset="0"/>
              <a:cs typeface="Calibri Light" panose="020F0302020204030204" pitchFamily="34" charset="0"/>
            </a:rPr>
            <a:t>Reflection</a:t>
          </a:r>
        </a:p>
      </dgm:t>
    </dgm:pt>
    <dgm:pt modelId="{2655109C-61C3-493C-889C-7837C707315B}" type="parTrans" cxnId="{5C05C122-03F4-42DC-9EA1-67D789C4E36F}">
      <dgm:prSet/>
      <dgm:spPr/>
      <dgm:t>
        <a:bodyPr/>
        <a:lstStyle/>
        <a:p>
          <a:endParaRPr lang="en-GB" sz="3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AF9210B-0156-43F8-878C-5F6421184899}" type="sibTrans" cxnId="{5C05C122-03F4-42DC-9EA1-67D789C4E36F}">
      <dgm:prSet/>
      <dgm:spPr/>
      <dgm:t>
        <a:bodyPr/>
        <a:lstStyle/>
        <a:p>
          <a:endParaRPr lang="en-GB" sz="3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488648A-C590-4685-B556-4006B3083198}" type="pres">
      <dgm:prSet presAssocID="{B4317D7A-EFE4-491A-94C9-998D363E97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986649-DC94-4531-BBB9-1FBC4D9D3085}" type="pres">
      <dgm:prSet presAssocID="{D638E6E6-B220-4246-A959-9053769F800B}" presName="node" presStyleLbl="node1" presStyleIdx="0" presStyleCnt="9" custScaleX="181473" custScaleY="125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CD3C1-C2DC-4A0F-9877-0D9FF3724CD6}" type="pres">
      <dgm:prSet presAssocID="{D638E6E6-B220-4246-A959-9053769F800B}" presName="spNode" presStyleCnt="0"/>
      <dgm:spPr/>
    </dgm:pt>
    <dgm:pt modelId="{955AFCF7-0CBE-41B1-98B9-EFC95CC6F5E1}" type="pres">
      <dgm:prSet presAssocID="{3029D924-98AD-4AEE-B8CE-EDB799EF3206}" presName="sibTrans" presStyleLbl="sibTrans1D1" presStyleIdx="0" presStyleCnt="9"/>
      <dgm:spPr/>
      <dgm:t>
        <a:bodyPr/>
        <a:lstStyle/>
        <a:p>
          <a:endParaRPr lang="en-US"/>
        </a:p>
      </dgm:t>
    </dgm:pt>
    <dgm:pt modelId="{5A422BBF-550D-42FC-8EAD-D86926EEFD7A}" type="pres">
      <dgm:prSet presAssocID="{62B445D6-DCD4-4E45-A591-DD702AB5ACBC}" presName="node" presStyleLbl="node1" presStyleIdx="1" presStyleCnt="9" custScaleX="181473" custScaleY="125703" custRadScaleRad="101710" custRadScaleInc="85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3D109-6380-47C4-8A35-EF760A47F8C5}" type="pres">
      <dgm:prSet presAssocID="{62B445D6-DCD4-4E45-A591-DD702AB5ACBC}" presName="spNode" presStyleCnt="0"/>
      <dgm:spPr/>
    </dgm:pt>
    <dgm:pt modelId="{FC337014-E988-4821-9F3B-8642DB4B0CD5}" type="pres">
      <dgm:prSet presAssocID="{7F2B6849-DE15-433A-B166-F7F8DF7AE361}" presName="sibTrans" presStyleLbl="sibTrans1D1" presStyleIdx="1" presStyleCnt="9"/>
      <dgm:spPr/>
      <dgm:t>
        <a:bodyPr/>
        <a:lstStyle/>
        <a:p>
          <a:endParaRPr lang="en-US"/>
        </a:p>
      </dgm:t>
    </dgm:pt>
    <dgm:pt modelId="{707D1413-5681-42F2-B016-7C76DBD2A25C}" type="pres">
      <dgm:prSet presAssocID="{DD799A64-2589-4A3B-915A-1779A0868D18}" presName="node" presStyleLbl="node1" presStyleIdx="2" presStyleCnt="9" custScaleX="181473" custScaleY="125703" custRadScaleRad="99373" custRadScaleInc="17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EE719-70D8-4CF2-BBD4-7C9D5CBCAFAD}" type="pres">
      <dgm:prSet presAssocID="{DD799A64-2589-4A3B-915A-1779A0868D18}" presName="spNode" presStyleCnt="0"/>
      <dgm:spPr/>
    </dgm:pt>
    <dgm:pt modelId="{46C318C7-37DD-4753-861B-910E963011C4}" type="pres">
      <dgm:prSet presAssocID="{2BDA8970-404C-47A3-89F9-CE8F5082B272}" presName="sibTrans" presStyleLbl="sibTrans1D1" presStyleIdx="2" presStyleCnt="9"/>
      <dgm:spPr/>
      <dgm:t>
        <a:bodyPr/>
        <a:lstStyle/>
        <a:p>
          <a:endParaRPr lang="en-US"/>
        </a:p>
      </dgm:t>
    </dgm:pt>
    <dgm:pt modelId="{E0C003F5-1318-4A63-9F8F-325D10D03320}" type="pres">
      <dgm:prSet presAssocID="{FAB4CB64-996D-4987-BACC-8046C253D2C2}" presName="node" presStyleLbl="node1" presStyleIdx="3" presStyleCnt="9" custScaleX="181473" custScaleY="125703" custRadScaleRad="99657" custRadScaleInc="-41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97513-F4FA-4FAE-AB7C-F13803550A8F}" type="pres">
      <dgm:prSet presAssocID="{FAB4CB64-996D-4987-BACC-8046C253D2C2}" presName="spNode" presStyleCnt="0"/>
      <dgm:spPr/>
    </dgm:pt>
    <dgm:pt modelId="{6907D91A-D7DA-42A4-B048-878664A6F3D4}" type="pres">
      <dgm:prSet presAssocID="{8C9C3B23-A29A-449A-8D80-B1D458791BA1}" presName="sibTrans" presStyleLbl="sibTrans1D1" presStyleIdx="3" presStyleCnt="9"/>
      <dgm:spPr/>
      <dgm:t>
        <a:bodyPr/>
        <a:lstStyle/>
        <a:p>
          <a:endParaRPr lang="en-US"/>
        </a:p>
      </dgm:t>
    </dgm:pt>
    <dgm:pt modelId="{7D33520A-A152-4828-BC34-29A6ACFB0F8C}" type="pres">
      <dgm:prSet presAssocID="{82F9BA4A-7055-447A-936B-F700973739BA}" presName="node" presStyleLbl="node1" presStyleIdx="4" presStyleCnt="9" custScaleX="181473" custScaleY="125703" custRadScaleRad="103695" custRadScaleInc="-54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CCAA5-B2DC-49EC-A64A-94A3B574C794}" type="pres">
      <dgm:prSet presAssocID="{82F9BA4A-7055-447A-936B-F700973739BA}" presName="spNode" presStyleCnt="0"/>
      <dgm:spPr/>
    </dgm:pt>
    <dgm:pt modelId="{FB087506-18B1-499E-88C9-A068F04D2A9E}" type="pres">
      <dgm:prSet presAssocID="{8086DB1C-162A-4428-A5BC-C4A1711800E2}" presName="sibTrans" presStyleLbl="sibTrans1D1" presStyleIdx="4" presStyleCnt="9"/>
      <dgm:spPr/>
      <dgm:t>
        <a:bodyPr/>
        <a:lstStyle/>
        <a:p>
          <a:endParaRPr lang="en-US"/>
        </a:p>
      </dgm:t>
    </dgm:pt>
    <dgm:pt modelId="{4FC12410-A684-46DF-9906-FA3D70E3C716}" type="pres">
      <dgm:prSet presAssocID="{A89D18FE-5CB2-40C2-BA17-3153011FA48D}" presName="node" presStyleLbl="node1" presStyleIdx="5" presStyleCnt="9" custScaleX="181473" custScaleY="125703" custRadScaleRad="103240" custRadScaleInc="43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DA434-7914-4841-8252-208380CFE1C2}" type="pres">
      <dgm:prSet presAssocID="{A89D18FE-5CB2-40C2-BA17-3153011FA48D}" presName="spNode" presStyleCnt="0"/>
      <dgm:spPr/>
    </dgm:pt>
    <dgm:pt modelId="{300A8D04-AD5E-417E-988B-A98F395C3AE7}" type="pres">
      <dgm:prSet presAssocID="{B9285A92-9B5C-42E6-841E-ED00D83441D2}" presName="sibTrans" presStyleLbl="sibTrans1D1" presStyleIdx="5" presStyleCnt="9"/>
      <dgm:spPr/>
      <dgm:t>
        <a:bodyPr/>
        <a:lstStyle/>
        <a:p>
          <a:endParaRPr lang="en-US"/>
        </a:p>
      </dgm:t>
    </dgm:pt>
    <dgm:pt modelId="{CBEB518F-AF1B-4D6A-88C7-F437E746A56A}" type="pres">
      <dgm:prSet presAssocID="{183ADE6D-C716-47D5-B621-9E87FF44AC92}" presName="node" presStyleLbl="node1" presStyleIdx="6" presStyleCnt="9" custScaleX="181473" custScaleY="125703" custRadScaleRad="98731" custRadScaleInc="39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023EB-85BC-4B14-9325-8903437715B5}" type="pres">
      <dgm:prSet presAssocID="{183ADE6D-C716-47D5-B621-9E87FF44AC92}" presName="spNode" presStyleCnt="0"/>
      <dgm:spPr/>
    </dgm:pt>
    <dgm:pt modelId="{65DD3B29-69A2-4C00-9C34-A10D7587F735}" type="pres">
      <dgm:prSet presAssocID="{996059CF-E49C-49E7-9711-9D5E25059C85}" presName="sibTrans" presStyleLbl="sibTrans1D1" presStyleIdx="6" presStyleCnt="9"/>
      <dgm:spPr/>
      <dgm:t>
        <a:bodyPr/>
        <a:lstStyle/>
        <a:p>
          <a:endParaRPr lang="en-US"/>
        </a:p>
      </dgm:t>
    </dgm:pt>
    <dgm:pt modelId="{9AA28219-A9CD-4AA1-9BD2-33D7C1EE9DF1}" type="pres">
      <dgm:prSet presAssocID="{9630B144-E56C-4A85-B581-35544BEB0CF3}" presName="node" presStyleLbl="node1" presStyleIdx="7" presStyleCnt="9" custScaleX="181473" custScaleY="125703" custRadScaleRad="99373" custRadScaleInc="-17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E88F9-4FE2-4827-9389-EFB79431858A}" type="pres">
      <dgm:prSet presAssocID="{9630B144-E56C-4A85-B581-35544BEB0CF3}" presName="spNode" presStyleCnt="0"/>
      <dgm:spPr/>
    </dgm:pt>
    <dgm:pt modelId="{460AB0E9-F91B-41AA-B1C8-9104F469A84F}" type="pres">
      <dgm:prSet presAssocID="{7A42012A-A51C-49E4-944B-E87FA729E247}" presName="sibTrans" presStyleLbl="sibTrans1D1" presStyleIdx="7" presStyleCnt="9"/>
      <dgm:spPr/>
      <dgm:t>
        <a:bodyPr/>
        <a:lstStyle/>
        <a:p>
          <a:endParaRPr lang="en-US"/>
        </a:p>
      </dgm:t>
    </dgm:pt>
    <dgm:pt modelId="{833DEDE3-7832-4664-8B74-2ABDB6BB5533}" type="pres">
      <dgm:prSet presAssocID="{9AB6F7C5-B262-40F0-BDF2-6DD64591275F}" presName="node" presStyleLbl="node1" presStyleIdx="8" presStyleCnt="9" custScaleX="181473" custScaleY="125703" custRadScaleRad="99660" custRadScaleInc="-76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14D18-774B-4E40-AEC4-115D592A8592}" type="pres">
      <dgm:prSet presAssocID="{9AB6F7C5-B262-40F0-BDF2-6DD64591275F}" presName="spNode" presStyleCnt="0"/>
      <dgm:spPr/>
    </dgm:pt>
    <dgm:pt modelId="{F4D36386-CF66-41D9-97E4-2663F3CB19A5}" type="pres">
      <dgm:prSet presAssocID="{7AF9210B-0156-43F8-878C-5F6421184899}" presName="sibTrans" presStyleLbl="sibTrans1D1" presStyleIdx="8" presStyleCnt="9"/>
      <dgm:spPr/>
      <dgm:t>
        <a:bodyPr/>
        <a:lstStyle/>
        <a:p>
          <a:endParaRPr lang="en-US"/>
        </a:p>
      </dgm:t>
    </dgm:pt>
  </dgm:ptLst>
  <dgm:cxnLst>
    <dgm:cxn modelId="{CE30B314-E12A-49D4-B4ED-75CBFB6F183D}" type="presOf" srcId="{A89D18FE-5CB2-40C2-BA17-3153011FA48D}" destId="{4FC12410-A684-46DF-9906-FA3D70E3C716}" srcOrd="0" destOrd="0" presId="urn:microsoft.com/office/officeart/2005/8/layout/cycle6"/>
    <dgm:cxn modelId="{378E69F8-E354-4DB5-B162-9AF129D5EC47}" type="presOf" srcId="{7F2B6849-DE15-433A-B166-F7F8DF7AE361}" destId="{FC337014-E988-4821-9F3B-8642DB4B0CD5}" srcOrd="0" destOrd="0" presId="urn:microsoft.com/office/officeart/2005/8/layout/cycle6"/>
    <dgm:cxn modelId="{52E5B5C4-FD55-4710-AEEF-CEADF6191016}" type="presOf" srcId="{8C9C3B23-A29A-449A-8D80-B1D458791BA1}" destId="{6907D91A-D7DA-42A4-B048-878664A6F3D4}" srcOrd="0" destOrd="0" presId="urn:microsoft.com/office/officeart/2005/8/layout/cycle6"/>
    <dgm:cxn modelId="{8599F90A-85BE-4CC6-81E0-8529516349C0}" type="presOf" srcId="{DD799A64-2589-4A3B-915A-1779A0868D18}" destId="{707D1413-5681-42F2-B016-7C76DBD2A25C}" srcOrd="0" destOrd="0" presId="urn:microsoft.com/office/officeart/2005/8/layout/cycle6"/>
    <dgm:cxn modelId="{97092542-6430-4F8F-85F3-E26B721EF961}" srcId="{B4317D7A-EFE4-491A-94C9-998D363E97A3}" destId="{FAB4CB64-996D-4987-BACC-8046C253D2C2}" srcOrd="3" destOrd="0" parTransId="{BAE5C90E-8317-4D5A-96A0-AA9ACABA819D}" sibTransId="{8C9C3B23-A29A-449A-8D80-B1D458791BA1}"/>
    <dgm:cxn modelId="{394B6D61-0F67-4614-A7AF-6F91A839D3D4}" type="presOf" srcId="{3029D924-98AD-4AEE-B8CE-EDB799EF3206}" destId="{955AFCF7-0CBE-41B1-98B9-EFC95CC6F5E1}" srcOrd="0" destOrd="0" presId="urn:microsoft.com/office/officeart/2005/8/layout/cycle6"/>
    <dgm:cxn modelId="{24C22786-1051-47B9-A82D-2E937D0A7CAA}" srcId="{B4317D7A-EFE4-491A-94C9-998D363E97A3}" destId="{D638E6E6-B220-4246-A959-9053769F800B}" srcOrd="0" destOrd="0" parTransId="{BFF2CCA7-19E3-44EB-ABD7-185AA8C22DB2}" sibTransId="{3029D924-98AD-4AEE-B8CE-EDB799EF3206}"/>
    <dgm:cxn modelId="{D036ECD9-1699-4EC2-ADF5-2FE6B367CB6D}" srcId="{B4317D7A-EFE4-491A-94C9-998D363E97A3}" destId="{62B445D6-DCD4-4E45-A591-DD702AB5ACBC}" srcOrd="1" destOrd="0" parTransId="{DA5E17ED-12A6-428C-8A48-CBC5B6B26E23}" sibTransId="{7F2B6849-DE15-433A-B166-F7F8DF7AE361}"/>
    <dgm:cxn modelId="{C6F8412E-D525-46E2-A967-E0422C297B6C}" type="presOf" srcId="{7AF9210B-0156-43F8-878C-5F6421184899}" destId="{F4D36386-CF66-41D9-97E4-2663F3CB19A5}" srcOrd="0" destOrd="0" presId="urn:microsoft.com/office/officeart/2005/8/layout/cycle6"/>
    <dgm:cxn modelId="{287567E7-D1EC-4989-B198-F960B6F20186}" type="presOf" srcId="{D638E6E6-B220-4246-A959-9053769F800B}" destId="{F4986649-DC94-4531-BBB9-1FBC4D9D3085}" srcOrd="0" destOrd="0" presId="urn:microsoft.com/office/officeart/2005/8/layout/cycle6"/>
    <dgm:cxn modelId="{7DF2AA45-1308-496C-8969-E32D75FAE9C7}" type="presOf" srcId="{82F9BA4A-7055-447A-936B-F700973739BA}" destId="{7D33520A-A152-4828-BC34-29A6ACFB0F8C}" srcOrd="0" destOrd="0" presId="urn:microsoft.com/office/officeart/2005/8/layout/cycle6"/>
    <dgm:cxn modelId="{A8AA9DC7-AC29-4AD3-BEEF-0CB3BB009336}" srcId="{B4317D7A-EFE4-491A-94C9-998D363E97A3}" destId="{A89D18FE-5CB2-40C2-BA17-3153011FA48D}" srcOrd="5" destOrd="0" parTransId="{F55200FF-A1D2-4802-9C83-55AD4DDD5D50}" sibTransId="{B9285A92-9B5C-42E6-841E-ED00D83441D2}"/>
    <dgm:cxn modelId="{E3D38C10-6261-40AB-ABD9-0D7C5BF4E3A4}" type="presOf" srcId="{7A42012A-A51C-49E4-944B-E87FA729E247}" destId="{460AB0E9-F91B-41AA-B1C8-9104F469A84F}" srcOrd="0" destOrd="0" presId="urn:microsoft.com/office/officeart/2005/8/layout/cycle6"/>
    <dgm:cxn modelId="{14314A15-FC04-4F70-BDAD-FB336A936308}" type="presOf" srcId="{9AB6F7C5-B262-40F0-BDF2-6DD64591275F}" destId="{833DEDE3-7832-4664-8B74-2ABDB6BB5533}" srcOrd="0" destOrd="0" presId="urn:microsoft.com/office/officeart/2005/8/layout/cycle6"/>
    <dgm:cxn modelId="{306059B5-06E5-4A42-BCDD-48EBCEE77817}" type="presOf" srcId="{FAB4CB64-996D-4987-BACC-8046C253D2C2}" destId="{E0C003F5-1318-4A63-9F8F-325D10D03320}" srcOrd="0" destOrd="0" presId="urn:microsoft.com/office/officeart/2005/8/layout/cycle6"/>
    <dgm:cxn modelId="{5C05C122-03F4-42DC-9EA1-67D789C4E36F}" srcId="{B4317D7A-EFE4-491A-94C9-998D363E97A3}" destId="{9AB6F7C5-B262-40F0-BDF2-6DD64591275F}" srcOrd="8" destOrd="0" parTransId="{2655109C-61C3-493C-889C-7837C707315B}" sibTransId="{7AF9210B-0156-43F8-878C-5F6421184899}"/>
    <dgm:cxn modelId="{5A396767-1523-4F7E-9626-C3CE71E20715}" srcId="{B4317D7A-EFE4-491A-94C9-998D363E97A3}" destId="{82F9BA4A-7055-447A-936B-F700973739BA}" srcOrd="4" destOrd="0" parTransId="{5D07789C-130E-4707-9A75-5A4260266928}" sibTransId="{8086DB1C-162A-4428-A5BC-C4A1711800E2}"/>
    <dgm:cxn modelId="{9702D17D-94B2-4BBF-BEB6-CC5F9D86E2BF}" type="presOf" srcId="{9630B144-E56C-4A85-B581-35544BEB0CF3}" destId="{9AA28219-A9CD-4AA1-9BD2-33D7C1EE9DF1}" srcOrd="0" destOrd="0" presId="urn:microsoft.com/office/officeart/2005/8/layout/cycle6"/>
    <dgm:cxn modelId="{578DAF37-D948-4E93-A5E1-3F2DF4A00C60}" srcId="{B4317D7A-EFE4-491A-94C9-998D363E97A3}" destId="{9630B144-E56C-4A85-B581-35544BEB0CF3}" srcOrd="7" destOrd="0" parTransId="{D4371101-3E3F-4655-98CC-44F5E7331258}" sibTransId="{7A42012A-A51C-49E4-944B-E87FA729E247}"/>
    <dgm:cxn modelId="{176C530D-3ADC-42CF-B774-8E07CF9E0703}" type="presOf" srcId="{62B445D6-DCD4-4E45-A591-DD702AB5ACBC}" destId="{5A422BBF-550D-42FC-8EAD-D86926EEFD7A}" srcOrd="0" destOrd="0" presId="urn:microsoft.com/office/officeart/2005/8/layout/cycle6"/>
    <dgm:cxn modelId="{33EA062E-57A6-4B8F-A5D5-C0A4281BD9A2}" type="presOf" srcId="{2BDA8970-404C-47A3-89F9-CE8F5082B272}" destId="{46C318C7-37DD-4753-861B-910E963011C4}" srcOrd="0" destOrd="0" presId="urn:microsoft.com/office/officeart/2005/8/layout/cycle6"/>
    <dgm:cxn modelId="{0C50E851-1B86-4AC9-B7DE-7E9273716041}" type="presOf" srcId="{B4317D7A-EFE4-491A-94C9-998D363E97A3}" destId="{A488648A-C590-4685-B556-4006B3083198}" srcOrd="0" destOrd="0" presId="urn:microsoft.com/office/officeart/2005/8/layout/cycle6"/>
    <dgm:cxn modelId="{69ADE812-AAF6-48D6-9DA4-BE697FBB564A}" srcId="{B4317D7A-EFE4-491A-94C9-998D363E97A3}" destId="{183ADE6D-C716-47D5-B621-9E87FF44AC92}" srcOrd="6" destOrd="0" parTransId="{4149A2A8-25CC-4B37-906A-4E4674A20276}" sibTransId="{996059CF-E49C-49E7-9711-9D5E25059C85}"/>
    <dgm:cxn modelId="{7DE8BECE-A437-49BA-86A5-0823E607314B}" type="presOf" srcId="{183ADE6D-C716-47D5-B621-9E87FF44AC92}" destId="{CBEB518F-AF1B-4D6A-88C7-F437E746A56A}" srcOrd="0" destOrd="0" presId="urn:microsoft.com/office/officeart/2005/8/layout/cycle6"/>
    <dgm:cxn modelId="{36E7AF93-5B14-4919-8C29-2EF887328351}" type="presOf" srcId="{B9285A92-9B5C-42E6-841E-ED00D83441D2}" destId="{300A8D04-AD5E-417E-988B-A98F395C3AE7}" srcOrd="0" destOrd="0" presId="urn:microsoft.com/office/officeart/2005/8/layout/cycle6"/>
    <dgm:cxn modelId="{88F57F29-3AE5-4E5D-8C23-F22DC6AD86CF}" type="presOf" srcId="{996059CF-E49C-49E7-9711-9D5E25059C85}" destId="{65DD3B29-69A2-4C00-9C34-A10D7587F735}" srcOrd="0" destOrd="0" presId="urn:microsoft.com/office/officeart/2005/8/layout/cycle6"/>
    <dgm:cxn modelId="{1077CEDC-D0F9-4EEE-908E-93BF5A5D00A2}" type="presOf" srcId="{8086DB1C-162A-4428-A5BC-C4A1711800E2}" destId="{FB087506-18B1-499E-88C9-A068F04D2A9E}" srcOrd="0" destOrd="0" presId="urn:microsoft.com/office/officeart/2005/8/layout/cycle6"/>
    <dgm:cxn modelId="{B806EF76-A5FF-47B2-A016-2AA6160AFD6B}" srcId="{B4317D7A-EFE4-491A-94C9-998D363E97A3}" destId="{DD799A64-2589-4A3B-915A-1779A0868D18}" srcOrd="2" destOrd="0" parTransId="{DB656645-12F3-4AD1-A27A-17203186F6C9}" sibTransId="{2BDA8970-404C-47A3-89F9-CE8F5082B272}"/>
    <dgm:cxn modelId="{9EBC4D88-0AEB-45E1-841F-369FB9911DB4}" type="presParOf" srcId="{A488648A-C590-4685-B556-4006B3083198}" destId="{F4986649-DC94-4531-BBB9-1FBC4D9D3085}" srcOrd="0" destOrd="0" presId="urn:microsoft.com/office/officeart/2005/8/layout/cycle6"/>
    <dgm:cxn modelId="{DF0A7B8B-A922-44BD-B46F-0D2FAB5E7EAD}" type="presParOf" srcId="{A488648A-C590-4685-B556-4006B3083198}" destId="{BEDCD3C1-C2DC-4A0F-9877-0D9FF3724CD6}" srcOrd="1" destOrd="0" presId="urn:microsoft.com/office/officeart/2005/8/layout/cycle6"/>
    <dgm:cxn modelId="{E5283C4D-40EF-489C-866E-9519600EECB2}" type="presParOf" srcId="{A488648A-C590-4685-B556-4006B3083198}" destId="{955AFCF7-0CBE-41B1-98B9-EFC95CC6F5E1}" srcOrd="2" destOrd="0" presId="urn:microsoft.com/office/officeart/2005/8/layout/cycle6"/>
    <dgm:cxn modelId="{6274C463-3EE6-4DF4-85BB-3F082754FC2F}" type="presParOf" srcId="{A488648A-C590-4685-B556-4006B3083198}" destId="{5A422BBF-550D-42FC-8EAD-D86926EEFD7A}" srcOrd="3" destOrd="0" presId="urn:microsoft.com/office/officeart/2005/8/layout/cycle6"/>
    <dgm:cxn modelId="{7CE75917-6D44-407E-98E8-D2A552B46208}" type="presParOf" srcId="{A488648A-C590-4685-B556-4006B3083198}" destId="{F473D109-6380-47C4-8A35-EF760A47F8C5}" srcOrd="4" destOrd="0" presId="urn:microsoft.com/office/officeart/2005/8/layout/cycle6"/>
    <dgm:cxn modelId="{8363708F-61FF-48D8-81DC-94A0A43BB526}" type="presParOf" srcId="{A488648A-C590-4685-B556-4006B3083198}" destId="{FC337014-E988-4821-9F3B-8642DB4B0CD5}" srcOrd="5" destOrd="0" presId="urn:microsoft.com/office/officeart/2005/8/layout/cycle6"/>
    <dgm:cxn modelId="{F6C260F9-A84A-4F8A-A7D6-30E3820D1FAD}" type="presParOf" srcId="{A488648A-C590-4685-B556-4006B3083198}" destId="{707D1413-5681-42F2-B016-7C76DBD2A25C}" srcOrd="6" destOrd="0" presId="urn:microsoft.com/office/officeart/2005/8/layout/cycle6"/>
    <dgm:cxn modelId="{D9A6BB80-73BE-40B1-A9F6-A47C95CFF127}" type="presParOf" srcId="{A488648A-C590-4685-B556-4006B3083198}" destId="{C7EEE719-70D8-4CF2-BBD4-7C9D5CBCAFAD}" srcOrd="7" destOrd="0" presId="urn:microsoft.com/office/officeart/2005/8/layout/cycle6"/>
    <dgm:cxn modelId="{76207D13-8827-4A78-A6F9-262A8F7135C6}" type="presParOf" srcId="{A488648A-C590-4685-B556-4006B3083198}" destId="{46C318C7-37DD-4753-861B-910E963011C4}" srcOrd="8" destOrd="0" presId="urn:microsoft.com/office/officeart/2005/8/layout/cycle6"/>
    <dgm:cxn modelId="{8D806241-715B-47C5-B19A-F3A1839F9763}" type="presParOf" srcId="{A488648A-C590-4685-B556-4006B3083198}" destId="{E0C003F5-1318-4A63-9F8F-325D10D03320}" srcOrd="9" destOrd="0" presId="urn:microsoft.com/office/officeart/2005/8/layout/cycle6"/>
    <dgm:cxn modelId="{FBE2748F-7492-4641-A2C2-D9171CBAACFC}" type="presParOf" srcId="{A488648A-C590-4685-B556-4006B3083198}" destId="{A5297513-F4FA-4FAE-AB7C-F13803550A8F}" srcOrd="10" destOrd="0" presId="urn:microsoft.com/office/officeart/2005/8/layout/cycle6"/>
    <dgm:cxn modelId="{95C8E797-AC4F-4362-B551-3F763F3980B6}" type="presParOf" srcId="{A488648A-C590-4685-B556-4006B3083198}" destId="{6907D91A-D7DA-42A4-B048-878664A6F3D4}" srcOrd="11" destOrd="0" presId="urn:microsoft.com/office/officeart/2005/8/layout/cycle6"/>
    <dgm:cxn modelId="{93967CF0-D0AA-4A54-B569-83209B2C683B}" type="presParOf" srcId="{A488648A-C590-4685-B556-4006B3083198}" destId="{7D33520A-A152-4828-BC34-29A6ACFB0F8C}" srcOrd="12" destOrd="0" presId="urn:microsoft.com/office/officeart/2005/8/layout/cycle6"/>
    <dgm:cxn modelId="{19B9F549-2DB9-495C-8B57-63790FF052AD}" type="presParOf" srcId="{A488648A-C590-4685-B556-4006B3083198}" destId="{FB7CCAA5-B2DC-49EC-A64A-94A3B574C794}" srcOrd="13" destOrd="0" presId="urn:microsoft.com/office/officeart/2005/8/layout/cycle6"/>
    <dgm:cxn modelId="{AA4FF0E1-88AB-48F3-A7A3-975D7667074E}" type="presParOf" srcId="{A488648A-C590-4685-B556-4006B3083198}" destId="{FB087506-18B1-499E-88C9-A068F04D2A9E}" srcOrd="14" destOrd="0" presId="urn:microsoft.com/office/officeart/2005/8/layout/cycle6"/>
    <dgm:cxn modelId="{AC8B347D-00BF-48B8-B0D2-7BD38142D634}" type="presParOf" srcId="{A488648A-C590-4685-B556-4006B3083198}" destId="{4FC12410-A684-46DF-9906-FA3D70E3C716}" srcOrd="15" destOrd="0" presId="urn:microsoft.com/office/officeart/2005/8/layout/cycle6"/>
    <dgm:cxn modelId="{07D2BCBD-709B-4F86-8F04-409A7C020AE1}" type="presParOf" srcId="{A488648A-C590-4685-B556-4006B3083198}" destId="{708DA434-7914-4841-8252-208380CFE1C2}" srcOrd="16" destOrd="0" presId="urn:microsoft.com/office/officeart/2005/8/layout/cycle6"/>
    <dgm:cxn modelId="{9C51CB3C-8D40-4485-8139-5E45182EDA44}" type="presParOf" srcId="{A488648A-C590-4685-B556-4006B3083198}" destId="{300A8D04-AD5E-417E-988B-A98F395C3AE7}" srcOrd="17" destOrd="0" presId="urn:microsoft.com/office/officeart/2005/8/layout/cycle6"/>
    <dgm:cxn modelId="{A5D49362-B5FD-4EAC-8AF9-30FE18B6E472}" type="presParOf" srcId="{A488648A-C590-4685-B556-4006B3083198}" destId="{CBEB518F-AF1B-4D6A-88C7-F437E746A56A}" srcOrd="18" destOrd="0" presId="urn:microsoft.com/office/officeart/2005/8/layout/cycle6"/>
    <dgm:cxn modelId="{6B32889B-D53C-43FD-BA11-3769753A7EFF}" type="presParOf" srcId="{A488648A-C590-4685-B556-4006B3083198}" destId="{199023EB-85BC-4B14-9325-8903437715B5}" srcOrd="19" destOrd="0" presId="urn:microsoft.com/office/officeart/2005/8/layout/cycle6"/>
    <dgm:cxn modelId="{11D7A3BB-33ED-49E5-92E9-510411224C7B}" type="presParOf" srcId="{A488648A-C590-4685-B556-4006B3083198}" destId="{65DD3B29-69A2-4C00-9C34-A10D7587F735}" srcOrd="20" destOrd="0" presId="urn:microsoft.com/office/officeart/2005/8/layout/cycle6"/>
    <dgm:cxn modelId="{BD1918B7-E2D2-48F4-BB75-0A4DA4B24570}" type="presParOf" srcId="{A488648A-C590-4685-B556-4006B3083198}" destId="{9AA28219-A9CD-4AA1-9BD2-33D7C1EE9DF1}" srcOrd="21" destOrd="0" presId="urn:microsoft.com/office/officeart/2005/8/layout/cycle6"/>
    <dgm:cxn modelId="{846D5EBE-C6E4-4014-B78F-BDC4DCE0D329}" type="presParOf" srcId="{A488648A-C590-4685-B556-4006B3083198}" destId="{61FE88F9-4FE2-4827-9389-EFB79431858A}" srcOrd="22" destOrd="0" presId="urn:microsoft.com/office/officeart/2005/8/layout/cycle6"/>
    <dgm:cxn modelId="{E815D294-D73D-4424-99DB-61BFE66611C6}" type="presParOf" srcId="{A488648A-C590-4685-B556-4006B3083198}" destId="{460AB0E9-F91B-41AA-B1C8-9104F469A84F}" srcOrd="23" destOrd="0" presId="urn:microsoft.com/office/officeart/2005/8/layout/cycle6"/>
    <dgm:cxn modelId="{C6BC537E-C5D3-43D6-931F-B54FBD52867C}" type="presParOf" srcId="{A488648A-C590-4685-B556-4006B3083198}" destId="{833DEDE3-7832-4664-8B74-2ABDB6BB5533}" srcOrd="24" destOrd="0" presId="urn:microsoft.com/office/officeart/2005/8/layout/cycle6"/>
    <dgm:cxn modelId="{B004D14B-3E44-47A3-9B92-E8B837BFD802}" type="presParOf" srcId="{A488648A-C590-4685-B556-4006B3083198}" destId="{4F814D18-774B-4E40-AEC4-115D592A8592}" srcOrd="25" destOrd="0" presId="urn:microsoft.com/office/officeart/2005/8/layout/cycle6"/>
    <dgm:cxn modelId="{54EDE62A-6DF3-43A3-A871-D2B246093A20}" type="presParOf" srcId="{A488648A-C590-4685-B556-4006B3083198}" destId="{F4D36386-CF66-41D9-97E4-2663F3CB19A5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F4458-B1CA-4F97-9C59-58EFACD504B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33DEE1-8FA7-4AA4-B745-074527250C4C}">
      <dgm:prSet/>
      <dgm:spPr/>
      <dgm:t>
        <a:bodyPr/>
        <a:lstStyle/>
        <a:p>
          <a:r>
            <a:rPr lang="en-GB" baseline="0" dirty="0"/>
            <a:t>2016/17: Small project</a:t>
          </a:r>
          <a:endParaRPr lang="en-GB" dirty="0"/>
        </a:p>
      </dgm:t>
    </dgm:pt>
    <dgm:pt modelId="{90930415-7E52-4D72-A213-25C06C81C8CF}" type="parTrans" cxnId="{106E3BB5-9C94-49A8-8364-281E2F099BD2}">
      <dgm:prSet/>
      <dgm:spPr/>
      <dgm:t>
        <a:bodyPr/>
        <a:lstStyle/>
        <a:p>
          <a:endParaRPr lang="en-US"/>
        </a:p>
      </dgm:t>
    </dgm:pt>
    <dgm:pt modelId="{26C182C0-7B88-4157-8820-71C4DD811F35}" type="sibTrans" cxnId="{106E3BB5-9C94-49A8-8364-281E2F099BD2}">
      <dgm:prSet/>
      <dgm:spPr/>
      <dgm:t>
        <a:bodyPr/>
        <a:lstStyle/>
        <a:p>
          <a:endParaRPr lang="en-US"/>
        </a:p>
      </dgm:t>
    </dgm:pt>
    <dgm:pt modelId="{907C9DBA-0649-4C43-8E0C-21391218AC0A}">
      <dgm:prSet/>
      <dgm:spPr/>
      <dgm:t>
        <a:bodyPr/>
        <a:lstStyle/>
        <a:p>
          <a:r>
            <a:rPr lang="en-GB" baseline="0"/>
            <a:t>2017/18: School-funded research project</a:t>
          </a:r>
          <a:endParaRPr lang="en-GB"/>
        </a:p>
      </dgm:t>
    </dgm:pt>
    <dgm:pt modelId="{21694B19-B9B3-4070-81F0-3FB62108B96E}" type="parTrans" cxnId="{7AC528C4-62E5-4C8A-BFD1-7929FC3BB55F}">
      <dgm:prSet/>
      <dgm:spPr/>
      <dgm:t>
        <a:bodyPr/>
        <a:lstStyle/>
        <a:p>
          <a:endParaRPr lang="en-US"/>
        </a:p>
      </dgm:t>
    </dgm:pt>
    <dgm:pt modelId="{7858EE2F-1F4D-4779-A5C0-EB886DBE20C2}" type="sibTrans" cxnId="{7AC528C4-62E5-4C8A-BFD1-7929FC3BB55F}">
      <dgm:prSet/>
      <dgm:spPr/>
      <dgm:t>
        <a:bodyPr/>
        <a:lstStyle/>
        <a:p>
          <a:endParaRPr lang="en-US"/>
        </a:p>
      </dgm:t>
    </dgm:pt>
    <dgm:pt modelId="{185C9884-11C6-45E6-AFB2-398106266D4F}">
      <dgm:prSet/>
      <dgm:spPr/>
      <dgm:t>
        <a:bodyPr/>
        <a:lstStyle/>
        <a:p>
          <a:r>
            <a:rPr lang="en-GB" baseline="0" dirty="0"/>
            <a:t>2018/19: Large employability research project </a:t>
          </a:r>
          <a:endParaRPr lang="en-GB" dirty="0"/>
        </a:p>
      </dgm:t>
    </dgm:pt>
    <dgm:pt modelId="{D7A21F29-A15A-40A0-A52B-5DB59FDC92ED}" type="parTrans" cxnId="{AA621A9C-6668-4DDA-B151-E8FBAC3CE9C5}">
      <dgm:prSet/>
      <dgm:spPr/>
      <dgm:t>
        <a:bodyPr/>
        <a:lstStyle/>
        <a:p>
          <a:endParaRPr lang="en-US"/>
        </a:p>
      </dgm:t>
    </dgm:pt>
    <dgm:pt modelId="{2B224800-60C7-4895-BE21-6853FFC62858}" type="sibTrans" cxnId="{AA621A9C-6668-4DDA-B151-E8FBAC3CE9C5}">
      <dgm:prSet/>
      <dgm:spPr/>
      <dgm:t>
        <a:bodyPr/>
        <a:lstStyle/>
        <a:p>
          <a:endParaRPr lang="en-US"/>
        </a:p>
      </dgm:t>
    </dgm:pt>
    <dgm:pt modelId="{3FCEBEB1-FCB0-412D-9492-E570518EE82A}">
      <dgm:prSet/>
      <dgm:spPr/>
      <dgm:t>
        <a:bodyPr/>
        <a:lstStyle/>
        <a:p>
          <a:r>
            <a:rPr lang="en-US" dirty="0"/>
            <a:t>75 hours</a:t>
          </a:r>
        </a:p>
      </dgm:t>
    </dgm:pt>
    <dgm:pt modelId="{5286E087-363C-4542-91B8-D121D135338F}" type="parTrans" cxnId="{D048E4F3-5840-4EF2-BFDF-CE8C81800EA0}">
      <dgm:prSet/>
      <dgm:spPr/>
      <dgm:t>
        <a:bodyPr/>
        <a:lstStyle/>
        <a:p>
          <a:endParaRPr lang="en-US"/>
        </a:p>
      </dgm:t>
    </dgm:pt>
    <dgm:pt modelId="{73A619F3-A291-42F2-89EB-108A37305459}" type="sibTrans" cxnId="{D048E4F3-5840-4EF2-BFDF-CE8C81800EA0}">
      <dgm:prSet/>
      <dgm:spPr/>
      <dgm:t>
        <a:bodyPr/>
        <a:lstStyle/>
        <a:p>
          <a:endParaRPr lang="en-US"/>
        </a:p>
      </dgm:t>
    </dgm:pt>
    <dgm:pt modelId="{5A2E9243-4D87-4C82-A9A7-1657A3004775}">
      <dgm:prSet/>
      <dgm:spPr/>
      <dgm:t>
        <a:bodyPr/>
        <a:lstStyle/>
        <a:p>
          <a:r>
            <a:rPr lang="en-US" dirty="0"/>
            <a:t>100 hours</a:t>
          </a:r>
        </a:p>
      </dgm:t>
    </dgm:pt>
    <dgm:pt modelId="{6E776E8F-236E-4F6B-AB03-C85E22475FA6}" type="parTrans" cxnId="{2E143367-83F3-49D7-BD29-87336179F62D}">
      <dgm:prSet/>
      <dgm:spPr/>
      <dgm:t>
        <a:bodyPr/>
        <a:lstStyle/>
        <a:p>
          <a:endParaRPr lang="en-US"/>
        </a:p>
      </dgm:t>
    </dgm:pt>
    <dgm:pt modelId="{90DD3FB7-4168-4830-BEF3-D5250FB2BBF5}" type="sibTrans" cxnId="{2E143367-83F3-49D7-BD29-87336179F62D}">
      <dgm:prSet/>
      <dgm:spPr/>
      <dgm:t>
        <a:bodyPr/>
        <a:lstStyle/>
        <a:p>
          <a:endParaRPr lang="en-US"/>
        </a:p>
      </dgm:t>
    </dgm:pt>
    <dgm:pt modelId="{F49B14F8-A51A-4B76-9DC9-4EA235885B0C}">
      <dgm:prSet/>
      <dgm:spPr/>
      <dgm:t>
        <a:bodyPr/>
        <a:lstStyle/>
        <a:p>
          <a:r>
            <a:rPr lang="en-US" dirty="0"/>
            <a:t>UoE funded</a:t>
          </a:r>
        </a:p>
      </dgm:t>
    </dgm:pt>
    <dgm:pt modelId="{201481EB-FEF3-4E45-A647-8B75B979D746}" type="parTrans" cxnId="{0166F880-F6F4-4D16-BDCA-8247D953CF85}">
      <dgm:prSet/>
      <dgm:spPr/>
      <dgm:t>
        <a:bodyPr/>
        <a:lstStyle/>
        <a:p>
          <a:endParaRPr lang="en-US"/>
        </a:p>
      </dgm:t>
    </dgm:pt>
    <dgm:pt modelId="{CD00FA91-0C4F-49A3-9C13-58A91BF028B0}" type="sibTrans" cxnId="{0166F880-F6F4-4D16-BDCA-8247D953CF85}">
      <dgm:prSet/>
      <dgm:spPr/>
      <dgm:t>
        <a:bodyPr/>
        <a:lstStyle/>
        <a:p>
          <a:endParaRPr lang="en-US"/>
        </a:p>
      </dgm:t>
    </dgm:pt>
    <dgm:pt modelId="{CD0115F3-A2C2-4E84-8824-4A33FA3E35FA}">
      <dgm:prSet/>
      <dgm:spPr/>
      <dgm:t>
        <a:bodyPr/>
        <a:lstStyle/>
        <a:p>
          <a:r>
            <a:rPr lang="en-US" dirty="0"/>
            <a:t>HCA employability landscape</a:t>
          </a:r>
        </a:p>
      </dgm:t>
    </dgm:pt>
    <dgm:pt modelId="{DB5F6D3F-58F0-45C6-AD40-B2CF317FBCC5}" type="parTrans" cxnId="{C166D6BC-A2A0-4509-9828-4B7EEB25112B}">
      <dgm:prSet/>
      <dgm:spPr/>
      <dgm:t>
        <a:bodyPr/>
        <a:lstStyle/>
        <a:p>
          <a:endParaRPr lang="en-US"/>
        </a:p>
      </dgm:t>
    </dgm:pt>
    <dgm:pt modelId="{AE381D55-10C5-44D4-899A-CD4B3D0736C4}" type="sibTrans" cxnId="{C166D6BC-A2A0-4509-9828-4B7EEB25112B}">
      <dgm:prSet/>
      <dgm:spPr/>
      <dgm:t>
        <a:bodyPr/>
        <a:lstStyle/>
        <a:p>
          <a:endParaRPr lang="en-US"/>
        </a:p>
      </dgm:t>
    </dgm:pt>
    <dgm:pt modelId="{EF112DD7-6F70-4B17-927B-BFE16C7950A1}">
      <dgm:prSet/>
      <dgm:spPr/>
      <dgm:t>
        <a:bodyPr/>
        <a:lstStyle/>
        <a:p>
          <a:r>
            <a:rPr lang="en-US" dirty="0"/>
            <a:t>ILOs and course descriptions</a:t>
          </a:r>
        </a:p>
      </dgm:t>
    </dgm:pt>
    <dgm:pt modelId="{3159C002-E554-4D02-BED2-78EC7AF52058}" type="parTrans" cxnId="{53F54823-C5F6-40B5-BD0E-91F72E345A1A}">
      <dgm:prSet/>
      <dgm:spPr/>
      <dgm:t>
        <a:bodyPr/>
        <a:lstStyle/>
        <a:p>
          <a:endParaRPr lang="en-US"/>
        </a:p>
      </dgm:t>
    </dgm:pt>
    <dgm:pt modelId="{175BD1DA-3209-417F-B57B-221595D54E73}" type="sibTrans" cxnId="{53F54823-C5F6-40B5-BD0E-91F72E345A1A}">
      <dgm:prSet/>
      <dgm:spPr/>
      <dgm:t>
        <a:bodyPr/>
        <a:lstStyle/>
        <a:p>
          <a:endParaRPr lang="en-US"/>
        </a:p>
      </dgm:t>
    </dgm:pt>
    <dgm:pt modelId="{66D86D0F-42DE-461F-8861-887BA1140DE8}">
      <dgm:prSet/>
      <dgm:spPr/>
      <dgm:t>
        <a:bodyPr/>
        <a:lstStyle/>
        <a:p>
          <a:r>
            <a:rPr lang="en-US" dirty="0"/>
            <a:t>Board of studies processes and forms of assessments</a:t>
          </a:r>
        </a:p>
      </dgm:t>
    </dgm:pt>
    <dgm:pt modelId="{2627F464-5709-4728-864A-66A0388337AB}" type="parTrans" cxnId="{4F826157-9346-4C80-8D58-ACA3CE059C42}">
      <dgm:prSet/>
      <dgm:spPr/>
      <dgm:t>
        <a:bodyPr/>
        <a:lstStyle/>
        <a:p>
          <a:endParaRPr lang="en-US"/>
        </a:p>
      </dgm:t>
    </dgm:pt>
    <dgm:pt modelId="{35B9B4B1-4137-4AD2-9E4C-63161538DC24}" type="sibTrans" cxnId="{4F826157-9346-4C80-8D58-ACA3CE059C42}">
      <dgm:prSet/>
      <dgm:spPr/>
      <dgm:t>
        <a:bodyPr/>
        <a:lstStyle/>
        <a:p>
          <a:endParaRPr lang="en-US"/>
        </a:p>
      </dgm:t>
    </dgm:pt>
    <dgm:pt modelId="{009C8710-5569-410F-97C7-22214559120C}">
      <dgm:prSet/>
      <dgm:spPr/>
      <dgm:t>
        <a:bodyPr/>
        <a:lstStyle/>
        <a:p>
          <a:r>
            <a:rPr lang="en-US" dirty="0"/>
            <a:t>UoE funded</a:t>
          </a:r>
        </a:p>
      </dgm:t>
    </dgm:pt>
    <dgm:pt modelId="{731C4987-24FA-497B-A2FF-B7F4521FA0D5}" type="parTrans" cxnId="{C384385A-3ABF-426A-957E-D76A583F4B84}">
      <dgm:prSet/>
      <dgm:spPr/>
      <dgm:t>
        <a:bodyPr/>
        <a:lstStyle/>
        <a:p>
          <a:endParaRPr lang="en-US"/>
        </a:p>
      </dgm:t>
    </dgm:pt>
    <dgm:pt modelId="{1D407F75-7C8D-4399-9BDF-314E4023F748}" type="sibTrans" cxnId="{C384385A-3ABF-426A-957E-D76A583F4B84}">
      <dgm:prSet/>
      <dgm:spPr/>
      <dgm:t>
        <a:bodyPr/>
        <a:lstStyle/>
        <a:p>
          <a:endParaRPr lang="en-US"/>
        </a:p>
      </dgm:t>
    </dgm:pt>
    <dgm:pt modelId="{BC2DD105-3E97-46A9-B878-FE1B5C17F041}">
      <dgm:prSet/>
      <dgm:spPr/>
      <dgm:t>
        <a:bodyPr/>
        <a:lstStyle/>
        <a:p>
          <a:r>
            <a:rPr lang="en-US" dirty="0"/>
            <a:t>HCA funded</a:t>
          </a:r>
        </a:p>
      </dgm:t>
    </dgm:pt>
    <dgm:pt modelId="{3F383657-81AD-46C9-9374-D8BC1B8C814F}" type="parTrans" cxnId="{08262F9D-2895-4343-9440-E53063188571}">
      <dgm:prSet/>
      <dgm:spPr/>
      <dgm:t>
        <a:bodyPr/>
        <a:lstStyle/>
        <a:p>
          <a:endParaRPr lang="en-US"/>
        </a:p>
      </dgm:t>
    </dgm:pt>
    <dgm:pt modelId="{2447CE71-C273-4B02-8358-ED2DB50D19CD}" type="sibTrans" cxnId="{08262F9D-2895-4343-9440-E53063188571}">
      <dgm:prSet/>
      <dgm:spPr/>
      <dgm:t>
        <a:bodyPr/>
        <a:lstStyle/>
        <a:p>
          <a:endParaRPr lang="en-US"/>
        </a:p>
      </dgm:t>
    </dgm:pt>
    <dgm:pt modelId="{375899B1-7B8A-43EF-9AFE-18D281ABBFC9}">
      <dgm:prSet/>
      <dgm:spPr/>
      <dgm:t>
        <a:bodyPr/>
        <a:lstStyle/>
        <a:p>
          <a:r>
            <a:rPr lang="en-US" dirty="0"/>
            <a:t>400 hours</a:t>
          </a:r>
        </a:p>
      </dgm:t>
    </dgm:pt>
    <dgm:pt modelId="{69854635-9C65-4336-A046-72489ABC647A}" type="parTrans" cxnId="{4CC506F0-5F9A-4859-B727-69B62CF91E97}">
      <dgm:prSet/>
      <dgm:spPr/>
      <dgm:t>
        <a:bodyPr/>
        <a:lstStyle/>
        <a:p>
          <a:endParaRPr lang="en-US"/>
        </a:p>
      </dgm:t>
    </dgm:pt>
    <dgm:pt modelId="{6013A7D9-FD2C-4136-8AE1-9EF5561B554E}" type="sibTrans" cxnId="{4CC506F0-5F9A-4859-B727-69B62CF91E97}">
      <dgm:prSet/>
      <dgm:spPr/>
      <dgm:t>
        <a:bodyPr/>
        <a:lstStyle/>
        <a:p>
          <a:endParaRPr lang="en-US"/>
        </a:p>
      </dgm:t>
    </dgm:pt>
    <dgm:pt modelId="{91D179FB-B41F-41B6-AE96-8EB4D9D4060D}" type="pres">
      <dgm:prSet presAssocID="{A52F4458-B1CA-4F97-9C59-58EFACD504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21AFF1-D2A7-4B32-8D02-B013EC618C64}" type="pres">
      <dgm:prSet presAssocID="{4A33DEE1-8FA7-4AA4-B745-074527250C4C}" presName="composite" presStyleCnt="0"/>
      <dgm:spPr/>
    </dgm:pt>
    <dgm:pt modelId="{E1048A84-C64B-4F9A-B827-54B6F7A8C45F}" type="pres">
      <dgm:prSet presAssocID="{4A33DEE1-8FA7-4AA4-B745-074527250C4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1AF96-5E43-428D-A394-B24E0BC7A2FB}" type="pres">
      <dgm:prSet presAssocID="{4A33DEE1-8FA7-4AA4-B745-074527250C4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D342A-7375-42EE-ABF6-9CF7C8139FA7}" type="pres">
      <dgm:prSet presAssocID="{26C182C0-7B88-4157-8820-71C4DD811F35}" presName="space" presStyleCnt="0"/>
      <dgm:spPr/>
    </dgm:pt>
    <dgm:pt modelId="{49CF0B26-9261-4EED-AE23-34D092A4B5EC}" type="pres">
      <dgm:prSet presAssocID="{907C9DBA-0649-4C43-8E0C-21391218AC0A}" presName="composite" presStyleCnt="0"/>
      <dgm:spPr/>
    </dgm:pt>
    <dgm:pt modelId="{19A20F64-F12E-4803-96EB-07D362CC3836}" type="pres">
      <dgm:prSet presAssocID="{907C9DBA-0649-4C43-8E0C-21391218AC0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B3B63-FD87-4708-8B62-A45862E18948}" type="pres">
      <dgm:prSet presAssocID="{907C9DBA-0649-4C43-8E0C-21391218AC0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FAF19-26E9-4925-BC31-9B3C22A4A94F}" type="pres">
      <dgm:prSet presAssocID="{7858EE2F-1F4D-4779-A5C0-EB886DBE20C2}" presName="space" presStyleCnt="0"/>
      <dgm:spPr/>
    </dgm:pt>
    <dgm:pt modelId="{3B05DB4E-9A46-49EC-ACD7-2E7DF1BD25DC}" type="pres">
      <dgm:prSet presAssocID="{185C9884-11C6-45E6-AFB2-398106266D4F}" presName="composite" presStyleCnt="0"/>
      <dgm:spPr/>
    </dgm:pt>
    <dgm:pt modelId="{C647178C-EA64-47EC-A9BB-C7B123CF2146}" type="pres">
      <dgm:prSet presAssocID="{185C9884-11C6-45E6-AFB2-398106266D4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84318-E136-4062-BED6-5BDA330B9462}" type="pres">
      <dgm:prSet presAssocID="{185C9884-11C6-45E6-AFB2-398106266D4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6E3BB5-9C94-49A8-8364-281E2F099BD2}" srcId="{A52F4458-B1CA-4F97-9C59-58EFACD504BD}" destId="{4A33DEE1-8FA7-4AA4-B745-074527250C4C}" srcOrd="0" destOrd="0" parTransId="{90930415-7E52-4D72-A213-25C06C81C8CF}" sibTransId="{26C182C0-7B88-4157-8820-71C4DD811F35}"/>
    <dgm:cxn modelId="{4F826157-9346-4C80-8D58-ACA3CE059C42}" srcId="{185C9884-11C6-45E6-AFB2-398106266D4F}" destId="{66D86D0F-42DE-461F-8861-887BA1140DE8}" srcOrd="2" destOrd="0" parTransId="{2627F464-5709-4728-864A-66A0388337AB}" sibTransId="{35B9B4B1-4137-4AD2-9E4C-63161538DC24}"/>
    <dgm:cxn modelId="{3E30819D-915B-4638-9092-347CE52F580F}" type="presOf" srcId="{BC2DD105-3E97-46A9-B878-FE1B5C17F041}" destId="{A00B3B63-FD87-4708-8B62-A45862E18948}" srcOrd="0" destOrd="0" presId="urn:microsoft.com/office/officeart/2005/8/layout/hList1"/>
    <dgm:cxn modelId="{C384385A-3ABF-426A-957E-D76A583F4B84}" srcId="{4A33DEE1-8FA7-4AA4-B745-074527250C4C}" destId="{009C8710-5569-410F-97C7-22214559120C}" srcOrd="0" destOrd="0" parTransId="{731C4987-24FA-497B-A2FF-B7F4521FA0D5}" sibTransId="{1D407F75-7C8D-4399-9BDF-314E4023F748}"/>
    <dgm:cxn modelId="{0166F880-F6F4-4D16-BDCA-8247D953CF85}" srcId="{185C9884-11C6-45E6-AFB2-398106266D4F}" destId="{F49B14F8-A51A-4B76-9DC9-4EA235885B0C}" srcOrd="0" destOrd="0" parTransId="{201481EB-FEF3-4E45-A647-8B75B979D746}" sibTransId="{CD00FA91-0C4F-49A3-9C13-58A91BF028B0}"/>
    <dgm:cxn modelId="{A088A4AA-7B19-4DF0-B864-82CB6A78701B}" type="presOf" srcId="{3FCEBEB1-FCB0-412D-9492-E570518EE82A}" destId="{09D1AF96-5E43-428D-A394-B24E0BC7A2FB}" srcOrd="0" destOrd="1" presId="urn:microsoft.com/office/officeart/2005/8/layout/hList1"/>
    <dgm:cxn modelId="{C868A9DA-3C8A-4F9F-8C5F-A3C6B7E8DCF9}" type="presOf" srcId="{375899B1-7B8A-43EF-9AFE-18D281ABBFC9}" destId="{5D384318-E136-4062-BED6-5BDA330B9462}" srcOrd="0" destOrd="1" presId="urn:microsoft.com/office/officeart/2005/8/layout/hList1"/>
    <dgm:cxn modelId="{C166D6BC-A2A0-4509-9828-4B7EEB25112B}" srcId="{4A33DEE1-8FA7-4AA4-B745-074527250C4C}" destId="{CD0115F3-A2C2-4E84-8824-4A33FA3E35FA}" srcOrd="2" destOrd="0" parTransId="{DB5F6D3F-58F0-45C6-AD40-B2CF317FBCC5}" sibTransId="{AE381D55-10C5-44D4-899A-CD4B3D0736C4}"/>
    <dgm:cxn modelId="{A5D6A8BD-95CA-49A2-86A3-DB2075B59119}" type="presOf" srcId="{CD0115F3-A2C2-4E84-8824-4A33FA3E35FA}" destId="{09D1AF96-5E43-428D-A394-B24E0BC7A2FB}" srcOrd="0" destOrd="2" presId="urn:microsoft.com/office/officeart/2005/8/layout/hList1"/>
    <dgm:cxn modelId="{53F54823-C5F6-40B5-BD0E-91F72E345A1A}" srcId="{907C9DBA-0649-4C43-8E0C-21391218AC0A}" destId="{EF112DD7-6F70-4B17-927B-BFE16C7950A1}" srcOrd="2" destOrd="0" parTransId="{3159C002-E554-4D02-BED2-78EC7AF52058}" sibTransId="{175BD1DA-3209-417F-B57B-221595D54E73}"/>
    <dgm:cxn modelId="{BC7D1918-811B-4DFB-8DDB-A0B2B5BFD2AF}" type="presOf" srcId="{A52F4458-B1CA-4F97-9C59-58EFACD504BD}" destId="{91D179FB-B41F-41B6-AE96-8EB4D9D4060D}" srcOrd="0" destOrd="0" presId="urn:microsoft.com/office/officeart/2005/8/layout/hList1"/>
    <dgm:cxn modelId="{0DF2AB8A-0FAA-4DCC-939B-BF9F3DAF06F1}" type="presOf" srcId="{EF112DD7-6F70-4B17-927B-BFE16C7950A1}" destId="{A00B3B63-FD87-4708-8B62-A45862E18948}" srcOrd="0" destOrd="2" presId="urn:microsoft.com/office/officeart/2005/8/layout/hList1"/>
    <dgm:cxn modelId="{865FE011-EDAC-46C8-9E28-1C037AEBBA0B}" type="presOf" srcId="{5A2E9243-4D87-4C82-A9A7-1657A3004775}" destId="{A00B3B63-FD87-4708-8B62-A45862E18948}" srcOrd="0" destOrd="1" presId="urn:microsoft.com/office/officeart/2005/8/layout/hList1"/>
    <dgm:cxn modelId="{4CC506F0-5F9A-4859-B727-69B62CF91E97}" srcId="{185C9884-11C6-45E6-AFB2-398106266D4F}" destId="{375899B1-7B8A-43EF-9AFE-18D281ABBFC9}" srcOrd="1" destOrd="0" parTransId="{69854635-9C65-4336-A046-72489ABC647A}" sibTransId="{6013A7D9-FD2C-4136-8AE1-9EF5561B554E}"/>
    <dgm:cxn modelId="{D048E4F3-5840-4EF2-BFDF-CE8C81800EA0}" srcId="{4A33DEE1-8FA7-4AA4-B745-074527250C4C}" destId="{3FCEBEB1-FCB0-412D-9492-E570518EE82A}" srcOrd="1" destOrd="0" parTransId="{5286E087-363C-4542-91B8-D121D135338F}" sibTransId="{73A619F3-A291-42F2-89EB-108A37305459}"/>
    <dgm:cxn modelId="{1612DEA3-406A-4D54-89CA-E70166A24297}" type="presOf" srcId="{4A33DEE1-8FA7-4AA4-B745-074527250C4C}" destId="{E1048A84-C64B-4F9A-B827-54B6F7A8C45F}" srcOrd="0" destOrd="0" presId="urn:microsoft.com/office/officeart/2005/8/layout/hList1"/>
    <dgm:cxn modelId="{D0D7509C-6300-4EBE-9A67-475B901F1D8E}" type="presOf" srcId="{185C9884-11C6-45E6-AFB2-398106266D4F}" destId="{C647178C-EA64-47EC-A9BB-C7B123CF2146}" srcOrd="0" destOrd="0" presId="urn:microsoft.com/office/officeart/2005/8/layout/hList1"/>
    <dgm:cxn modelId="{0FF3DE33-9446-41A4-8F15-1F71EF6FD442}" type="presOf" srcId="{F49B14F8-A51A-4B76-9DC9-4EA235885B0C}" destId="{5D384318-E136-4062-BED6-5BDA330B9462}" srcOrd="0" destOrd="0" presId="urn:microsoft.com/office/officeart/2005/8/layout/hList1"/>
    <dgm:cxn modelId="{2E143367-83F3-49D7-BD29-87336179F62D}" srcId="{907C9DBA-0649-4C43-8E0C-21391218AC0A}" destId="{5A2E9243-4D87-4C82-A9A7-1657A3004775}" srcOrd="1" destOrd="0" parTransId="{6E776E8F-236E-4F6B-AB03-C85E22475FA6}" sibTransId="{90DD3FB7-4168-4830-BEF3-D5250FB2BBF5}"/>
    <dgm:cxn modelId="{A2575F58-5727-4BA9-ACFC-C738B0DF43D1}" type="presOf" srcId="{66D86D0F-42DE-461F-8861-887BA1140DE8}" destId="{5D384318-E136-4062-BED6-5BDA330B9462}" srcOrd="0" destOrd="2" presId="urn:microsoft.com/office/officeart/2005/8/layout/hList1"/>
    <dgm:cxn modelId="{08262F9D-2895-4343-9440-E53063188571}" srcId="{907C9DBA-0649-4C43-8E0C-21391218AC0A}" destId="{BC2DD105-3E97-46A9-B878-FE1B5C17F041}" srcOrd="0" destOrd="0" parTransId="{3F383657-81AD-46C9-9374-D8BC1B8C814F}" sibTransId="{2447CE71-C273-4B02-8358-ED2DB50D19CD}"/>
    <dgm:cxn modelId="{908DC666-5F74-4BC2-87BF-BD097DE5E70B}" type="presOf" srcId="{009C8710-5569-410F-97C7-22214559120C}" destId="{09D1AF96-5E43-428D-A394-B24E0BC7A2FB}" srcOrd="0" destOrd="0" presId="urn:microsoft.com/office/officeart/2005/8/layout/hList1"/>
    <dgm:cxn modelId="{AA621A9C-6668-4DDA-B151-E8FBAC3CE9C5}" srcId="{A52F4458-B1CA-4F97-9C59-58EFACD504BD}" destId="{185C9884-11C6-45E6-AFB2-398106266D4F}" srcOrd="2" destOrd="0" parTransId="{D7A21F29-A15A-40A0-A52B-5DB59FDC92ED}" sibTransId="{2B224800-60C7-4895-BE21-6853FFC62858}"/>
    <dgm:cxn modelId="{E222F0FC-BD34-4637-97B6-0F68E03C18ED}" type="presOf" srcId="{907C9DBA-0649-4C43-8E0C-21391218AC0A}" destId="{19A20F64-F12E-4803-96EB-07D362CC3836}" srcOrd="0" destOrd="0" presId="urn:microsoft.com/office/officeart/2005/8/layout/hList1"/>
    <dgm:cxn modelId="{7AC528C4-62E5-4C8A-BFD1-7929FC3BB55F}" srcId="{A52F4458-B1CA-4F97-9C59-58EFACD504BD}" destId="{907C9DBA-0649-4C43-8E0C-21391218AC0A}" srcOrd="1" destOrd="0" parTransId="{21694B19-B9B3-4070-81F0-3FB62108B96E}" sibTransId="{7858EE2F-1F4D-4779-A5C0-EB886DBE20C2}"/>
    <dgm:cxn modelId="{818A0D6C-2F7C-46D9-887B-6A24CF58A8E7}" type="presParOf" srcId="{91D179FB-B41F-41B6-AE96-8EB4D9D4060D}" destId="{E721AFF1-D2A7-4B32-8D02-B013EC618C64}" srcOrd="0" destOrd="0" presId="urn:microsoft.com/office/officeart/2005/8/layout/hList1"/>
    <dgm:cxn modelId="{27629696-FC2F-4BE1-A2AF-14F19170CAE7}" type="presParOf" srcId="{E721AFF1-D2A7-4B32-8D02-B013EC618C64}" destId="{E1048A84-C64B-4F9A-B827-54B6F7A8C45F}" srcOrd="0" destOrd="0" presId="urn:microsoft.com/office/officeart/2005/8/layout/hList1"/>
    <dgm:cxn modelId="{38AF2D3D-61D9-43E9-8A90-9AED882F2D15}" type="presParOf" srcId="{E721AFF1-D2A7-4B32-8D02-B013EC618C64}" destId="{09D1AF96-5E43-428D-A394-B24E0BC7A2FB}" srcOrd="1" destOrd="0" presId="urn:microsoft.com/office/officeart/2005/8/layout/hList1"/>
    <dgm:cxn modelId="{BAFB7F41-BF23-4C7C-94BF-390DE02019D5}" type="presParOf" srcId="{91D179FB-B41F-41B6-AE96-8EB4D9D4060D}" destId="{38ED342A-7375-42EE-ABF6-9CF7C8139FA7}" srcOrd="1" destOrd="0" presId="urn:microsoft.com/office/officeart/2005/8/layout/hList1"/>
    <dgm:cxn modelId="{25D6F321-3733-42E4-ABEB-640D99B6ABE2}" type="presParOf" srcId="{91D179FB-B41F-41B6-AE96-8EB4D9D4060D}" destId="{49CF0B26-9261-4EED-AE23-34D092A4B5EC}" srcOrd="2" destOrd="0" presId="urn:microsoft.com/office/officeart/2005/8/layout/hList1"/>
    <dgm:cxn modelId="{4705EA66-D9AB-4CCE-8913-CFC06FF75E3D}" type="presParOf" srcId="{49CF0B26-9261-4EED-AE23-34D092A4B5EC}" destId="{19A20F64-F12E-4803-96EB-07D362CC3836}" srcOrd="0" destOrd="0" presId="urn:microsoft.com/office/officeart/2005/8/layout/hList1"/>
    <dgm:cxn modelId="{D177F627-DADE-4705-9A30-57DA646C4CE1}" type="presParOf" srcId="{49CF0B26-9261-4EED-AE23-34D092A4B5EC}" destId="{A00B3B63-FD87-4708-8B62-A45862E18948}" srcOrd="1" destOrd="0" presId="urn:microsoft.com/office/officeart/2005/8/layout/hList1"/>
    <dgm:cxn modelId="{32B5E577-9BA4-4C14-B9F7-362AEB75FC2A}" type="presParOf" srcId="{91D179FB-B41F-41B6-AE96-8EB4D9D4060D}" destId="{D93FAF19-26E9-4925-BC31-9B3C22A4A94F}" srcOrd="3" destOrd="0" presId="urn:microsoft.com/office/officeart/2005/8/layout/hList1"/>
    <dgm:cxn modelId="{06FE510F-6D9A-4EBD-A429-0D4FF1185F25}" type="presParOf" srcId="{91D179FB-B41F-41B6-AE96-8EB4D9D4060D}" destId="{3B05DB4E-9A46-49EC-ACD7-2E7DF1BD25DC}" srcOrd="4" destOrd="0" presId="urn:microsoft.com/office/officeart/2005/8/layout/hList1"/>
    <dgm:cxn modelId="{8B352D35-C3AA-4192-BCB3-448463026EBD}" type="presParOf" srcId="{3B05DB4E-9A46-49EC-ACD7-2E7DF1BD25DC}" destId="{C647178C-EA64-47EC-A9BB-C7B123CF2146}" srcOrd="0" destOrd="0" presId="urn:microsoft.com/office/officeart/2005/8/layout/hList1"/>
    <dgm:cxn modelId="{E58398F8-B7C0-43A2-AD06-DAEC7AFDC9EC}" type="presParOf" srcId="{3B05DB4E-9A46-49EC-ACD7-2E7DF1BD25DC}" destId="{5D384318-E136-4062-BED6-5BDA330B946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86649-DC94-4531-BBB9-1FBC4D9D3085}">
      <dsp:nvSpPr>
        <dsp:cNvPr id="0" name=""/>
        <dsp:cNvSpPr/>
      </dsp:nvSpPr>
      <dsp:spPr>
        <a:xfrm>
          <a:off x="3571342" y="-90056"/>
          <a:ext cx="2001314" cy="9010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Work experience</a:t>
          </a:r>
        </a:p>
      </dsp:txBody>
      <dsp:txXfrm>
        <a:off x="3615329" y="-46069"/>
        <a:ext cx="1913340" cy="813103"/>
      </dsp:txXfrm>
    </dsp:sp>
    <dsp:sp modelId="{955AFCF7-0CBE-41B1-98B9-EFC95CC6F5E1}">
      <dsp:nvSpPr>
        <dsp:cNvPr id="0" name=""/>
        <dsp:cNvSpPr/>
      </dsp:nvSpPr>
      <dsp:spPr>
        <a:xfrm>
          <a:off x="1970898" y="414203"/>
          <a:ext cx="5502867" cy="5502867"/>
        </a:xfrm>
        <a:custGeom>
          <a:avLst/>
          <a:gdLst/>
          <a:ahLst/>
          <a:cxnLst/>
          <a:rect l="0" t="0" r="0" b="0"/>
          <a:pathLst>
            <a:path>
              <a:moveTo>
                <a:pt x="3609590" y="137250"/>
              </a:moveTo>
              <a:arcTo wR="2751433" hR="2751433" stAng="17290405" swAng="101268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22BBF-550D-42FC-8EAD-D86926EEFD7A}">
      <dsp:nvSpPr>
        <dsp:cNvPr id="0" name=""/>
        <dsp:cNvSpPr/>
      </dsp:nvSpPr>
      <dsp:spPr>
        <a:xfrm>
          <a:off x="5760404" y="917955"/>
          <a:ext cx="2001314" cy="901077"/>
        </a:xfrm>
        <a:prstGeom prst="roundRect">
          <a:avLst/>
        </a:prstGeom>
        <a:solidFill>
          <a:schemeClr val="accent5">
            <a:hueOff val="2001986"/>
            <a:satOff val="-6497"/>
            <a:lumOff val="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Employer &amp; alumni engagement</a:t>
          </a:r>
        </a:p>
      </dsp:txBody>
      <dsp:txXfrm>
        <a:off x="5804391" y="961942"/>
        <a:ext cx="1913340" cy="813103"/>
      </dsp:txXfrm>
    </dsp:sp>
    <dsp:sp modelId="{FC337014-E988-4821-9F3B-8642DB4B0CD5}">
      <dsp:nvSpPr>
        <dsp:cNvPr id="0" name=""/>
        <dsp:cNvSpPr/>
      </dsp:nvSpPr>
      <dsp:spPr>
        <a:xfrm>
          <a:off x="1719119" y="14471"/>
          <a:ext cx="5502867" cy="5502867"/>
        </a:xfrm>
        <a:custGeom>
          <a:avLst/>
          <a:gdLst/>
          <a:ahLst/>
          <a:cxnLst/>
          <a:rect l="0" t="0" r="0" b="0"/>
          <a:pathLst>
            <a:path>
              <a:moveTo>
                <a:pt x="5336501" y="1809196"/>
              </a:moveTo>
              <a:arcTo wR="2751433" hR="2751433" stAng="20398415" swAng="605041"/>
            </a:path>
          </a:pathLst>
        </a:custGeom>
        <a:noFill/>
        <a:ln w="9525" cap="flat" cmpd="sng" algn="ctr">
          <a:solidFill>
            <a:schemeClr val="accent5">
              <a:hueOff val="2001986"/>
              <a:satOff val="-6497"/>
              <a:lumOff val="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D1413-5681-42F2-B016-7C76DBD2A25C}">
      <dsp:nvSpPr>
        <dsp:cNvPr id="0" name=""/>
        <dsp:cNvSpPr/>
      </dsp:nvSpPr>
      <dsp:spPr>
        <a:xfrm>
          <a:off x="6280963" y="2295709"/>
          <a:ext cx="2001314" cy="901077"/>
        </a:xfrm>
        <a:prstGeom prst="roundRect">
          <a:avLst/>
        </a:prstGeom>
        <a:solidFill>
          <a:schemeClr val="accent5">
            <a:hueOff val="4003972"/>
            <a:satOff val="-12994"/>
            <a:lumOff val="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Real-world / applied learning</a:t>
          </a:r>
        </a:p>
      </dsp:txBody>
      <dsp:txXfrm>
        <a:off x="6324950" y="2339696"/>
        <a:ext cx="1913340" cy="813103"/>
      </dsp:txXfrm>
    </dsp:sp>
    <dsp:sp modelId="{46C318C7-37DD-4753-861B-910E963011C4}">
      <dsp:nvSpPr>
        <dsp:cNvPr id="0" name=""/>
        <dsp:cNvSpPr/>
      </dsp:nvSpPr>
      <dsp:spPr>
        <a:xfrm>
          <a:off x="1802482" y="393666"/>
          <a:ext cx="5502867" cy="5502867"/>
        </a:xfrm>
        <a:custGeom>
          <a:avLst/>
          <a:gdLst/>
          <a:ahLst/>
          <a:cxnLst/>
          <a:rect l="0" t="0" r="0" b="0"/>
          <a:pathLst>
            <a:path>
              <a:moveTo>
                <a:pt x="5502261" y="2809190"/>
              </a:moveTo>
              <a:arcTo wR="2751433" hR="2751433" stAng="72169" swAng="744972"/>
            </a:path>
          </a:pathLst>
        </a:custGeom>
        <a:noFill/>
        <a:ln w="9525" cap="flat" cmpd="sng" algn="ctr">
          <a:solidFill>
            <a:schemeClr val="accent5">
              <a:hueOff val="4003972"/>
              <a:satOff val="-12994"/>
              <a:lumOff val="5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003F5-1318-4A63-9F8F-325D10D03320}">
      <dsp:nvSpPr>
        <dsp:cNvPr id="0" name=""/>
        <dsp:cNvSpPr/>
      </dsp:nvSpPr>
      <dsp:spPr>
        <a:xfrm>
          <a:off x="6066271" y="3798865"/>
          <a:ext cx="2001314" cy="901077"/>
        </a:xfrm>
        <a:prstGeom prst="roundRect">
          <a:avLst/>
        </a:prstGeom>
        <a:solidFill>
          <a:schemeClr val="accent5">
            <a:hueOff val="6005958"/>
            <a:satOff val="-19492"/>
            <a:lumOff val="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Active teaching methods</a:t>
          </a:r>
        </a:p>
      </dsp:txBody>
      <dsp:txXfrm>
        <a:off x="6110258" y="3842852"/>
        <a:ext cx="1913340" cy="813103"/>
      </dsp:txXfrm>
    </dsp:sp>
    <dsp:sp modelId="{6907D91A-D7DA-42A4-B048-878664A6F3D4}">
      <dsp:nvSpPr>
        <dsp:cNvPr id="0" name=""/>
        <dsp:cNvSpPr/>
      </dsp:nvSpPr>
      <dsp:spPr>
        <a:xfrm>
          <a:off x="1544739" y="824025"/>
          <a:ext cx="5502867" cy="5502867"/>
        </a:xfrm>
        <a:custGeom>
          <a:avLst/>
          <a:gdLst/>
          <a:ahLst/>
          <a:cxnLst/>
          <a:rect l="0" t="0" r="0" b="0"/>
          <a:pathLst>
            <a:path>
              <a:moveTo>
                <a:pt x="5260233" y="3881174"/>
              </a:moveTo>
              <a:arcTo wR="2751433" hR="2751433" stAng="1454554" swAng="706921"/>
            </a:path>
          </a:pathLst>
        </a:custGeom>
        <a:noFill/>
        <a:ln w="9525" cap="flat" cmpd="sng" algn="ctr">
          <a:solidFill>
            <a:schemeClr val="accent5">
              <a:hueOff val="6005958"/>
              <a:satOff val="-19492"/>
              <a:lumOff val="8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3520A-A152-4828-BC34-29A6ACFB0F8C}">
      <dsp:nvSpPr>
        <dsp:cNvPr id="0" name=""/>
        <dsp:cNvSpPr/>
      </dsp:nvSpPr>
      <dsp:spPr>
        <a:xfrm>
          <a:off x="4876746" y="5198323"/>
          <a:ext cx="2001314" cy="901077"/>
        </a:xfrm>
        <a:prstGeom prst="roundRect">
          <a:avLst/>
        </a:prstGeom>
        <a:solidFill>
          <a:schemeClr val="accent5">
            <a:hueOff val="8007945"/>
            <a:satOff val="-25989"/>
            <a:lumOff val="11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Skills and attributes</a:t>
          </a:r>
        </a:p>
      </dsp:txBody>
      <dsp:txXfrm>
        <a:off x="4920733" y="5242310"/>
        <a:ext cx="1913340" cy="813103"/>
      </dsp:txXfrm>
    </dsp:sp>
    <dsp:sp modelId="{FB087506-18B1-499E-88C9-A068F04D2A9E}">
      <dsp:nvSpPr>
        <dsp:cNvPr id="0" name=""/>
        <dsp:cNvSpPr/>
      </dsp:nvSpPr>
      <dsp:spPr>
        <a:xfrm>
          <a:off x="1885588" y="456288"/>
          <a:ext cx="5502867" cy="5502867"/>
        </a:xfrm>
        <a:custGeom>
          <a:avLst/>
          <a:gdLst/>
          <a:ahLst/>
          <a:cxnLst/>
          <a:rect l="0" t="0" r="0" b="0"/>
          <a:pathLst>
            <a:path>
              <a:moveTo>
                <a:pt x="2985783" y="5492869"/>
              </a:moveTo>
              <a:arcTo wR="2751433" hR="2751433" stAng="5106839" swAng="661605"/>
            </a:path>
          </a:pathLst>
        </a:custGeom>
        <a:noFill/>
        <a:ln w="9525" cap="flat" cmpd="sng" algn="ctr">
          <a:solidFill>
            <a:schemeClr val="accent5">
              <a:hueOff val="8007945"/>
              <a:satOff val="-25989"/>
              <a:lumOff val="11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12410-A684-46DF-9906-FA3D70E3C716}">
      <dsp:nvSpPr>
        <dsp:cNvPr id="0" name=""/>
        <dsp:cNvSpPr/>
      </dsp:nvSpPr>
      <dsp:spPr>
        <a:xfrm>
          <a:off x="2336022" y="5219282"/>
          <a:ext cx="2001314" cy="901077"/>
        </a:xfrm>
        <a:prstGeom prst="roundRect">
          <a:avLst/>
        </a:prstGeom>
        <a:solidFill>
          <a:schemeClr val="accent5">
            <a:hueOff val="10009931"/>
            <a:satOff val="-32486"/>
            <a:lumOff val="14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Career management skills </a:t>
          </a:r>
          <a:br>
            <a:rPr lang="en-GB" sz="1800" b="1" kern="1200" dirty="0">
              <a:latin typeface="Calibri Light" panose="020F0302020204030204" pitchFamily="34" charset="0"/>
              <a:cs typeface="Calibri Light" panose="020F0302020204030204" pitchFamily="34" charset="0"/>
            </a:rPr>
          </a:br>
          <a:r>
            <a:rPr lang="en-GB" sz="18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&amp; insights</a:t>
          </a:r>
        </a:p>
      </dsp:txBody>
      <dsp:txXfrm>
        <a:off x="2380009" y="5263269"/>
        <a:ext cx="1913340" cy="813103"/>
      </dsp:txXfrm>
    </dsp:sp>
    <dsp:sp modelId="{300A8D04-AD5E-417E-988B-A98F395C3AE7}">
      <dsp:nvSpPr>
        <dsp:cNvPr id="0" name=""/>
        <dsp:cNvSpPr/>
      </dsp:nvSpPr>
      <dsp:spPr>
        <a:xfrm>
          <a:off x="2135913" y="842501"/>
          <a:ext cx="5502867" cy="5502867"/>
        </a:xfrm>
        <a:custGeom>
          <a:avLst/>
          <a:gdLst/>
          <a:ahLst/>
          <a:cxnLst/>
          <a:rect l="0" t="0" r="0" b="0"/>
          <a:pathLst>
            <a:path>
              <a:moveTo>
                <a:pt x="527844" y="4371940"/>
              </a:moveTo>
              <a:arcTo wR="2751433" hR="2751433" stAng="8634972" swAng="735432"/>
            </a:path>
          </a:pathLst>
        </a:custGeom>
        <a:noFill/>
        <a:ln w="9525" cap="flat" cmpd="sng" algn="ctr">
          <a:solidFill>
            <a:schemeClr val="accent5">
              <a:hueOff val="10009931"/>
              <a:satOff val="-32486"/>
              <a:lumOff val="147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B518F-AF1B-4D6A-88C7-F437E746A56A}">
      <dsp:nvSpPr>
        <dsp:cNvPr id="0" name=""/>
        <dsp:cNvSpPr/>
      </dsp:nvSpPr>
      <dsp:spPr>
        <a:xfrm>
          <a:off x="1104445" y="3798869"/>
          <a:ext cx="2001314" cy="901077"/>
        </a:xfrm>
        <a:prstGeom prst="roundRect">
          <a:avLst/>
        </a:prstGeom>
        <a:solidFill>
          <a:schemeClr val="accent5">
            <a:hueOff val="12011917"/>
            <a:satOff val="-38984"/>
            <a:lumOff val="17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Enterprise education</a:t>
          </a:r>
        </a:p>
      </dsp:txBody>
      <dsp:txXfrm>
        <a:off x="1148432" y="3842856"/>
        <a:ext cx="1913340" cy="813103"/>
      </dsp:txXfrm>
    </dsp:sp>
    <dsp:sp modelId="{65DD3B29-69A2-4C00-9C34-A10D7587F735}">
      <dsp:nvSpPr>
        <dsp:cNvPr id="0" name=""/>
        <dsp:cNvSpPr/>
      </dsp:nvSpPr>
      <dsp:spPr>
        <a:xfrm>
          <a:off x="1834051" y="278180"/>
          <a:ext cx="5502867" cy="5502867"/>
        </a:xfrm>
        <a:custGeom>
          <a:avLst/>
          <a:gdLst/>
          <a:ahLst/>
          <a:cxnLst/>
          <a:rect l="0" t="0" r="0" b="0"/>
          <a:pathLst>
            <a:path>
              <a:moveTo>
                <a:pt x="108021" y="3514819"/>
              </a:moveTo>
              <a:arcTo wR="2751433" hR="2751433" stAng="9833516" swAng="749849"/>
            </a:path>
          </a:pathLst>
        </a:custGeom>
        <a:noFill/>
        <a:ln w="9525" cap="flat" cmpd="sng" algn="ctr">
          <a:solidFill>
            <a:schemeClr val="accent5">
              <a:hueOff val="12011917"/>
              <a:satOff val="-38984"/>
              <a:lumOff val="176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8219-A9CD-4AA1-9BD2-33D7C1EE9DF1}">
      <dsp:nvSpPr>
        <dsp:cNvPr id="0" name=""/>
        <dsp:cNvSpPr/>
      </dsp:nvSpPr>
      <dsp:spPr>
        <a:xfrm>
          <a:off x="861722" y="2295709"/>
          <a:ext cx="2001314" cy="901077"/>
        </a:xfrm>
        <a:prstGeom prst="roundRect">
          <a:avLst/>
        </a:prstGeom>
        <a:solidFill>
          <a:schemeClr val="accent5">
            <a:hueOff val="14013903"/>
            <a:satOff val="-45481"/>
            <a:lumOff val="20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Explicit recognition &amp; valuing of employability</a:t>
          </a:r>
        </a:p>
      </dsp:txBody>
      <dsp:txXfrm>
        <a:off x="905709" y="2339696"/>
        <a:ext cx="1913340" cy="813103"/>
      </dsp:txXfrm>
    </dsp:sp>
    <dsp:sp modelId="{460AB0E9-F91B-41AA-B1C8-9104F469A84F}">
      <dsp:nvSpPr>
        <dsp:cNvPr id="0" name=""/>
        <dsp:cNvSpPr/>
      </dsp:nvSpPr>
      <dsp:spPr>
        <a:xfrm>
          <a:off x="1848576" y="327766"/>
          <a:ext cx="5502867" cy="5502867"/>
        </a:xfrm>
        <a:custGeom>
          <a:avLst/>
          <a:gdLst/>
          <a:ahLst/>
          <a:cxnLst/>
          <a:rect l="0" t="0" r="0" b="0"/>
          <a:pathLst>
            <a:path>
              <a:moveTo>
                <a:pt x="115422" y="1962869"/>
              </a:moveTo>
              <a:arcTo wR="2751433" hR="2751433" stAng="11799275" swAng="649257"/>
            </a:path>
          </a:pathLst>
        </a:custGeom>
        <a:noFill/>
        <a:ln w="9525" cap="flat" cmpd="sng" algn="ctr">
          <a:solidFill>
            <a:schemeClr val="accent5">
              <a:hueOff val="14013903"/>
              <a:satOff val="-45481"/>
              <a:lumOff val="20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DEDE3-7832-4664-8B74-2ABDB6BB5533}">
      <dsp:nvSpPr>
        <dsp:cNvPr id="0" name=""/>
        <dsp:cNvSpPr/>
      </dsp:nvSpPr>
      <dsp:spPr>
        <a:xfrm>
          <a:off x="1466438" y="903999"/>
          <a:ext cx="2001314" cy="901077"/>
        </a:xfrm>
        <a:prstGeom prst="roundRect">
          <a:avLst/>
        </a:prstGeom>
        <a:solidFill>
          <a:schemeClr val="accent5">
            <a:hueOff val="16015889"/>
            <a:satOff val="-51978"/>
            <a:lumOff val="2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Reflection</a:t>
          </a:r>
        </a:p>
      </dsp:txBody>
      <dsp:txXfrm>
        <a:off x="1510425" y="947986"/>
        <a:ext cx="1913340" cy="813103"/>
      </dsp:txXfrm>
    </dsp:sp>
    <dsp:sp modelId="{F4D36386-CF66-41D9-97E4-2663F3CB19A5}">
      <dsp:nvSpPr>
        <dsp:cNvPr id="0" name=""/>
        <dsp:cNvSpPr/>
      </dsp:nvSpPr>
      <dsp:spPr>
        <a:xfrm>
          <a:off x="1854078" y="347144"/>
          <a:ext cx="5502867" cy="5502867"/>
        </a:xfrm>
        <a:custGeom>
          <a:avLst/>
          <a:gdLst/>
          <a:ahLst/>
          <a:cxnLst/>
          <a:rect l="0" t="0" r="0" b="0"/>
          <a:pathLst>
            <a:path>
              <a:moveTo>
                <a:pt x="1097593" y="552524"/>
              </a:moveTo>
              <a:arcTo wR="2751433" hR="2751433" stAng="13983150" swAng="883194"/>
            </a:path>
          </a:pathLst>
        </a:custGeom>
        <a:noFill/>
        <a:ln w="9525" cap="flat" cmpd="sng" algn="ctr">
          <a:solidFill>
            <a:schemeClr val="accent5">
              <a:hueOff val="16015889"/>
              <a:satOff val="-51978"/>
              <a:lumOff val="23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48A84-C64B-4F9A-B827-54B6F7A8C45F}">
      <dsp:nvSpPr>
        <dsp:cNvPr id="0" name=""/>
        <dsp:cNvSpPr/>
      </dsp:nvSpPr>
      <dsp:spPr>
        <a:xfrm>
          <a:off x="1928" y="511394"/>
          <a:ext cx="1880591" cy="752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baseline="0" dirty="0"/>
            <a:t>2016/17: Small project</a:t>
          </a:r>
          <a:endParaRPr lang="en-GB" sz="1500" kern="1200" dirty="0"/>
        </a:p>
      </dsp:txBody>
      <dsp:txXfrm>
        <a:off x="1928" y="511394"/>
        <a:ext cx="1880591" cy="752236"/>
      </dsp:txXfrm>
    </dsp:sp>
    <dsp:sp modelId="{09D1AF96-5E43-428D-A394-B24E0BC7A2FB}">
      <dsp:nvSpPr>
        <dsp:cNvPr id="0" name=""/>
        <dsp:cNvSpPr/>
      </dsp:nvSpPr>
      <dsp:spPr>
        <a:xfrm>
          <a:off x="1928" y="1263631"/>
          <a:ext cx="1880591" cy="15286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UoE funded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75 hours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HCA employability landscape</a:t>
          </a:r>
        </a:p>
      </dsp:txBody>
      <dsp:txXfrm>
        <a:off x="1928" y="1263631"/>
        <a:ext cx="1880591" cy="1528621"/>
      </dsp:txXfrm>
    </dsp:sp>
    <dsp:sp modelId="{19A20F64-F12E-4803-96EB-07D362CC3836}">
      <dsp:nvSpPr>
        <dsp:cNvPr id="0" name=""/>
        <dsp:cNvSpPr/>
      </dsp:nvSpPr>
      <dsp:spPr>
        <a:xfrm>
          <a:off x="2145803" y="511394"/>
          <a:ext cx="1880591" cy="752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baseline="0"/>
            <a:t>2017/18: School-funded research project</a:t>
          </a:r>
          <a:endParaRPr lang="en-GB" sz="1500" kern="1200"/>
        </a:p>
      </dsp:txBody>
      <dsp:txXfrm>
        <a:off x="2145803" y="511394"/>
        <a:ext cx="1880591" cy="752236"/>
      </dsp:txXfrm>
    </dsp:sp>
    <dsp:sp modelId="{A00B3B63-FD87-4708-8B62-A45862E18948}">
      <dsp:nvSpPr>
        <dsp:cNvPr id="0" name=""/>
        <dsp:cNvSpPr/>
      </dsp:nvSpPr>
      <dsp:spPr>
        <a:xfrm>
          <a:off x="2145803" y="1263631"/>
          <a:ext cx="1880591" cy="15286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HCA funded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100 hours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ILOs and course descriptions</a:t>
          </a:r>
        </a:p>
      </dsp:txBody>
      <dsp:txXfrm>
        <a:off x="2145803" y="1263631"/>
        <a:ext cx="1880591" cy="1528621"/>
      </dsp:txXfrm>
    </dsp:sp>
    <dsp:sp modelId="{C647178C-EA64-47EC-A9BB-C7B123CF2146}">
      <dsp:nvSpPr>
        <dsp:cNvPr id="0" name=""/>
        <dsp:cNvSpPr/>
      </dsp:nvSpPr>
      <dsp:spPr>
        <a:xfrm>
          <a:off x="4289678" y="511394"/>
          <a:ext cx="1880591" cy="752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baseline="0" dirty="0"/>
            <a:t>2018/19: Large employability research project </a:t>
          </a:r>
          <a:endParaRPr lang="en-GB" sz="1500" kern="1200" dirty="0"/>
        </a:p>
      </dsp:txBody>
      <dsp:txXfrm>
        <a:off x="4289678" y="511394"/>
        <a:ext cx="1880591" cy="752236"/>
      </dsp:txXfrm>
    </dsp:sp>
    <dsp:sp modelId="{5D384318-E136-4062-BED6-5BDA330B9462}">
      <dsp:nvSpPr>
        <dsp:cNvPr id="0" name=""/>
        <dsp:cNvSpPr/>
      </dsp:nvSpPr>
      <dsp:spPr>
        <a:xfrm>
          <a:off x="4289678" y="1263631"/>
          <a:ext cx="1880591" cy="15286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UoE funded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400 hours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Board of studies processes and forms of assessments</a:t>
          </a:r>
        </a:p>
      </dsp:txBody>
      <dsp:txXfrm>
        <a:off x="4289678" y="1263631"/>
        <a:ext cx="1880591" cy="1528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05DF1-BFA5-4119-8B42-F613F39F1FB0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8F149-BB16-4815-8D38-24999A00E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37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42867D-DE7C-473A-B42E-64F512E9754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27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8F149-BB16-4815-8D38-24999A00E8A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00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85598"/>
            <a:ext cx="5444490" cy="42822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F149-BB16-4815-8D38-24999A00E8A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693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485775"/>
            <a:ext cx="447198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3957638"/>
            <a:ext cx="5444490" cy="550068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F149-BB16-4815-8D38-24999A00E8A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436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471488"/>
            <a:ext cx="447198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3986213"/>
            <a:ext cx="5444490" cy="564356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F149-BB16-4815-8D38-24999A00E8A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891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F149-BB16-4815-8D38-24999A00E8A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682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314325"/>
            <a:ext cx="447198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3857626"/>
            <a:ext cx="5444490" cy="55875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F149-BB16-4815-8D38-24999A00E8A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423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357188"/>
            <a:ext cx="447198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3829050"/>
            <a:ext cx="5444490" cy="57578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F149-BB16-4815-8D38-24999A00E8A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830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F149-BB16-4815-8D38-24999A00E8A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568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F149-BB16-4815-8D38-24999A00E8A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726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85598"/>
            <a:ext cx="5444490" cy="465957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F149-BB16-4815-8D38-24999A00E8A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58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42867D-DE7C-473A-B42E-64F512E9754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041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575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508000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036" y="4107954"/>
            <a:ext cx="5443537" cy="39147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21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42867D-DE7C-473A-B42E-64F512E9754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404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42867D-DE7C-473A-B42E-64F512E9754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083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42867D-DE7C-473A-B42E-64F512E9754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89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42867D-DE7C-473A-B42E-64F512E9754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757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42867D-DE7C-473A-B42E-64F512E9754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60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42867D-DE7C-473A-B42E-64F512E9754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840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398463"/>
            <a:ext cx="1801813" cy="1352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0484" y="1960409"/>
            <a:ext cx="4952659" cy="7109849"/>
          </a:xfrm>
        </p:spPr>
        <p:txBody>
          <a:bodyPr>
            <a:normAutofit/>
          </a:bodyPr>
          <a:lstStyle/>
          <a:p>
            <a:pPr defTabSz="919224" eaLnBrk="1" hangingPunct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191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gradFill flip="none" rotWithShape="1">
          <a:gsLst>
            <a:gs pos="0">
              <a:srgbClr val="00A9C0"/>
            </a:gs>
            <a:gs pos="100000">
              <a:srgbClr val="00556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95349" y="1719262"/>
            <a:ext cx="7358064" cy="1743076"/>
          </a:xfrm>
          <a:prstGeom prst="rect">
            <a:avLst/>
          </a:prstGeom>
        </p:spPr>
        <p:txBody>
          <a:bodyPr lIns="27093" tIns="27093" rIns="27093" bIns="27093" anchor="b"/>
          <a:lstStyle>
            <a:lvl1pPr defTabSz="580409">
              <a:defRPr sz="4640" b="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4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895349" y="3509962"/>
            <a:ext cx="7358064" cy="595313"/>
          </a:xfrm>
          <a:prstGeom prst="rect">
            <a:avLst/>
          </a:prstGeom>
        </p:spPr>
        <p:txBody>
          <a:bodyPr lIns="27093" tIns="27093" rIns="27093" bIns="27093"/>
          <a:lstStyle>
            <a:lvl1pPr marL="0" indent="0" algn="ctr" defTabSz="580409">
              <a:spcBef>
                <a:spcPts val="0"/>
              </a:spcBef>
              <a:buSzTx/>
              <a:buFontTx/>
              <a:buNone/>
              <a:defRPr sz="2109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160729" algn="ctr" defTabSz="580409">
              <a:spcBef>
                <a:spcPts val="0"/>
              </a:spcBef>
              <a:buSzTx/>
              <a:buFontTx/>
              <a:buNone/>
              <a:defRPr sz="2109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321457" algn="ctr" defTabSz="580409">
              <a:spcBef>
                <a:spcPts val="0"/>
              </a:spcBef>
              <a:buSzTx/>
              <a:buFontTx/>
              <a:buNone/>
              <a:defRPr sz="2109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482186" algn="ctr" defTabSz="580409">
              <a:spcBef>
                <a:spcPts val="0"/>
              </a:spcBef>
              <a:buSzTx/>
              <a:buFontTx/>
              <a:buNone/>
              <a:defRPr sz="2109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642915" algn="ctr" defTabSz="580409">
              <a:spcBef>
                <a:spcPts val="0"/>
              </a:spcBef>
              <a:buSzTx/>
              <a:buFontTx/>
              <a:buNone/>
              <a:defRPr sz="2109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9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109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109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109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109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8277225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CDC6-63C5-6446-B9D1-A407354F9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8076B-D1FC-8142-AC84-ED01ADA09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D0ED5-EE1A-184F-B4D4-11F9F4961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3B90C-33B9-FB48-914D-D6379BA91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6861-0BF4-8F45-A27C-358A394C2CB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C7383-3E99-814E-91AD-E909A4350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2E8A5-C732-1247-BC53-DCB1D4C7E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7C28-BEEC-264B-9441-38DF10245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7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2C4E9-7B74-4946-AB23-7937249C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933D6-8634-DD43-9C47-5BDB551FA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4AE34-AB63-434E-A450-0CE940015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A54C2F-FBE6-EE4F-8582-6E4DC0ADC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B251C-DAE1-A04E-8509-FD40A778A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11A61-DED7-BC49-BEDE-F10AF283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6861-0BF4-8F45-A27C-358A394C2CB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8191AC-1923-9948-9034-BA88B5D39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07AD4-C0D0-174B-943A-766087FE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7C28-BEEC-264B-9441-38DF10245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02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3748B-D5F4-894A-AC9F-196C4D55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EAF51-B244-D44F-9CD6-0C12F554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6861-0BF4-8F45-A27C-358A394C2CB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E05D5E-C35C-334D-ACD6-A9BBBF02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A131FB-977D-A644-93B4-1D90E5781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7C28-BEEC-264B-9441-38DF10245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458AC0-E216-0643-873D-6CA0588AE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6861-0BF4-8F45-A27C-358A394C2CB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1CEFF-450B-0045-8F64-B0A04B7F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F2DE3-FD47-AD4F-B84D-36846A8C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7C28-BEEC-264B-9441-38DF10245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7D25B-646A-ED41-8F8C-DB2DBA5C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9A1FB-4AA2-634F-9AA7-9CD09456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E254F-765E-6A4F-90A2-72BCD67FD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EE2D2-DD1E-4B43-AB22-142B45E5E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6861-0BF4-8F45-A27C-358A394C2CB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07B04-4122-A540-A965-18DC1A91A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6AFE8-874B-2F44-93A7-6B790D86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7C28-BEEC-264B-9441-38DF10245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16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BD606-F139-BE42-821C-2220C948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F79802-59DE-8447-88D0-27B4970B0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39512-A159-5947-B4B7-A662130F1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6209D-AAE0-5B45-AFBD-0B2C94E59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6861-0BF4-8F45-A27C-358A394C2CB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2E62B-BF08-D945-AE5C-CDA2421FC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97994-7EA0-B445-89C0-B8190191D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7C28-BEEC-264B-9441-38DF10245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37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502CB-8B4B-8043-BB3D-BCF5C539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C43AB-AA64-FA42-85E9-ABDDA28CE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ED23C-FCCC-3843-B158-6985CC630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6861-0BF4-8F45-A27C-358A394C2CB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AF2EE-1680-BD45-BE29-E1F4514D3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D8678-5367-FA4D-8D93-5DF7B4AC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7C28-BEEC-264B-9441-38DF10245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67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D2EB04-B191-1444-8CCA-00CF041B7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7658E-E800-3A4B-8A7E-30D4DFC04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DB805-EF9E-774D-BBD5-5C197896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6861-0BF4-8F45-A27C-358A394C2CB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4EEB6-50C8-8B4E-962A-5DB5FE91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61DF4-A608-DB4A-BA85-A37751C0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7C28-BEEC-264B-9441-38DF10245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46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3" y="1676399"/>
            <a:ext cx="8077197" cy="1066801"/>
          </a:xfrm>
          <a:prstGeom prst="rect">
            <a:avLst/>
          </a:prstGeom>
        </p:spPr>
        <p:txBody>
          <a:bodyPr/>
          <a:lstStyle>
            <a:lvl1pPr algn="l">
              <a:lnSpc>
                <a:spcPts val="4400"/>
              </a:lnSpc>
              <a:defRPr sz="4800" b="0" i="0">
                <a:solidFill>
                  <a:srgbClr val="09091E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3" y="2971800"/>
            <a:ext cx="8077197" cy="3505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>
                <a:solidFill>
                  <a:srgbClr val="09091E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48200" y="609600"/>
            <a:ext cx="3962400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algn="r">
              <a:buNone/>
              <a:defRPr sz="1200" b="0" i="0">
                <a:solidFill>
                  <a:srgbClr val="09091E"/>
                </a:solidFill>
                <a:latin typeface="Arial"/>
                <a:cs typeface="Arial"/>
              </a:defRPr>
            </a:lvl1pPr>
            <a:lvl2pPr algn="r">
              <a:buNone/>
              <a:defRPr sz="1200" b="0" i="0">
                <a:solidFill>
                  <a:srgbClr val="09091E"/>
                </a:solidFill>
                <a:latin typeface="Arial"/>
                <a:cs typeface="Arial"/>
              </a:defRPr>
            </a:lvl2pPr>
            <a:lvl3pPr algn="r">
              <a:buNone/>
              <a:defRPr sz="1200" b="0" i="0">
                <a:solidFill>
                  <a:srgbClr val="09091E"/>
                </a:solidFill>
                <a:latin typeface="Arial"/>
                <a:cs typeface="Arial"/>
              </a:defRPr>
            </a:lvl3pPr>
            <a:lvl4pPr algn="r">
              <a:buNone/>
              <a:defRPr sz="1200" b="0" i="0">
                <a:solidFill>
                  <a:srgbClr val="09091E"/>
                </a:solidFill>
                <a:latin typeface="Arial"/>
                <a:cs typeface="Arial"/>
              </a:defRPr>
            </a:lvl4pPr>
            <a:lvl5pPr algn="r">
              <a:buNone/>
              <a:defRPr sz="1200" b="0" i="0">
                <a:solidFill>
                  <a:srgbClr val="09091E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92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 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80ABAD-DBC1-4AB4-B420-1DEC9B9213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51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28573" marR="28573" algn="ctr">
              <a:defRPr/>
            </a:pPr>
            <a:endParaRPr lang="en-US" sz="2812" kern="0">
              <a:solidFill>
                <a:sysClr val="windowText" lastClr="000000"/>
              </a:solidFill>
              <a:uFill>
                <a:solidFill/>
              </a:uFill>
              <a:latin typeface="Gill Sans"/>
              <a:sym typeface="Gill San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28573" marR="28573" algn="ctr">
              <a:defRPr/>
            </a:pPr>
            <a:endParaRPr lang="en-US" sz="2812" kern="0">
              <a:solidFill>
                <a:sysClr val="windowText" lastClr="000000"/>
              </a:solidFill>
              <a:uFill>
                <a:solidFill/>
              </a:uFill>
              <a:latin typeface="Gill Sans"/>
              <a:sym typeface="Gill San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71800-A403-4A7D-9C11-096BBE278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1063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gradFill flip="none" rotWithShape="1">
          <a:gsLst>
            <a:gs pos="0">
              <a:srgbClr val="00A9C0"/>
            </a:gs>
            <a:gs pos="100000">
              <a:srgbClr val="00556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95349" y="1719262"/>
            <a:ext cx="7358064" cy="1743076"/>
          </a:xfrm>
          <a:prstGeom prst="rect">
            <a:avLst/>
          </a:prstGeom>
        </p:spPr>
        <p:txBody>
          <a:bodyPr lIns="27093" tIns="27093" rIns="27093" bIns="27093" anchor="b"/>
          <a:lstStyle>
            <a:lvl1pPr defTabSz="580409">
              <a:defRPr sz="4640" b="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4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895349" y="3509962"/>
            <a:ext cx="7358064" cy="595313"/>
          </a:xfrm>
          <a:prstGeom prst="rect">
            <a:avLst/>
          </a:prstGeom>
        </p:spPr>
        <p:txBody>
          <a:bodyPr lIns="27093" tIns="27093" rIns="27093" bIns="27093"/>
          <a:lstStyle>
            <a:lvl1pPr marL="0" indent="0" algn="ctr" defTabSz="580409">
              <a:spcBef>
                <a:spcPts val="0"/>
              </a:spcBef>
              <a:buSzTx/>
              <a:buFontTx/>
              <a:buNone/>
              <a:defRPr sz="2109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160729" algn="ctr" defTabSz="580409">
              <a:spcBef>
                <a:spcPts val="0"/>
              </a:spcBef>
              <a:buSzTx/>
              <a:buFontTx/>
              <a:buNone/>
              <a:defRPr sz="2109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321457" algn="ctr" defTabSz="580409">
              <a:spcBef>
                <a:spcPts val="0"/>
              </a:spcBef>
              <a:buSzTx/>
              <a:buFontTx/>
              <a:buNone/>
              <a:defRPr sz="2109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482186" algn="ctr" defTabSz="580409">
              <a:spcBef>
                <a:spcPts val="0"/>
              </a:spcBef>
              <a:buSzTx/>
              <a:buFontTx/>
              <a:buNone/>
              <a:defRPr sz="2109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642915" algn="ctr" defTabSz="580409">
              <a:spcBef>
                <a:spcPts val="0"/>
              </a:spcBef>
              <a:buSzTx/>
              <a:buFontTx/>
              <a:buNone/>
              <a:defRPr sz="2109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9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109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109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109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109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3386925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407316" y="6377939"/>
            <a:ext cx="1279484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852" y="272076"/>
            <a:ext cx="2490527" cy="548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51493" y="1542590"/>
            <a:ext cx="5092507" cy="5315411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531003" y="1637974"/>
            <a:ext cx="2582108" cy="2831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Holder 3"/>
          <p:cNvSpPr>
            <a:spLocks noGrp="1"/>
          </p:cNvSpPr>
          <p:nvPr>
            <p:ph type="subTitle" idx="4"/>
          </p:nvPr>
        </p:nvSpPr>
        <p:spPr>
          <a:xfrm>
            <a:off x="526852" y="3485691"/>
            <a:ext cx="3133797" cy="259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6097653"/>
            <a:ext cx="184651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66" dirty="0">
                <a:solidFill>
                  <a:srgbClr val="003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Inspiring</a:t>
            </a:r>
            <a:r>
              <a:rPr lang="en-GB" sz="1266" baseline="0" dirty="0">
                <a:solidFill>
                  <a:srgbClr val="003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futures</a:t>
            </a:r>
            <a:endParaRPr lang="en-GB" sz="1266" dirty="0">
              <a:solidFill>
                <a:srgbClr val="003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3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0"/>
            <a:ext cx="6136976" cy="259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4315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6852" y="868193"/>
            <a:ext cx="8090297" cy="497700"/>
          </a:xfrm>
        </p:spPr>
        <p:txBody>
          <a:bodyPr lIns="0" tIns="0" rIns="0" bIns="0"/>
          <a:lstStyle>
            <a:lvl1pPr>
              <a:defRPr sz="3234" b="1" i="0">
                <a:solidFill>
                  <a:srgbClr val="68115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0996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6852" y="868193"/>
            <a:ext cx="8090297" cy="497700"/>
          </a:xfrm>
        </p:spPr>
        <p:txBody>
          <a:bodyPr lIns="0" tIns="0" rIns="0" bIns="0"/>
          <a:lstStyle>
            <a:lvl1pPr>
              <a:defRPr sz="3234" b="1" i="0">
                <a:solidFill>
                  <a:srgbClr val="68115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2849034" cy="259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07989" cy="259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788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gradFill flip="none" rotWithShape="1">
          <a:gsLst>
            <a:gs pos="0">
              <a:srgbClr val="00A9C0"/>
            </a:gs>
            <a:gs pos="100000">
              <a:srgbClr val="00556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95349" y="1719262"/>
            <a:ext cx="7358064" cy="1743076"/>
          </a:xfrm>
          <a:prstGeom prst="rect">
            <a:avLst/>
          </a:prstGeom>
        </p:spPr>
        <p:txBody>
          <a:bodyPr lIns="27093" tIns="27093" rIns="27093" bIns="27093" anchor="b"/>
          <a:lstStyle>
            <a:lvl1pPr defTabSz="580409">
              <a:defRPr sz="4640" b="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4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895349" y="3509962"/>
            <a:ext cx="7358064" cy="595313"/>
          </a:xfrm>
          <a:prstGeom prst="rect">
            <a:avLst/>
          </a:prstGeom>
        </p:spPr>
        <p:txBody>
          <a:bodyPr lIns="27093" tIns="27093" rIns="27093" bIns="27093"/>
          <a:lstStyle>
            <a:lvl1pPr marL="0" indent="0" algn="ctr" defTabSz="580409">
              <a:spcBef>
                <a:spcPts val="0"/>
              </a:spcBef>
              <a:buSzTx/>
              <a:buFontTx/>
              <a:buNone/>
              <a:defRPr sz="2109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160729" algn="ctr" defTabSz="580409">
              <a:spcBef>
                <a:spcPts val="0"/>
              </a:spcBef>
              <a:buSzTx/>
              <a:buFontTx/>
              <a:buNone/>
              <a:defRPr sz="2109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321457" algn="ctr" defTabSz="580409">
              <a:spcBef>
                <a:spcPts val="0"/>
              </a:spcBef>
              <a:buSzTx/>
              <a:buFontTx/>
              <a:buNone/>
              <a:defRPr sz="2109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482186" algn="ctr" defTabSz="580409">
              <a:spcBef>
                <a:spcPts val="0"/>
              </a:spcBef>
              <a:buSzTx/>
              <a:buFontTx/>
              <a:buNone/>
              <a:defRPr sz="2109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642915" algn="ctr" defTabSz="580409">
              <a:spcBef>
                <a:spcPts val="0"/>
              </a:spcBef>
              <a:buSzTx/>
              <a:buFontTx/>
              <a:buNone/>
              <a:defRPr sz="2109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9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109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109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109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109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09467752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261193" y="202973"/>
            <a:ext cx="8880753" cy="856358"/>
          </a:xfrm>
          <a:prstGeom prst="rect">
            <a:avLst/>
          </a:prstGeom>
        </p:spPr>
        <p:txBody>
          <a:bodyPr lIns="252000" tIns="0" rIns="0" bIns="0">
            <a:noAutofit/>
          </a:bodyPr>
          <a:lstStyle>
            <a:lvl1pPr algn="l" defTabSz="321457">
              <a:lnSpc>
                <a:spcPts val="3375"/>
              </a:lnSpc>
              <a:tabLst>
                <a:tab pos="589338" algn="l"/>
              </a:tabLst>
              <a:defRPr sz="2812" b="0" baseline="0">
                <a:solidFill>
                  <a:srgbClr val="599392"/>
                </a:solidFill>
                <a:latin typeface="Arial" panose="020B0604020202020204" pitchFamily="34" charset="0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12" dirty="0">
                <a:solidFill>
                  <a:srgbClr val="525252"/>
                </a:solidFill>
              </a:rP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261193" y="1476747"/>
            <a:ext cx="8621615" cy="44782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502277" indent="-323690" defTabSz="321457">
              <a:lnSpc>
                <a:spcPts val="344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tabLst>
                <a:tab pos="848290" algn="l"/>
              </a:tabLst>
              <a:defRPr sz="225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venir Book"/>
                <a:cs typeface="Avenir Book"/>
                <a:sym typeface="Avenir Book"/>
              </a:defRPr>
            </a:lvl1pPr>
            <a:lvl2pPr marL="823734" indent="-275695" defTabSz="321457">
              <a:lnSpc>
                <a:spcPts val="2320"/>
              </a:lnSpc>
              <a:spcBef>
                <a:spcPts val="1406"/>
              </a:spcBef>
              <a:buClr>
                <a:srgbClr val="DF8626"/>
              </a:buClr>
              <a:buSzPct val="150000"/>
              <a:buFont typeface="Calibri" panose="020F0502020204030204" pitchFamily="34" charset="0"/>
              <a:buChar char="─"/>
              <a:tabLst>
                <a:tab pos="1098313" algn="l"/>
              </a:tabLst>
              <a:defRPr sz="1969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2pPr>
            <a:lvl3pPr marL="1074873" indent="-251139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00000"/>
              <a:buFont typeface="Wingdings" panose="05000000000000000000" pitchFamily="2" charset="2"/>
              <a:buChar char="§"/>
              <a:tabLst>
                <a:tab pos="1339406" algn="l"/>
              </a:tabLst>
              <a:defRPr sz="1687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3pPr>
            <a:lvl4pPr marL="1386285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37424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4pPr>
            <a:lvl5pPr marL="1697697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97697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969" dirty="0">
                <a:solidFill>
                  <a:srgbClr val="494949"/>
                </a:solidFill>
              </a:rPr>
              <a:t>Body Level One</a:t>
            </a:r>
          </a:p>
          <a:p>
            <a:pPr lvl="1">
              <a:defRPr sz="1800"/>
            </a:pPr>
            <a:r>
              <a:rPr sz="1969" dirty="0"/>
              <a:t>Body Level Two</a:t>
            </a:r>
          </a:p>
          <a:p>
            <a:pPr lvl="2">
              <a:defRPr sz="1800"/>
            </a:pPr>
            <a:r>
              <a:rPr sz="2812" dirty="0"/>
              <a:t>Body Level Three</a:t>
            </a:r>
          </a:p>
          <a:p>
            <a:pPr lvl="3">
              <a:defRPr sz="1800"/>
            </a:pPr>
            <a:r>
              <a:rPr sz="2812" dirty="0"/>
              <a:t>Body Level Four</a:t>
            </a:r>
          </a:p>
          <a:p>
            <a:pPr lvl="4">
              <a:defRPr sz="1800"/>
            </a:pPr>
            <a:r>
              <a:rPr sz="2812" dirty="0"/>
              <a:t>Body Level Five</a:t>
            </a:r>
          </a:p>
        </p:txBody>
      </p:sp>
      <p:sp>
        <p:nvSpPr>
          <p:cNvPr id="60" name="Shape 60"/>
          <p:cNvSpPr/>
          <p:nvPr/>
        </p:nvSpPr>
        <p:spPr>
          <a:xfrm flipV="1">
            <a:off x="-31704" y="1135856"/>
            <a:ext cx="9207410" cy="1"/>
          </a:xfrm>
          <a:prstGeom prst="line">
            <a:avLst/>
          </a:prstGeom>
          <a:ln w="3175">
            <a:solidFill>
              <a:srgbClr val="373737"/>
            </a:solidFill>
            <a:miter lim="400000"/>
          </a:ln>
        </p:spPr>
        <p:txBody>
          <a:bodyPr lIns="45719" tIns="45719" rIns="45719" bIns="45719" anchor="ctr"/>
          <a:lstStyle/>
          <a:p>
            <a:pPr algn="ctr" defTabSz="321457">
              <a:lnSpc>
                <a:spcPts val="3375"/>
              </a:lnSpc>
              <a:tabLst>
                <a:tab pos="589338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 sz="2812" kern="0">
              <a:solidFill>
                <a:sysClr val="windowText" lastClr="000000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767901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800600" y="609600"/>
            <a:ext cx="3810000" cy="381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lnSpc>
                <a:spcPts val="2400"/>
              </a:lnSpc>
              <a:buNone/>
              <a:defRPr sz="12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90600" y="5257800"/>
            <a:ext cx="7315200" cy="12191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315200" cy="1371600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ts val="4980"/>
              </a:lnSpc>
              <a:defRPr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90600" y="3429000"/>
            <a:ext cx="7315200" cy="1371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 sz="2400" b="0" i="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buNone/>
              <a:defRPr sz="24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None/>
              <a:defRPr sz="24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buNone/>
              <a:defRPr sz="24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1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 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80ABAD-DBC1-4AB4-B420-1DEC9B9213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41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0961-4AFE-9140-AA13-EB2BB6D15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67A9A-F37E-C941-B4E8-9C8E1971A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0638A-DF5B-5946-9EBD-7AB7A87F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6861-0BF4-8F45-A27C-358A394C2CB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DC1B8-7AF5-2F47-B41A-E93133BF8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F9AC5-F709-6C47-A5C4-44ABD56EA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7C28-BEEC-264B-9441-38DF10245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2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2D20-7142-C649-AFD8-DF4BC749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A0E37-A232-384B-BB1D-DA973D8D9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9D24A-E595-C145-AE0F-2B46FDB9F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6861-0BF4-8F45-A27C-358A394C2CB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E4D84-29AE-AE47-AFE8-56040033A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CA175-91D5-DB4B-85D0-B8AA29EBD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7C28-BEEC-264B-9441-38DF10245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7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436E-818A-634C-8069-D05EA5A4B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365CC-8AE7-5349-9BE1-CF398FA2D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08C3C-798C-DD48-973A-032C9703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6861-0BF4-8F45-A27C-358A394C2CB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2237C-99C9-1843-B019-38467A1E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C0D2F-793D-974D-ACF1-08F69DDC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7C28-BEEC-264B-9441-38DF10245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4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67544" y="1106228"/>
            <a:ext cx="8229601" cy="1170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ctr">
            <a:normAutofit/>
          </a:bodyPr>
          <a:lstStyle/>
          <a:p>
            <a:pPr lvl="0">
              <a:defRPr sz="1800" b="0"/>
            </a:pPr>
            <a:r>
              <a:rPr sz="4219" b="1"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8229601" cy="458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normAutofit/>
          </a:bodyPr>
          <a:lstStyle/>
          <a:p>
            <a:pPr lvl="0">
              <a:defRPr sz="1800"/>
            </a:pPr>
            <a:r>
              <a:rPr sz="2953" dirty="0"/>
              <a:t>Body Level One</a:t>
            </a:r>
          </a:p>
          <a:p>
            <a:pPr lvl="1">
              <a:defRPr sz="1800"/>
            </a:pPr>
            <a:r>
              <a:rPr sz="2953" dirty="0"/>
              <a:t>Body Level Two</a:t>
            </a:r>
          </a:p>
          <a:p>
            <a:pPr lvl="2">
              <a:defRPr sz="1800"/>
            </a:pPr>
            <a:r>
              <a:rPr sz="2953" dirty="0"/>
              <a:t>Body Level Three</a:t>
            </a:r>
          </a:p>
          <a:p>
            <a:pPr lvl="3">
              <a:defRPr sz="1800"/>
            </a:pPr>
            <a:r>
              <a:rPr sz="2953" dirty="0"/>
              <a:t>Body Level Four</a:t>
            </a:r>
          </a:p>
          <a:p>
            <a:pPr lvl="4">
              <a:defRPr sz="1800"/>
            </a:pPr>
            <a:r>
              <a:rPr sz="2953"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97530"/>
            <a:ext cx="2133600" cy="282768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marL="0" marR="0" algn="r">
              <a:defRPr sz="984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0465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ransition spd="med"/>
  <p:txStyles>
    <p:titleStyle>
      <a:lvl1pPr algn="ctr">
        <a:defRPr sz="4219" b="1">
          <a:solidFill>
            <a:srgbClr val="599392"/>
          </a:solidFill>
          <a:latin typeface="+mj-lt"/>
          <a:ea typeface="Calibri"/>
          <a:cs typeface="Calibri"/>
          <a:sym typeface="Calibri"/>
        </a:defRPr>
      </a:lvl1pPr>
      <a:lvl2pPr algn="ctr">
        <a:defRPr sz="4219" b="1">
          <a:latin typeface="Calibri"/>
          <a:ea typeface="Calibri"/>
          <a:cs typeface="Calibri"/>
          <a:sym typeface="Calibri"/>
        </a:defRPr>
      </a:lvl2pPr>
      <a:lvl3pPr algn="ctr">
        <a:defRPr sz="4219" b="1">
          <a:latin typeface="Calibri"/>
          <a:ea typeface="Calibri"/>
          <a:cs typeface="Calibri"/>
          <a:sym typeface="Calibri"/>
        </a:defRPr>
      </a:lvl3pPr>
      <a:lvl4pPr algn="ctr">
        <a:defRPr sz="4219" b="1">
          <a:latin typeface="Calibri"/>
          <a:ea typeface="Calibri"/>
          <a:cs typeface="Calibri"/>
          <a:sym typeface="Calibri"/>
        </a:defRPr>
      </a:lvl4pPr>
      <a:lvl5pPr algn="ctr">
        <a:defRPr sz="4219" b="1">
          <a:latin typeface="Calibri"/>
          <a:ea typeface="Calibri"/>
          <a:cs typeface="Calibri"/>
          <a:sym typeface="Calibri"/>
        </a:defRPr>
      </a:lvl5pPr>
      <a:lvl6pPr algn="ctr">
        <a:defRPr sz="4219" b="1">
          <a:latin typeface="Calibri"/>
          <a:ea typeface="Calibri"/>
          <a:cs typeface="Calibri"/>
          <a:sym typeface="Calibri"/>
        </a:defRPr>
      </a:lvl6pPr>
      <a:lvl7pPr algn="ctr">
        <a:defRPr sz="4219" b="1">
          <a:latin typeface="Calibri"/>
          <a:ea typeface="Calibri"/>
          <a:cs typeface="Calibri"/>
          <a:sym typeface="Calibri"/>
        </a:defRPr>
      </a:lvl7pPr>
      <a:lvl8pPr algn="ctr">
        <a:defRPr sz="4219" b="1">
          <a:latin typeface="Calibri"/>
          <a:ea typeface="Calibri"/>
          <a:cs typeface="Calibri"/>
          <a:sym typeface="Calibri"/>
        </a:defRPr>
      </a:lvl8pPr>
      <a:lvl9pPr algn="ctr">
        <a:defRPr sz="4219" b="1">
          <a:latin typeface="Calibri"/>
          <a:ea typeface="Calibri"/>
          <a:cs typeface="Calibri"/>
          <a:sym typeface="Calibri"/>
        </a:defRPr>
      </a:lvl9pPr>
    </p:titleStyle>
    <p:bodyStyle>
      <a:lvl1pPr marL="316434" indent="-316434">
        <a:spcBef>
          <a:spcPts val="492"/>
        </a:spcBef>
        <a:buSzPct val="100000"/>
        <a:buFont typeface="Arial"/>
        <a:buChar char="•"/>
        <a:defRPr sz="2812">
          <a:latin typeface="+mj-lt"/>
          <a:ea typeface="Calibri"/>
          <a:cs typeface="Calibri"/>
          <a:sym typeface="Calibri"/>
        </a:defRPr>
      </a:lvl1pPr>
      <a:lvl2pPr marL="622824" indent="-301366">
        <a:spcBef>
          <a:spcPts val="492"/>
        </a:spcBef>
        <a:buSzPct val="100000"/>
        <a:buFont typeface="Arial"/>
        <a:buChar char="–"/>
        <a:defRPr sz="2812">
          <a:latin typeface="+mj-lt"/>
          <a:ea typeface="Calibri"/>
          <a:cs typeface="Calibri"/>
          <a:sym typeface="Calibri"/>
        </a:defRPr>
      </a:lvl2pPr>
      <a:lvl3pPr marL="924190" indent="-281275">
        <a:spcBef>
          <a:spcPts val="492"/>
        </a:spcBef>
        <a:buSzPct val="100000"/>
        <a:buFont typeface="Arial"/>
        <a:buChar char="•"/>
        <a:defRPr sz="2812">
          <a:latin typeface="+mj-lt"/>
          <a:ea typeface="Calibri"/>
          <a:cs typeface="Calibri"/>
          <a:sym typeface="Calibri"/>
        </a:defRPr>
      </a:lvl3pPr>
      <a:lvl4pPr marL="1301902" indent="-337530">
        <a:spcBef>
          <a:spcPts val="492"/>
        </a:spcBef>
        <a:buSzPct val="100000"/>
        <a:buFont typeface="Arial"/>
        <a:buChar char="–"/>
        <a:defRPr sz="2812">
          <a:latin typeface="+mj-lt"/>
          <a:ea typeface="Calibri"/>
          <a:cs typeface="Calibri"/>
          <a:sym typeface="Calibri"/>
        </a:defRPr>
      </a:lvl4pPr>
      <a:lvl5pPr marL="1623359" indent="-337530">
        <a:spcBef>
          <a:spcPts val="492"/>
        </a:spcBef>
        <a:buSzPct val="100000"/>
        <a:buFont typeface="Arial"/>
        <a:buChar char="»"/>
        <a:defRPr sz="2812">
          <a:latin typeface="+mj-lt"/>
          <a:ea typeface="Calibri"/>
          <a:cs typeface="Calibri"/>
          <a:sym typeface="Calibri"/>
        </a:defRPr>
      </a:lvl5pPr>
      <a:lvl6pPr marL="1944817" indent="-337530">
        <a:spcBef>
          <a:spcPts val="492"/>
        </a:spcBef>
        <a:buSzPct val="100000"/>
        <a:buFont typeface="Arial"/>
        <a:buChar char="•"/>
        <a:defRPr sz="2953">
          <a:latin typeface="Calibri"/>
          <a:ea typeface="Calibri"/>
          <a:cs typeface="Calibri"/>
          <a:sym typeface="Calibri"/>
        </a:defRPr>
      </a:lvl6pPr>
      <a:lvl7pPr marL="2266274" indent="-337530">
        <a:spcBef>
          <a:spcPts val="492"/>
        </a:spcBef>
        <a:buSzPct val="100000"/>
        <a:buFont typeface="Arial"/>
        <a:buChar char="•"/>
        <a:defRPr sz="2953">
          <a:latin typeface="Calibri"/>
          <a:ea typeface="Calibri"/>
          <a:cs typeface="Calibri"/>
          <a:sym typeface="Calibri"/>
        </a:defRPr>
      </a:lvl7pPr>
      <a:lvl8pPr marL="2587731" indent="-337529">
        <a:spcBef>
          <a:spcPts val="492"/>
        </a:spcBef>
        <a:buSzPct val="100000"/>
        <a:buFont typeface="Arial"/>
        <a:buChar char="•"/>
        <a:defRPr sz="2953">
          <a:latin typeface="Calibri"/>
          <a:ea typeface="Calibri"/>
          <a:cs typeface="Calibri"/>
          <a:sym typeface="Calibri"/>
        </a:defRPr>
      </a:lvl8pPr>
      <a:lvl9pPr marL="2909188" indent="-337529">
        <a:spcBef>
          <a:spcPts val="492"/>
        </a:spcBef>
        <a:buSzPct val="100000"/>
        <a:buFont typeface="Arial"/>
        <a:buChar char="•"/>
        <a:defRPr sz="2953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984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321457" algn="r">
        <a:defRPr sz="984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642915" algn="r">
        <a:defRPr sz="984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964372" algn="r">
        <a:defRPr sz="984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285829" algn="r">
        <a:defRPr sz="984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1607287" algn="r">
        <a:defRPr sz="984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1928744" algn="r">
        <a:defRPr sz="984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2250201" algn="r">
        <a:defRPr sz="984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2571659" algn="r">
        <a:defRPr sz="984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67544" y="1106228"/>
            <a:ext cx="8229601" cy="1170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ctr">
            <a:normAutofit/>
          </a:bodyPr>
          <a:lstStyle/>
          <a:p>
            <a:pPr lvl="0">
              <a:defRPr sz="1800" b="0"/>
            </a:pPr>
            <a:r>
              <a:rPr sz="4219" b="1"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8229601" cy="458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normAutofit/>
          </a:bodyPr>
          <a:lstStyle/>
          <a:p>
            <a:pPr lvl="0">
              <a:defRPr sz="1800"/>
            </a:pPr>
            <a:r>
              <a:rPr sz="2953" dirty="0"/>
              <a:t>Body Level One</a:t>
            </a:r>
          </a:p>
          <a:p>
            <a:pPr lvl="1">
              <a:defRPr sz="1800"/>
            </a:pPr>
            <a:r>
              <a:rPr sz="2953" dirty="0"/>
              <a:t>Body Level Two</a:t>
            </a:r>
          </a:p>
          <a:p>
            <a:pPr lvl="2">
              <a:defRPr sz="1800"/>
            </a:pPr>
            <a:r>
              <a:rPr sz="2953" dirty="0"/>
              <a:t>Body Level Three</a:t>
            </a:r>
          </a:p>
          <a:p>
            <a:pPr lvl="3">
              <a:defRPr sz="1800"/>
            </a:pPr>
            <a:r>
              <a:rPr sz="2953" dirty="0"/>
              <a:t>Body Level Four</a:t>
            </a:r>
          </a:p>
          <a:p>
            <a:pPr lvl="4">
              <a:defRPr sz="1800"/>
            </a:pPr>
            <a:r>
              <a:rPr sz="2953"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97530"/>
            <a:ext cx="2133600" cy="282768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marL="0" marR="0" algn="r">
              <a:defRPr sz="984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26483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ransition spd="med"/>
  <p:txStyles>
    <p:titleStyle>
      <a:lvl1pPr algn="ctr">
        <a:defRPr sz="4219" b="1">
          <a:solidFill>
            <a:srgbClr val="599392"/>
          </a:solidFill>
          <a:latin typeface="+mj-lt"/>
          <a:ea typeface="Calibri"/>
          <a:cs typeface="Calibri"/>
          <a:sym typeface="Calibri"/>
        </a:defRPr>
      </a:lvl1pPr>
      <a:lvl2pPr algn="ctr">
        <a:defRPr sz="4219" b="1">
          <a:latin typeface="Calibri"/>
          <a:ea typeface="Calibri"/>
          <a:cs typeface="Calibri"/>
          <a:sym typeface="Calibri"/>
        </a:defRPr>
      </a:lvl2pPr>
      <a:lvl3pPr algn="ctr">
        <a:defRPr sz="4219" b="1">
          <a:latin typeface="Calibri"/>
          <a:ea typeface="Calibri"/>
          <a:cs typeface="Calibri"/>
          <a:sym typeface="Calibri"/>
        </a:defRPr>
      </a:lvl3pPr>
      <a:lvl4pPr algn="ctr">
        <a:defRPr sz="4219" b="1">
          <a:latin typeface="Calibri"/>
          <a:ea typeface="Calibri"/>
          <a:cs typeface="Calibri"/>
          <a:sym typeface="Calibri"/>
        </a:defRPr>
      </a:lvl4pPr>
      <a:lvl5pPr algn="ctr">
        <a:defRPr sz="4219" b="1">
          <a:latin typeface="Calibri"/>
          <a:ea typeface="Calibri"/>
          <a:cs typeface="Calibri"/>
          <a:sym typeface="Calibri"/>
        </a:defRPr>
      </a:lvl5pPr>
      <a:lvl6pPr algn="ctr">
        <a:defRPr sz="4219" b="1">
          <a:latin typeface="Calibri"/>
          <a:ea typeface="Calibri"/>
          <a:cs typeface="Calibri"/>
          <a:sym typeface="Calibri"/>
        </a:defRPr>
      </a:lvl6pPr>
      <a:lvl7pPr algn="ctr">
        <a:defRPr sz="4219" b="1">
          <a:latin typeface="Calibri"/>
          <a:ea typeface="Calibri"/>
          <a:cs typeface="Calibri"/>
          <a:sym typeface="Calibri"/>
        </a:defRPr>
      </a:lvl7pPr>
      <a:lvl8pPr algn="ctr">
        <a:defRPr sz="4219" b="1">
          <a:latin typeface="Calibri"/>
          <a:ea typeface="Calibri"/>
          <a:cs typeface="Calibri"/>
          <a:sym typeface="Calibri"/>
        </a:defRPr>
      </a:lvl8pPr>
      <a:lvl9pPr algn="ctr">
        <a:defRPr sz="4219" b="1">
          <a:latin typeface="Calibri"/>
          <a:ea typeface="Calibri"/>
          <a:cs typeface="Calibri"/>
          <a:sym typeface="Calibri"/>
        </a:defRPr>
      </a:lvl9pPr>
    </p:titleStyle>
    <p:bodyStyle>
      <a:lvl1pPr marL="316434" indent="-316434">
        <a:spcBef>
          <a:spcPts val="492"/>
        </a:spcBef>
        <a:buSzPct val="100000"/>
        <a:buFont typeface="Arial"/>
        <a:buChar char="•"/>
        <a:defRPr sz="2812">
          <a:latin typeface="+mj-lt"/>
          <a:ea typeface="Calibri"/>
          <a:cs typeface="Calibri"/>
          <a:sym typeface="Calibri"/>
        </a:defRPr>
      </a:lvl1pPr>
      <a:lvl2pPr marL="622824" indent="-301366">
        <a:spcBef>
          <a:spcPts val="492"/>
        </a:spcBef>
        <a:buSzPct val="100000"/>
        <a:buFont typeface="Arial"/>
        <a:buChar char="–"/>
        <a:defRPr sz="2812">
          <a:latin typeface="+mj-lt"/>
          <a:ea typeface="Calibri"/>
          <a:cs typeface="Calibri"/>
          <a:sym typeface="Calibri"/>
        </a:defRPr>
      </a:lvl2pPr>
      <a:lvl3pPr marL="924190" indent="-281275">
        <a:spcBef>
          <a:spcPts val="492"/>
        </a:spcBef>
        <a:buSzPct val="100000"/>
        <a:buFont typeface="Arial"/>
        <a:buChar char="•"/>
        <a:defRPr sz="2812">
          <a:latin typeface="+mj-lt"/>
          <a:ea typeface="Calibri"/>
          <a:cs typeface="Calibri"/>
          <a:sym typeface="Calibri"/>
        </a:defRPr>
      </a:lvl3pPr>
      <a:lvl4pPr marL="1301902" indent="-337530">
        <a:spcBef>
          <a:spcPts val="492"/>
        </a:spcBef>
        <a:buSzPct val="100000"/>
        <a:buFont typeface="Arial"/>
        <a:buChar char="–"/>
        <a:defRPr sz="2812">
          <a:latin typeface="+mj-lt"/>
          <a:ea typeface="Calibri"/>
          <a:cs typeface="Calibri"/>
          <a:sym typeface="Calibri"/>
        </a:defRPr>
      </a:lvl4pPr>
      <a:lvl5pPr marL="1623359" indent="-337530">
        <a:spcBef>
          <a:spcPts val="492"/>
        </a:spcBef>
        <a:buSzPct val="100000"/>
        <a:buFont typeface="Arial"/>
        <a:buChar char="»"/>
        <a:defRPr sz="2812">
          <a:latin typeface="+mj-lt"/>
          <a:ea typeface="Calibri"/>
          <a:cs typeface="Calibri"/>
          <a:sym typeface="Calibri"/>
        </a:defRPr>
      </a:lvl5pPr>
      <a:lvl6pPr marL="1944817" indent="-337530">
        <a:spcBef>
          <a:spcPts val="492"/>
        </a:spcBef>
        <a:buSzPct val="100000"/>
        <a:buFont typeface="Arial"/>
        <a:buChar char="•"/>
        <a:defRPr sz="2953">
          <a:latin typeface="Calibri"/>
          <a:ea typeface="Calibri"/>
          <a:cs typeface="Calibri"/>
          <a:sym typeface="Calibri"/>
        </a:defRPr>
      </a:lvl6pPr>
      <a:lvl7pPr marL="2266274" indent="-337530">
        <a:spcBef>
          <a:spcPts val="492"/>
        </a:spcBef>
        <a:buSzPct val="100000"/>
        <a:buFont typeface="Arial"/>
        <a:buChar char="•"/>
        <a:defRPr sz="2953">
          <a:latin typeface="Calibri"/>
          <a:ea typeface="Calibri"/>
          <a:cs typeface="Calibri"/>
          <a:sym typeface="Calibri"/>
        </a:defRPr>
      </a:lvl7pPr>
      <a:lvl8pPr marL="2587731" indent="-337529">
        <a:spcBef>
          <a:spcPts val="492"/>
        </a:spcBef>
        <a:buSzPct val="100000"/>
        <a:buFont typeface="Arial"/>
        <a:buChar char="•"/>
        <a:defRPr sz="2953">
          <a:latin typeface="Calibri"/>
          <a:ea typeface="Calibri"/>
          <a:cs typeface="Calibri"/>
          <a:sym typeface="Calibri"/>
        </a:defRPr>
      </a:lvl8pPr>
      <a:lvl9pPr marL="2909188" indent="-337529">
        <a:spcBef>
          <a:spcPts val="492"/>
        </a:spcBef>
        <a:buSzPct val="100000"/>
        <a:buFont typeface="Arial"/>
        <a:buChar char="•"/>
        <a:defRPr sz="2953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984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321457" algn="r">
        <a:defRPr sz="984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642915" algn="r">
        <a:defRPr sz="984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964372" algn="r">
        <a:defRPr sz="984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285829" algn="r">
        <a:defRPr sz="984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1607287" algn="r">
        <a:defRPr sz="984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1928744" algn="r">
        <a:defRPr sz="984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2250201" algn="r">
        <a:defRPr sz="984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2571659" algn="r">
        <a:defRPr sz="984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09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UoE_Crest_W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5213"/>
            <a:ext cx="3962400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533400" y="1828800"/>
            <a:ext cx="807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77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B024E4-FF2B-7241-902F-BC70FC3B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C8440-C5B4-7D40-86D9-CE6788B17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AF99E-2259-A541-9E77-62A3018A0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B6861-0BF4-8F45-A27C-358A394C2CB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6DD91-7B14-BD4C-AC27-79D8984AB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0A128-E98D-A348-B463-A9AAE14D8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97C28-BEEC-264B-9441-38DF10245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6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33400" y="1370013"/>
            <a:ext cx="8077200" cy="1587"/>
          </a:xfrm>
          <a:prstGeom prst="line">
            <a:avLst/>
          </a:prstGeom>
          <a:ln>
            <a:solidFill>
              <a:srgbClr val="090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Title Placeholder 13"/>
          <p:cNvSpPr>
            <a:spLocks noGrp="1"/>
          </p:cNvSpPr>
          <p:nvPr>
            <p:ph type="title"/>
          </p:nvPr>
        </p:nvSpPr>
        <p:spPr bwMode="auto">
          <a:xfrm>
            <a:off x="4419600" y="603250"/>
            <a:ext cx="419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www.ed.ac.uk/academic-services</a:t>
            </a:r>
            <a:endParaRPr lang="en-US" altLang="en-US" smtClean="0"/>
          </a:p>
        </p:txBody>
      </p:sp>
      <p:pic>
        <p:nvPicPr>
          <p:cNvPr id="2052" name="Picture 5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7675"/>
            <a:ext cx="253523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99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1200" kern="1200">
          <a:solidFill>
            <a:srgbClr val="09091E"/>
          </a:solidFill>
          <a:latin typeface="Arial"/>
          <a:ea typeface="ＭＳ Ｐゴシック" charset="0"/>
          <a:cs typeface="Arial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9091E"/>
          </a:solidFill>
          <a:latin typeface="Arial" charset="0"/>
          <a:ea typeface="ＭＳ Ｐゴシック" charset="0"/>
          <a:cs typeface="Arial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9091E"/>
          </a:solidFill>
          <a:latin typeface="Arial" charset="0"/>
          <a:ea typeface="ＭＳ Ｐゴシック" charset="0"/>
          <a:cs typeface="Arial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9091E"/>
          </a:solidFill>
          <a:latin typeface="Arial" charset="0"/>
          <a:ea typeface="ＭＳ Ｐゴシック" charset="0"/>
          <a:cs typeface="Arial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9091E"/>
          </a:solidFill>
          <a:latin typeface="Arial" charset="0"/>
          <a:ea typeface="ＭＳ Ｐゴシック" charset="0"/>
          <a:cs typeface="Arial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1200">
          <a:solidFill>
            <a:srgbClr val="1F497D"/>
          </a:solidFill>
          <a:latin typeface="Arial" charset="0"/>
          <a:ea typeface="ＭＳ Ｐゴシック" charset="0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1200">
          <a:solidFill>
            <a:srgbClr val="1F497D"/>
          </a:solidFill>
          <a:latin typeface="Arial" charset="0"/>
          <a:ea typeface="ＭＳ Ｐゴシック" charset="0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1200">
          <a:solidFill>
            <a:srgbClr val="1F497D"/>
          </a:solidFill>
          <a:latin typeface="Arial" charset="0"/>
          <a:ea typeface="ＭＳ Ｐゴシック" charset="0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1200">
          <a:solidFill>
            <a:srgbClr val="1F497D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6852" y="868193"/>
            <a:ext cx="8090297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68115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1" y="1577340"/>
            <a:ext cx="8229599" cy="259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6377940"/>
            <a:ext cx="29260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083594" y="6377940"/>
            <a:ext cx="83515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63518" y="4478925"/>
            <a:ext cx="2280483" cy="23790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57200" y="6097653"/>
            <a:ext cx="184651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66" dirty="0">
                <a:solidFill>
                  <a:srgbClr val="003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Inspiring</a:t>
            </a:r>
            <a:r>
              <a:rPr lang="en-GB" sz="1266" baseline="0" dirty="0">
                <a:solidFill>
                  <a:srgbClr val="003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futures</a:t>
            </a:r>
            <a:endParaRPr lang="en-GB" sz="1266" dirty="0">
              <a:solidFill>
                <a:srgbClr val="003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8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 sz="1687">
          <a:solidFill>
            <a:srgbClr val="0032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21457" eaLnBrk="1" hangingPunct="1">
        <a:defRPr>
          <a:latin typeface="+mn-lt"/>
          <a:ea typeface="+mn-ea"/>
          <a:cs typeface="+mn-cs"/>
        </a:defRPr>
      </a:lvl2pPr>
      <a:lvl3pPr marL="642915" eaLnBrk="1" hangingPunct="1">
        <a:defRPr>
          <a:latin typeface="+mn-lt"/>
          <a:ea typeface="+mn-ea"/>
          <a:cs typeface="+mn-cs"/>
        </a:defRPr>
      </a:lvl3pPr>
      <a:lvl4pPr marL="964372" eaLnBrk="1" hangingPunct="1">
        <a:defRPr>
          <a:latin typeface="+mn-lt"/>
          <a:ea typeface="+mn-ea"/>
          <a:cs typeface="+mn-cs"/>
        </a:defRPr>
      </a:lvl4pPr>
      <a:lvl5pPr marL="1285829" eaLnBrk="1" hangingPunct="1">
        <a:defRPr>
          <a:latin typeface="+mn-lt"/>
          <a:ea typeface="+mn-ea"/>
          <a:cs typeface="+mn-cs"/>
        </a:defRPr>
      </a:lvl5pPr>
      <a:lvl6pPr marL="1607287" eaLnBrk="1" hangingPunct="1">
        <a:defRPr>
          <a:latin typeface="+mn-lt"/>
          <a:ea typeface="+mn-ea"/>
          <a:cs typeface="+mn-cs"/>
        </a:defRPr>
      </a:lvl6pPr>
      <a:lvl7pPr marL="1928744" eaLnBrk="1" hangingPunct="1">
        <a:defRPr>
          <a:latin typeface="+mn-lt"/>
          <a:ea typeface="+mn-ea"/>
          <a:cs typeface="+mn-cs"/>
        </a:defRPr>
      </a:lvl7pPr>
      <a:lvl8pPr marL="2250201" eaLnBrk="1" hangingPunct="1">
        <a:defRPr>
          <a:latin typeface="+mn-lt"/>
          <a:ea typeface="+mn-ea"/>
          <a:cs typeface="+mn-cs"/>
        </a:defRPr>
      </a:lvl8pPr>
      <a:lvl9pPr marL="257165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21457" eaLnBrk="1" hangingPunct="1">
        <a:defRPr>
          <a:latin typeface="+mn-lt"/>
          <a:ea typeface="+mn-ea"/>
          <a:cs typeface="+mn-cs"/>
        </a:defRPr>
      </a:lvl2pPr>
      <a:lvl3pPr marL="642915" eaLnBrk="1" hangingPunct="1">
        <a:defRPr>
          <a:latin typeface="+mn-lt"/>
          <a:ea typeface="+mn-ea"/>
          <a:cs typeface="+mn-cs"/>
        </a:defRPr>
      </a:lvl3pPr>
      <a:lvl4pPr marL="964372" eaLnBrk="1" hangingPunct="1">
        <a:defRPr>
          <a:latin typeface="+mn-lt"/>
          <a:ea typeface="+mn-ea"/>
          <a:cs typeface="+mn-cs"/>
        </a:defRPr>
      </a:lvl4pPr>
      <a:lvl5pPr marL="1285829" eaLnBrk="1" hangingPunct="1">
        <a:defRPr>
          <a:latin typeface="+mn-lt"/>
          <a:ea typeface="+mn-ea"/>
          <a:cs typeface="+mn-cs"/>
        </a:defRPr>
      </a:lvl5pPr>
      <a:lvl6pPr marL="1607287" eaLnBrk="1" hangingPunct="1">
        <a:defRPr>
          <a:latin typeface="+mn-lt"/>
          <a:ea typeface="+mn-ea"/>
          <a:cs typeface="+mn-cs"/>
        </a:defRPr>
      </a:lvl6pPr>
      <a:lvl7pPr marL="1928744" eaLnBrk="1" hangingPunct="1">
        <a:defRPr>
          <a:latin typeface="+mn-lt"/>
          <a:ea typeface="+mn-ea"/>
          <a:cs typeface="+mn-cs"/>
        </a:defRPr>
      </a:lvl7pPr>
      <a:lvl8pPr marL="2250201" eaLnBrk="1" hangingPunct="1">
        <a:defRPr>
          <a:latin typeface="+mn-lt"/>
          <a:ea typeface="+mn-ea"/>
          <a:cs typeface="+mn-cs"/>
        </a:defRPr>
      </a:lvl8pPr>
      <a:lvl9pPr marL="257165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ac.uk/careers/about-us/meet-the-team/consultant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Helen.Stringer@ed.ac.uk" TargetMode="Externa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studiovenues.co.uk/venues/glasgow/" TargetMode="External"/><Relationship Id="rId2" Type="http://schemas.openxmlformats.org/officeDocument/2006/relationships/hyperlink" Target="http://edin.ac/2ODRxUu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edin.ac/2POF3b1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fel.ed.ac.uk/" TargetMode="External"/><Relationship Id="rId2" Type="http://schemas.openxmlformats.org/officeDocument/2006/relationships/hyperlink" Target="http://www.teaching-matters-blog.ed.ac.uk/category/theme/experiential-learning-and-community-engagement/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casestudies.ed.ac.uk/" TargetMode="External"/><Relationship Id="rId4" Type="http://schemas.openxmlformats.org/officeDocument/2006/relationships/hyperlink" Target="https://www.ed.ac.uk/institute-academic-development/learning-teaching/funding/funding/previous-projects/theme/employabilit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517232"/>
            <a:ext cx="7315200" cy="1219199"/>
          </a:xfrm>
        </p:spPr>
        <p:txBody>
          <a:bodyPr/>
          <a:lstStyle/>
          <a:p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May, 2019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397638"/>
            <a:ext cx="7315200" cy="137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Board of Studies</a:t>
            </a:r>
            <a:br>
              <a:rPr lang="en-GB" dirty="0" smtClean="0"/>
            </a:br>
            <a:r>
              <a:rPr lang="en-GB" dirty="0" smtClean="0"/>
              <a:t>Network Event:</a:t>
            </a:r>
            <a:br>
              <a:rPr lang="en-GB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Embedding employability </a:t>
            </a:r>
            <a:br>
              <a:rPr lang="en-GB" sz="2800" dirty="0" smtClean="0"/>
            </a:br>
            <a:r>
              <a:rPr lang="en-GB" sz="2800" dirty="0" smtClean="0"/>
              <a:t>in the curriculu</a:t>
            </a:r>
            <a:r>
              <a:rPr lang="en-GB" sz="2800" dirty="0"/>
              <a:t>m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1560" y="742737"/>
            <a:ext cx="7315200" cy="1371600"/>
          </a:xfrm>
        </p:spPr>
        <p:txBody>
          <a:bodyPr/>
          <a:lstStyle/>
          <a:p>
            <a:r>
              <a:rPr lang="en-GB" sz="4800" dirty="0"/>
              <a:t>Welcome!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632" y="587727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Brian Connolly (Academic Services)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Dr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Jenny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Scoles (IAD)</a:t>
            </a:r>
          </a:p>
        </p:txBody>
      </p:sp>
    </p:spTree>
    <p:extLst>
      <p:ext uri="{BB962C8B-B14F-4D97-AF65-F5344CB8AC3E}">
        <p14:creationId xmlns:p14="http://schemas.microsoft.com/office/powerpoint/2010/main" val="42304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F7031-104D-46AB-A467-BAD5B13E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51" y="593685"/>
            <a:ext cx="8090297" cy="497732"/>
          </a:xfrm>
        </p:spPr>
        <p:txBody>
          <a:bodyPr/>
          <a:lstStyle/>
          <a:p>
            <a:r>
              <a:rPr lang="en-GB" dirty="0"/>
              <a:t>Current practice: curriculum-based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D46E5-9653-4B11-8EB3-F61CB5BFF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850" y="1353145"/>
            <a:ext cx="8399383" cy="2805961"/>
          </a:xfrm>
        </p:spPr>
        <p:txBody>
          <a:bodyPr/>
          <a:lstStyle/>
          <a:p>
            <a:r>
              <a:rPr lang="en-GB" sz="2250" b="1" i="1" dirty="0"/>
              <a:t>Year 1 Tutorials (Start of S2) – MATHS</a:t>
            </a:r>
          </a:p>
          <a:p>
            <a:pPr marL="250022" marR="50451" indent="-241093" algn="l" rtl="0">
              <a:spcAft>
                <a:spcPts val="562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Shared aim: to reflect on past and use it to think ahead</a:t>
            </a:r>
          </a:p>
          <a:p>
            <a:pPr marL="692026" marR="50451" lvl="1" indent="-361639" algn="l" rtl="0">
              <a:spcAft>
                <a:spcPts val="562"/>
              </a:spcAft>
              <a:buClr>
                <a:srgbClr val="660066"/>
              </a:buClr>
              <a:buSzPct val="102000"/>
              <a:buFont typeface="+mj-lt"/>
              <a:buAutoNum type="arabicPeriod"/>
            </a:pPr>
            <a:r>
              <a:rPr lang="en-GB" sz="1828" kern="1200" spc="-18" dirty="0">
                <a:solidFill>
                  <a:srgbClr val="810262"/>
                </a:solidFill>
                <a:latin typeface="Arial"/>
                <a:cs typeface="Arial"/>
              </a:rPr>
              <a:t>Maths:</a:t>
            </a:r>
            <a:r>
              <a:rPr lang="en-GB" sz="1828" b="1" kern="1200" spc="-18" dirty="0">
                <a:solidFill>
                  <a:srgbClr val="810262"/>
                </a:solidFill>
                <a:latin typeface="Arial"/>
                <a:cs typeface="Arial"/>
              </a:rPr>
              <a:t> </a:t>
            </a:r>
            <a:r>
              <a:rPr lang="en-GB" sz="1828" kern="1200" spc="-18" dirty="0">
                <a:solidFill>
                  <a:srgbClr val="002D62"/>
                </a:solidFill>
                <a:latin typeface="Arial"/>
                <a:cs typeface="Arial"/>
              </a:rPr>
              <a:t>How did exams go / how can you improve going forward?</a:t>
            </a:r>
          </a:p>
          <a:p>
            <a:pPr marL="692026" marR="50451" lvl="1" indent="-361639" algn="l" rtl="0">
              <a:spcAft>
                <a:spcPts val="562"/>
              </a:spcAft>
              <a:buClr>
                <a:srgbClr val="660066"/>
              </a:buClr>
              <a:buSzPct val="102000"/>
              <a:buFont typeface="+mj-lt"/>
              <a:buAutoNum type="arabicPeriod"/>
            </a:pPr>
            <a:r>
              <a:rPr lang="en-GB" sz="1828" kern="1200" spc="-18" dirty="0">
                <a:solidFill>
                  <a:srgbClr val="810262"/>
                </a:solidFill>
                <a:latin typeface="Arial"/>
                <a:cs typeface="Arial"/>
              </a:rPr>
              <a:t>Careers: </a:t>
            </a:r>
            <a:r>
              <a:rPr lang="en-GB" sz="1828" kern="1200" spc="-18" dirty="0">
                <a:solidFill>
                  <a:srgbClr val="002D62"/>
                </a:solidFill>
                <a:latin typeface="Arial"/>
                <a:cs typeface="Arial"/>
              </a:rPr>
              <a:t>After University: what you said </a:t>
            </a:r>
            <a:r>
              <a:rPr lang="en-GB" sz="1125" kern="1200" spc="-18" dirty="0">
                <a:solidFill>
                  <a:srgbClr val="810262"/>
                </a:solidFill>
                <a:latin typeface="Arial"/>
                <a:cs typeface="Arial"/>
              </a:rPr>
              <a:t>(pre-arrival questionnaire)</a:t>
            </a:r>
            <a:r>
              <a:rPr lang="en-GB" sz="984" kern="1200" spc="-18" dirty="0">
                <a:solidFill>
                  <a:srgbClr val="002D62"/>
                </a:solidFill>
                <a:latin typeface="Arial"/>
                <a:cs typeface="Arial"/>
              </a:rPr>
              <a:t> </a:t>
            </a:r>
            <a:r>
              <a:rPr lang="en-GB" sz="1828" kern="1200" spc="-18" dirty="0">
                <a:solidFill>
                  <a:srgbClr val="002D62"/>
                </a:solidFill>
                <a:latin typeface="Arial"/>
                <a:cs typeface="Arial"/>
              </a:rPr>
              <a:t>/ what you can do about it (future)</a:t>
            </a:r>
          </a:p>
          <a:p>
            <a:pPr marL="250022" marR="50451" indent="-241093" algn="l" rtl="0">
              <a:spcAft>
                <a:spcPts val="562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b="1" kern="1200" cap="small" spc="-18" dirty="0">
                <a:solidFill>
                  <a:srgbClr val="002D62"/>
                </a:solidFill>
                <a:latin typeface="Arial"/>
                <a:cs typeface="Arial"/>
              </a:rPr>
              <a:t>and</a:t>
            </a: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: encourages students to take ownership; to take action; provides inspiration + information on extra-/co-curricular opportunities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045DFE7-D5E2-438C-94F2-414F04809C00}"/>
              </a:ext>
            </a:extLst>
          </p:cNvPr>
          <p:cNvSpPr txBox="1">
            <a:spLocks/>
          </p:cNvSpPr>
          <p:nvPr/>
        </p:nvSpPr>
        <p:spPr>
          <a:xfrm>
            <a:off x="526851" y="4327152"/>
            <a:ext cx="7386771" cy="1743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2400">
                <a:solidFill>
                  <a:srgbClr val="0032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642915"/>
            <a:r>
              <a:rPr lang="en-GB" sz="2250" b="1" i="1" kern="0" dirty="0"/>
              <a:t>‘MEng Placements’ – ENG</a:t>
            </a:r>
          </a:p>
          <a:p>
            <a:pPr marL="250022" marR="50451" indent="-241093" defTabSz="642915">
              <a:spcAft>
                <a:spcPts val="562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spc="-18" dirty="0">
                <a:solidFill>
                  <a:srgbClr val="002D62"/>
                </a:solidFill>
                <a:latin typeface="Arial"/>
                <a:cs typeface="Arial"/>
              </a:rPr>
              <a:t>Support for students in gaining industrial placements,  </a:t>
            </a:r>
            <a:r>
              <a:rPr lang="en-GB" sz="1828" spc="-18" dirty="0">
                <a:solidFill>
                  <a:srgbClr val="002D62"/>
                </a:solidFill>
                <a:latin typeface="Arial"/>
                <a:cs typeface="Arial"/>
              </a:rPr>
              <a:t>incl. sourcing; applying; reflecting (on skills gained)</a:t>
            </a:r>
          </a:p>
          <a:p>
            <a:pPr marL="250022" marR="50451" indent="-241093" defTabSz="642915">
              <a:spcAft>
                <a:spcPts val="562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b="1" cap="small" spc="-18" dirty="0">
                <a:solidFill>
                  <a:srgbClr val="002D62"/>
                </a:solidFill>
                <a:latin typeface="Arial"/>
                <a:cs typeface="Arial"/>
              </a:rPr>
              <a:t>and</a:t>
            </a:r>
            <a:r>
              <a:rPr lang="en-GB" sz="2250" spc="-18" dirty="0">
                <a:solidFill>
                  <a:srgbClr val="002D62"/>
                </a:solidFill>
                <a:latin typeface="Arial"/>
                <a:cs typeface="Arial"/>
              </a:rPr>
              <a:t>: placement inputs helps students develop skills              relevant to graduate job-hunt.</a:t>
            </a:r>
          </a:p>
        </p:txBody>
      </p:sp>
    </p:spTree>
    <p:extLst>
      <p:ext uri="{BB962C8B-B14F-4D97-AF65-F5344CB8AC3E}">
        <p14:creationId xmlns:p14="http://schemas.microsoft.com/office/powerpoint/2010/main" val="180520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18A6D-437E-427E-A1C3-E83721DA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51" y="593685"/>
            <a:ext cx="8090297" cy="497732"/>
          </a:xfrm>
        </p:spPr>
        <p:txBody>
          <a:bodyPr/>
          <a:lstStyle/>
          <a:p>
            <a:r>
              <a:rPr lang="en-GB" dirty="0"/>
              <a:t>Current practice: co-curriculum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D214-6976-48A4-A8D1-E4D42AC6E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851" y="1311849"/>
            <a:ext cx="8229599" cy="2308324"/>
          </a:xfrm>
        </p:spPr>
        <p:txBody>
          <a:bodyPr/>
          <a:lstStyle/>
          <a:p>
            <a:r>
              <a:rPr lang="en-GB" sz="2250" b="1" i="1" dirty="0"/>
              <a:t>Chemistry: from Concept to Consumer - CHEMISTRY</a:t>
            </a:r>
          </a:p>
          <a:p>
            <a:pPr marL="250022" marR="50451" indent="-241093" algn="l" rtl="0">
              <a:spcAft>
                <a:spcPts val="562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Series of 3 immersive workshops (commercial pathway of a product)</a:t>
            </a:r>
          </a:p>
          <a:p>
            <a:pPr marL="250022" marR="50451" indent="-241093" algn="l" rtl="0">
              <a:spcAft>
                <a:spcPts val="562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Partner with industry &amp; small start-ups (Diageo; </a:t>
            </a:r>
            <a:r>
              <a:rPr lang="en-GB" sz="2250" kern="1200" spc="-18" dirty="0" err="1">
                <a:solidFill>
                  <a:srgbClr val="002D62"/>
                </a:solidFill>
                <a:latin typeface="Arial"/>
                <a:cs typeface="Arial"/>
              </a:rPr>
              <a:t>Crodo</a:t>
            </a: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)</a:t>
            </a:r>
          </a:p>
          <a:p>
            <a:pPr marL="250022" marR="50451" indent="-241093" algn="l" rtl="0">
              <a:spcAft>
                <a:spcPts val="562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Get insider view &amp; use skills to address real scenarios</a:t>
            </a:r>
          </a:p>
          <a:p>
            <a:endParaRPr lang="en-GB" sz="225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99DFC51-BEDF-46B7-9304-AD66D2C72D4C}"/>
              </a:ext>
            </a:extLst>
          </p:cNvPr>
          <p:cNvSpPr txBox="1">
            <a:spLocks/>
          </p:cNvSpPr>
          <p:nvPr/>
        </p:nvSpPr>
        <p:spPr>
          <a:xfrm>
            <a:off x="526851" y="3606297"/>
            <a:ext cx="8070171" cy="26545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2400">
                <a:solidFill>
                  <a:srgbClr val="0032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642915"/>
            <a:r>
              <a:rPr lang="en-GB" sz="2250" b="1" i="1" kern="0" dirty="0"/>
              <a:t>Insight into Business – CAHSS (all disciplines)</a:t>
            </a:r>
          </a:p>
          <a:p>
            <a:pPr marL="250022" marR="50451" indent="-241093" defTabSz="642915">
              <a:spcAft>
                <a:spcPts val="562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spc="-18" dirty="0">
                <a:solidFill>
                  <a:srgbClr val="002D62"/>
                </a:solidFill>
                <a:latin typeface="Arial"/>
                <a:cs typeface="Arial"/>
              </a:rPr>
              <a:t>Challenge students’ perceptions about skill set &amp; ‘value’</a:t>
            </a:r>
          </a:p>
          <a:p>
            <a:pPr marL="250022" marR="50451" indent="-241093" defTabSz="642915">
              <a:spcAft>
                <a:spcPts val="562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spc="-18" dirty="0">
                <a:solidFill>
                  <a:srgbClr val="002D62"/>
                </a:solidFill>
                <a:latin typeface="Arial"/>
                <a:cs typeface="Arial"/>
              </a:rPr>
              <a:t>Work through a business case or problem                                     (any sector e.g. charity, govt)</a:t>
            </a:r>
          </a:p>
          <a:p>
            <a:pPr marL="250022" marR="50451" indent="-241093" defTabSz="642915">
              <a:spcAft>
                <a:spcPts val="562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spc="-18" dirty="0">
                <a:solidFill>
                  <a:srgbClr val="002D62"/>
                </a:solidFill>
                <a:latin typeface="Arial"/>
                <a:cs typeface="Arial"/>
              </a:rPr>
              <a:t>Developing and refining analytical thinking,                               data interrogation</a:t>
            </a:r>
          </a:p>
          <a:p>
            <a:pPr defTabSz="642915"/>
            <a:endParaRPr lang="en-GB" sz="2250" kern="0" dirty="0"/>
          </a:p>
        </p:txBody>
      </p:sp>
    </p:spTree>
    <p:extLst>
      <p:ext uri="{BB962C8B-B14F-4D97-AF65-F5344CB8AC3E}">
        <p14:creationId xmlns:p14="http://schemas.microsoft.com/office/powerpoint/2010/main" val="2779087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851" y="441793"/>
            <a:ext cx="8090297" cy="497732"/>
          </a:xfrm>
        </p:spPr>
        <p:txBody>
          <a:bodyPr/>
          <a:lstStyle/>
          <a:p>
            <a:r>
              <a:rPr lang="en-GB" dirty="0"/>
              <a:t>External input - opportunities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851" y="1049361"/>
            <a:ext cx="8090297" cy="5203219"/>
          </a:xfrm>
        </p:spPr>
        <p:txBody>
          <a:bodyPr/>
          <a:lstStyle/>
          <a:p>
            <a:r>
              <a:rPr lang="en-GB" sz="2250" i="1" dirty="0"/>
              <a:t>Consulting employers about….</a:t>
            </a:r>
            <a:r>
              <a:rPr lang="en-GB" sz="2250" b="1" i="1" dirty="0"/>
              <a:t>curriculum design:</a:t>
            </a:r>
            <a:endParaRPr lang="en-GB" sz="2250" i="1" dirty="0"/>
          </a:p>
          <a:p>
            <a:pPr marL="250022" marR="50451" indent="-241093" algn="l" rtl="0">
              <a:spcAft>
                <a:spcPts val="562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Having a representative on the programme design team </a:t>
            </a:r>
          </a:p>
          <a:p>
            <a:pPr marL="250022" marR="50451" indent="-241093" algn="l" rtl="0">
              <a:spcAft>
                <a:spcPts val="562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Advising on content that could be covered </a:t>
            </a:r>
          </a:p>
          <a:p>
            <a:pPr marL="250022" marR="50451" indent="-241093" algn="l" rtl="0">
              <a:spcAft>
                <a:spcPts val="562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Suggesting how a programme might be delivered </a:t>
            </a:r>
          </a:p>
          <a:p>
            <a:pPr marL="250022" marR="50451" indent="-241093" algn="l" rtl="0">
              <a:spcAft>
                <a:spcPts val="562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Contributing to discussions re. assessment methods</a:t>
            </a:r>
          </a:p>
          <a:p>
            <a:endParaRPr lang="en-GB" sz="1406" dirty="0"/>
          </a:p>
          <a:p>
            <a:r>
              <a:rPr lang="en-GB" sz="2250" i="1" dirty="0"/>
              <a:t>Involving employers in…</a:t>
            </a:r>
            <a:r>
              <a:rPr lang="en-GB" sz="2250" b="1" i="1" dirty="0"/>
              <a:t>curriculum delivery: </a:t>
            </a:r>
          </a:p>
          <a:p>
            <a:pPr marL="250022" marR="50451" indent="-241093" algn="l" rtl="0">
              <a:spcAft>
                <a:spcPts val="562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Delivering guest lectures </a:t>
            </a:r>
          </a:p>
          <a:p>
            <a:pPr marL="250022" marR="50451" indent="-241093" algn="l" rtl="0">
              <a:spcAft>
                <a:spcPts val="562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Offering student projects, placements, research</a:t>
            </a:r>
          </a:p>
          <a:p>
            <a:endParaRPr lang="en-GB" sz="1406" dirty="0"/>
          </a:p>
          <a:p>
            <a:r>
              <a:rPr lang="en-GB" sz="2250" i="1" dirty="0"/>
              <a:t>Sourcing employers to provide… </a:t>
            </a:r>
            <a:r>
              <a:rPr lang="en-GB" sz="2250" b="1" i="1" dirty="0"/>
              <a:t>co-curricular support </a:t>
            </a:r>
          </a:p>
          <a:p>
            <a:pPr marL="250022" marR="50451" indent="-241093" algn="l" rtl="0">
              <a:spcAft>
                <a:spcPts val="562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Paid internships </a:t>
            </a:r>
          </a:p>
          <a:p>
            <a:pPr marL="250022" marR="50451" indent="-241093" algn="l" rtl="0">
              <a:spcAft>
                <a:spcPts val="562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Competitions/business challenges/hacks</a:t>
            </a:r>
          </a:p>
          <a:p>
            <a:pPr marL="250022" marR="50451" indent="-241093" algn="l" rtl="0">
              <a:spcAft>
                <a:spcPts val="562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Work insights through company visits </a:t>
            </a:r>
          </a:p>
        </p:txBody>
      </p:sp>
    </p:spTree>
    <p:extLst>
      <p:ext uri="{BB962C8B-B14F-4D97-AF65-F5344CB8AC3E}">
        <p14:creationId xmlns:p14="http://schemas.microsoft.com/office/powerpoint/2010/main" val="2985572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851" y="543055"/>
            <a:ext cx="8090297" cy="497732"/>
          </a:xfrm>
        </p:spPr>
        <p:txBody>
          <a:bodyPr/>
          <a:lstStyle/>
          <a:p>
            <a:r>
              <a:rPr lang="en-GB" dirty="0"/>
              <a:t>On the horizon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77340"/>
            <a:ext cx="8229599" cy="5193729"/>
          </a:xfrm>
        </p:spPr>
        <p:txBody>
          <a:bodyPr/>
          <a:lstStyle/>
          <a:p>
            <a:r>
              <a:rPr lang="en-GB" sz="2250" dirty="0"/>
              <a:t>Working with academics to support curriculum re-design/refresh. In progress or imminent:</a:t>
            </a:r>
            <a:br>
              <a:rPr lang="en-GB" sz="2250" dirty="0"/>
            </a:br>
            <a:endParaRPr lang="en-GB" sz="2250" dirty="0"/>
          </a:p>
          <a:p>
            <a:pPr marL="482186" indent="-482186">
              <a:buFont typeface="Arial" panose="020B0604020202020204" pitchFamily="34" charset="0"/>
              <a:buChar char="•"/>
            </a:pPr>
            <a:r>
              <a:rPr lang="en-GB" sz="2250" dirty="0"/>
              <a:t>Biological Sciences </a:t>
            </a:r>
          </a:p>
          <a:p>
            <a:pPr marL="482186" indent="-482186">
              <a:buFont typeface="Arial" panose="020B0604020202020204" pitchFamily="34" charset="0"/>
              <a:buChar char="•"/>
            </a:pPr>
            <a:r>
              <a:rPr lang="en-GB" sz="2250" dirty="0"/>
              <a:t>Ecological and Environmental Sciences</a:t>
            </a:r>
          </a:p>
          <a:p>
            <a:pPr marL="482186" indent="-482186">
              <a:buFont typeface="Arial" panose="020B0604020202020204" pitchFamily="34" charset="0"/>
              <a:buChar char="•"/>
            </a:pPr>
            <a:r>
              <a:rPr lang="en-GB" sz="2250" dirty="0"/>
              <a:t>History of Art</a:t>
            </a:r>
          </a:p>
          <a:p>
            <a:pPr marL="482186" indent="-482186">
              <a:buFont typeface="Arial" panose="020B0604020202020204" pitchFamily="34" charset="0"/>
              <a:buChar char="•"/>
            </a:pPr>
            <a:r>
              <a:rPr lang="en-GB" sz="2250" dirty="0"/>
              <a:t>Engineering</a:t>
            </a:r>
          </a:p>
          <a:p>
            <a:pPr marL="482186" indent="-482186">
              <a:buFont typeface="Arial" panose="020B0604020202020204" pitchFamily="34" charset="0"/>
              <a:buChar char="•"/>
            </a:pPr>
            <a:r>
              <a:rPr lang="en-GB" sz="2250" dirty="0"/>
              <a:t>SPS </a:t>
            </a:r>
          </a:p>
          <a:p>
            <a:pPr marL="482186" indent="-482186">
              <a:buFont typeface="Arial" panose="020B0604020202020204" pitchFamily="34" charset="0"/>
              <a:buChar char="•"/>
            </a:pPr>
            <a:endParaRPr lang="en-GB" sz="2250" dirty="0"/>
          </a:p>
          <a:p>
            <a:r>
              <a:rPr lang="en-GB" sz="2250" dirty="0"/>
              <a:t>Your School Careers Consultant: </a:t>
            </a:r>
            <a:r>
              <a:rPr lang="en-GB" sz="2250" dirty="0">
                <a:hlinkClick r:id="rId3"/>
              </a:rPr>
              <a:t>https://www.ed.ac.uk/careers/about-us/meet-the-team/consultants</a:t>
            </a:r>
            <a:r>
              <a:rPr lang="en-GB" sz="2250" dirty="0"/>
              <a:t> </a:t>
            </a:r>
          </a:p>
          <a:p>
            <a:endParaRPr lang="en-GB" sz="2250" dirty="0"/>
          </a:p>
          <a:p>
            <a:pPr marL="482186" indent="-482186">
              <a:buFont typeface="Arial" panose="020B0604020202020204" pitchFamily="34" charset="0"/>
              <a:buChar char="•"/>
            </a:pPr>
            <a:endParaRPr lang="en-GB" sz="2250" dirty="0"/>
          </a:p>
          <a:p>
            <a:endParaRPr lang="en-GB" sz="2250" dirty="0"/>
          </a:p>
        </p:txBody>
      </p:sp>
    </p:spTree>
    <p:extLst>
      <p:ext uri="{BB962C8B-B14F-4D97-AF65-F5344CB8AC3E}">
        <p14:creationId xmlns:p14="http://schemas.microsoft.com/office/powerpoint/2010/main" val="1226058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5D4A9-492C-44B5-B55A-9EE0DD6BFB9B}"/>
              </a:ext>
            </a:extLst>
          </p:cNvPr>
          <p:cNvSpPr/>
          <p:nvPr/>
        </p:nvSpPr>
        <p:spPr>
          <a:xfrm>
            <a:off x="1317741" y="2011342"/>
            <a:ext cx="5912647" cy="1796165"/>
          </a:xfrm>
          <a:prstGeom prst="rect">
            <a:avLst/>
          </a:prstGeom>
          <a:noFill/>
        </p:spPr>
        <p:txBody>
          <a:bodyPr wrap="square" lIns="64294" tIns="32147" rIns="64294" bIns="32147">
            <a:spAutoFit/>
          </a:bodyPr>
          <a:lstStyle/>
          <a:p>
            <a:pPr algn="ctr" defTabSz="642915"/>
            <a:r>
              <a:rPr lang="en-US" sz="5625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810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  <a:p>
            <a:pPr algn="ctr" defTabSz="642915"/>
            <a:endParaRPr lang="en-US" sz="5625" b="1" dirty="0">
              <a:ln w="12700" cmpd="sng">
                <a:solidFill>
                  <a:srgbClr val="8064A2"/>
                </a:solidFill>
                <a:prstDash val="solid"/>
              </a:ln>
              <a:solidFill>
                <a:srgbClr val="810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F63D2A-4153-40F4-9007-8E49CC64D1E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317741" y="3277109"/>
            <a:ext cx="7355339" cy="346249"/>
          </a:xfrm>
        </p:spPr>
        <p:txBody>
          <a:bodyPr/>
          <a:lstStyle/>
          <a:p>
            <a:r>
              <a:rPr lang="en-GB" sz="2250" dirty="0"/>
              <a:t>Please feel free to follow up: </a:t>
            </a:r>
            <a:r>
              <a:rPr lang="en-GB" sz="2250" dirty="0">
                <a:hlinkClick r:id="rId2"/>
              </a:rPr>
              <a:t>Helen.Stringer@ed.ac.uk</a:t>
            </a:r>
            <a:r>
              <a:rPr lang="en-GB" sz="22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4519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F45E89-E436-4544-A995-30DF63825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9" y="0"/>
            <a:ext cx="5929712" cy="1729499"/>
          </a:xfrm>
          <a:prstGeom prst="rect">
            <a:avLst/>
          </a:prstGeom>
        </p:spPr>
      </p:pic>
      <p:sp>
        <p:nvSpPr>
          <p:cNvPr id="144" name="Shape 144"/>
          <p:cNvSpPr/>
          <p:nvPr/>
        </p:nvSpPr>
        <p:spPr>
          <a:xfrm>
            <a:off x="770606" y="2300311"/>
            <a:ext cx="7602789" cy="1947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 anchor="ctr">
            <a:normAutofit/>
          </a:bodyPr>
          <a:lstStyle/>
          <a:p>
            <a:pPr algn="ctr" defTabSz="321457">
              <a:spcBef>
                <a:spcPts val="141"/>
              </a:spcBef>
              <a:defRPr sz="1800">
                <a:uFillTx/>
              </a:defRPr>
            </a:pPr>
            <a:r>
              <a:rPr lang="en-GB" sz="3600" kern="0" dirty="0">
                <a:solidFill>
                  <a:srgbClr val="FFFFFF"/>
                </a:solidFill>
                <a:latin typeface="+mj-lt"/>
                <a:ea typeface="Swiss721BT-Medium"/>
                <a:cs typeface="Swiss721BT-Medium"/>
                <a:sym typeface="Swiss721BT-Medium"/>
              </a:rPr>
              <a:t>Embedding employability:</a:t>
            </a:r>
          </a:p>
          <a:p>
            <a:pPr algn="ctr" defTabSz="321457">
              <a:spcBef>
                <a:spcPts val="141"/>
              </a:spcBef>
              <a:defRPr sz="1800">
                <a:uFillTx/>
              </a:defRPr>
            </a:pPr>
            <a:r>
              <a:rPr lang="en-GB" sz="3600" kern="0" dirty="0">
                <a:solidFill>
                  <a:srgbClr val="FFFFFF"/>
                </a:solidFill>
                <a:latin typeface="+mj-lt"/>
                <a:ea typeface="Swiss721BT-Medium"/>
                <a:cs typeface="Swiss721BT-Medium"/>
                <a:sym typeface="Swiss721BT-Medium"/>
              </a:rPr>
              <a:t>curriculum design</a:t>
            </a:r>
            <a:endParaRPr sz="4400" kern="0" dirty="0">
              <a:solidFill>
                <a:srgbClr val="FFFFFF"/>
              </a:solidFill>
              <a:latin typeface="+mj-lt"/>
              <a:ea typeface="Swiss721BT-Medium"/>
              <a:cs typeface="Swiss721BT-Medium"/>
              <a:sym typeface="Swiss721BT-Medium"/>
            </a:endParaRPr>
          </a:p>
        </p:txBody>
      </p:sp>
      <p:sp>
        <p:nvSpPr>
          <p:cNvPr id="4" name="Shape 185"/>
          <p:cNvSpPr/>
          <p:nvPr/>
        </p:nvSpPr>
        <p:spPr>
          <a:xfrm flipH="1" flipV="1">
            <a:off x="8701978" y="5735679"/>
            <a:ext cx="0" cy="488214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marL="28573" marR="28573" algn="ctr"/>
            <a:endParaRPr sz="2812" kern="0">
              <a:solidFill>
                <a:sysClr val="windowText" lastClr="000000"/>
              </a:solidFill>
              <a:uFill>
                <a:solidFill/>
              </a:uFill>
              <a:latin typeface="Arial"/>
              <a:sym typeface="Gill Sans"/>
            </a:endParaRPr>
          </a:p>
        </p:txBody>
      </p:sp>
      <p:sp>
        <p:nvSpPr>
          <p:cNvPr id="5" name="Shape 186"/>
          <p:cNvSpPr/>
          <p:nvPr/>
        </p:nvSpPr>
        <p:spPr>
          <a:xfrm>
            <a:off x="5429856" y="5612127"/>
            <a:ext cx="3082893" cy="679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89" tIns="34289" rIns="34289" bIns="34289" anchor="ctr">
            <a:spAutoFit/>
          </a:bodyPr>
          <a:lstStyle/>
          <a:p>
            <a:pPr algn="r" defTabSz="410751">
              <a:lnSpc>
                <a:spcPct val="130000"/>
              </a:lnSpc>
              <a:defRPr sz="1800">
                <a:uFillTx/>
              </a:defRPr>
            </a:pPr>
            <a:r>
              <a:rPr lang="en-GB" sz="1969" kern="0" dirty="0">
                <a:solidFill>
                  <a:srgbClr val="FFFFFF"/>
                </a:solidFill>
                <a:ea typeface="Swiss721BT-Roman"/>
                <a:cs typeface="Swiss721BT-Roman"/>
                <a:sym typeface="Swiss721BT-Roman"/>
              </a:rPr>
              <a:t>DR </a:t>
            </a:r>
            <a:r>
              <a:rPr lang="en-GB" sz="1969" kern="0" dirty="0">
                <a:solidFill>
                  <a:srgbClr val="FFFFFF"/>
                </a:solidFill>
                <a:latin typeface="+mj-lt"/>
                <a:ea typeface="Swiss721BT-Roman"/>
                <a:cs typeface="Swiss721BT-Roman"/>
                <a:sym typeface="Swiss721BT-Roman"/>
              </a:rPr>
              <a:t>GAVIN</a:t>
            </a:r>
            <a:r>
              <a:rPr lang="en-GB" sz="1969" kern="0" dirty="0">
                <a:solidFill>
                  <a:srgbClr val="FFFFFF"/>
                </a:solidFill>
                <a:ea typeface="Swiss721BT-Roman"/>
                <a:cs typeface="Swiss721BT-Roman"/>
                <a:sym typeface="Swiss721BT-Roman"/>
              </a:rPr>
              <a:t> </a:t>
            </a:r>
            <a:r>
              <a:rPr lang="en-GB" sz="1969" kern="0" dirty="0" err="1">
                <a:solidFill>
                  <a:srgbClr val="FFFFFF"/>
                </a:solidFill>
                <a:ea typeface="Swiss721BT-Roman"/>
                <a:cs typeface="Swiss721BT-Roman"/>
                <a:sym typeface="Swiss721BT-Roman"/>
              </a:rPr>
              <a:t>McCABE</a:t>
            </a:r>
            <a:endParaRPr sz="1969" kern="0" dirty="0">
              <a:solidFill>
                <a:srgbClr val="FFFFFF"/>
              </a:solidFill>
              <a:ea typeface="Swiss721BT-Roman"/>
              <a:cs typeface="Swiss721BT-Roman"/>
              <a:sym typeface="Swiss721BT-Roman"/>
            </a:endParaRPr>
          </a:p>
          <a:p>
            <a:pPr algn="r" defTabSz="410751">
              <a:defRPr sz="1800">
                <a:uFillTx/>
              </a:defRPr>
            </a:pPr>
            <a:r>
              <a:rPr lang="en-GB" sz="1406" kern="0" spc="56" dirty="0">
                <a:solidFill>
                  <a:srgbClr val="FFFFFF"/>
                </a:solidFill>
                <a:ea typeface="Swiss721BT-Roman"/>
                <a:cs typeface="Swiss721BT-Roman"/>
                <a:sym typeface="Swiss721BT-Roman"/>
              </a:rPr>
              <a:t>EMPLOYABILITY CONSULTANCY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30152" y="6459820"/>
            <a:ext cx="1251947" cy="1910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marL="28573" marR="28573" algn="ctr" latinLnBrk="1" hangingPunct="0"/>
            <a:r>
              <a:rPr lang="en-GB" sz="773" kern="0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sym typeface="Gill Sans"/>
              </a:rPr>
              <a:t>© University of Edinburgh</a:t>
            </a:r>
          </a:p>
        </p:txBody>
      </p:sp>
    </p:spTree>
    <p:extLst>
      <p:ext uri="{BB962C8B-B14F-4D97-AF65-F5344CB8AC3E}">
        <p14:creationId xmlns:p14="http://schemas.microsoft.com/office/powerpoint/2010/main" val="20946247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09D0CDC-E45E-44C9-97E5-D71988A79C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9204909"/>
              </p:ext>
            </p:extLst>
          </p:nvPr>
        </p:nvGraphicFramePr>
        <p:xfrm>
          <a:off x="0" y="400050"/>
          <a:ext cx="9144000" cy="605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9EB1ADCA-8C9C-475D-8A55-6AE4702F08B2}"/>
              </a:ext>
            </a:extLst>
          </p:cNvPr>
          <p:cNvSpPr>
            <a:spLocks noChangeAspect="1"/>
          </p:cNvSpPr>
          <p:nvPr/>
        </p:nvSpPr>
        <p:spPr>
          <a:xfrm>
            <a:off x="3613150" y="2470150"/>
            <a:ext cx="1917700" cy="1917700"/>
          </a:xfrm>
          <a:prstGeom prst="ellips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5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Curriculum</a:t>
            </a:r>
            <a:br>
              <a:rPr kumimoji="0" lang="en-GB" sz="25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</a:br>
            <a:r>
              <a:rPr kumimoji="0" lang="en-GB" sz="25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design</a:t>
            </a:r>
            <a:br>
              <a:rPr kumimoji="0" lang="en-GB" sz="25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</a:br>
            <a:r>
              <a:rPr kumimoji="0" lang="en-GB" sz="25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elements</a:t>
            </a:r>
          </a:p>
        </p:txBody>
      </p:sp>
    </p:spTree>
    <p:extLst>
      <p:ext uri="{BB962C8B-B14F-4D97-AF65-F5344CB8AC3E}">
        <p14:creationId xmlns:p14="http://schemas.microsoft.com/office/powerpoint/2010/main" val="1462689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986649-DC94-4531-BBB9-1FBC4D9D3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graphicEl>
                                              <a:dgm id="{F4986649-DC94-4531-BBB9-1FBC4D9D3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5AFCF7-0CBE-41B1-98B9-EFC95CC6F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graphicEl>
                                              <a:dgm id="{955AFCF7-0CBE-41B1-98B9-EFC95CC6F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422BBF-550D-42FC-8EAD-D86926EEF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graphicEl>
                                              <a:dgm id="{5A422BBF-550D-42FC-8EAD-D86926EEF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337014-E988-4821-9F3B-8642DB4B0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>
                                            <p:graphicEl>
                                              <a:dgm id="{FC337014-E988-4821-9F3B-8642DB4B0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7D1413-5681-42F2-B016-7C76DBD2A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>
                                            <p:graphicEl>
                                              <a:dgm id="{707D1413-5681-42F2-B016-7C76DBD2A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C318C7-37DD-4753-861B-910E96301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>
                                            <p:graphicEl>
                                              <a:dgm id="{46C318C7-37DD-4753-861B-910E96301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C003F5-1318-4A63-9F8F-325D10D03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">
                                            <p:graphicEl>
                                              <a:dgm id="{E0C003F5-1318-4A63-9F8F-325D10D03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07D91A-D7DA-42A4-B048-878664A6F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">
                                            <p:graphicEl>
                                              <a:dgm id="{6907D91A-D7DA-42A4-B048-878664A6F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33520A-A152-4828-BC34-29A6ACFB0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">
                                            <p:graphicEl>
                                              <a:dgm id="{7D33520A-A152-4828-BC34-29A6ACFB0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087506-18B1-499E-88C9-A068F04D2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">
                                            <p:graphicEl>
                                              <a:dgm id="{FB087506-18B1-499E-88C9-A068F04D2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C12410-A684-46DF-9906-FA3D70E3C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">
                                            <p:graphicEl>
                                              <a:dgm id="{4FC12410-A684-46DF-9906-FA3D70E3C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0A8D04-AD5E-417E-988B-A98F395C3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">
                                            <p:graphicEl>
                                              <a:dgm id="{300A8D04-AD5E-417E-988B-A98F395C3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EB518F-AF1B-4D6A-88C7-F437E746A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">
                                            <p:graphicEl>
                                              <a:dgm id="{CBEB518F-AF1B-4D6A-88C7-F437E746A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DD3B29-69A2-4C00-9C34-A10D7587F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">
                                            <p:graphicEl>
                                              <a:dgm id="{65DD3B29-69A2-4C00-9C34-A10D7587F7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A28219-A9CD-4AA1-9BD2-33D7C1EE9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">
                                            <p:graphicEl>
                                              <a:dgm id="{9AA28219-A9CD-4AA1-9BD2-33D7C1EE9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0AB0E9-F91B-41AA-B1C8-9104F469A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">
                                            <p:graphicEl>
                                              <a:dgm id="{460AB0E9-F91B-41AA-B1C8-9104F469A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3DEDE3-7832-4664-8B74-2ABDB6BB5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">
                                            <p:graphicEl>
                                              <a:dgm id="{833DEDE3-7832-4664-8B74-2ABDB6BB5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D36386-CF66-41D9-97E4-2663F3CB1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4">
                                            <p:graphicEl>
                                              <a:dgm id="{F4D36386-CF66-41D9-97E4-2663F3CB1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064CC70-614F-4A20-BECD-289AB58267FA}"/>
              </a:ext>
            </a:extLst>
          </p:cNvPr>
          <p:cNvGrpSpPr/>
          <p:nvPr/>
        </p:nvGrpSpPr>
        <p:grpSpPr>
          <a:xfrm>
            <a:off x="275876" y="202973"/>
            <a:ext cx="8592248" cy="1689327"/>
            <a:chOff x="3571342" y="-90056"/>
            <a:chExt cx="2001314" cy="90107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E3591D2-98AC-4DDD-B2BE-3091EB9525C5}"/>
                </a:ext>
              </a:extLst>
            </p:cNvPr>
            <p:cNvSpPr/>
            <p:nvPr/>
          </p:nvSpPr>
          <p:spPr>
            <a:xfrm>
              <a:off x="3571342" y="-90056"/>
              <a:ext cx="2001314" cy="901077"/>
            </a:xfrm>
            <a:prstGeom prst="roundRect">
              <a:avLst/>
            </a:prstGeom>
            <a:solidFill>
              <a:schemeClr val="accent5">
                <a:hueOff val="0"/>
                <a:satOff val="0"/>
                <a:lumOff val="0"/>
                <a:alpha val="2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12C4FB95-E215-4EFB-8999-F92DDC2BABB7}"/>
                </a:ext>
              </a:extLst>
            </p:cNvPr>
            <p:cNvSpPr txBox="1"/>
            <p:nvPr/>
          </p:nvSpPr>
          <p:spPr>
            <a:xfrm>
              <a:off x="3615329" y="-46069"/>
              <a:ext cx="1913340" cy="81310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D4CAF0-B9FB-4DC6-8092-7D4051C55512}"/>
              </a:ext>
            </a:extLst>
          </p:cNvPr>
          <p:cNvSpPr txBox="1">
            <a:spLocks/>
          </p:cNvSpPr>
          <p:nvPr/>
        </p:nvSpPr>
        <p:spPr>
          <a:xfrm>
            <a:off x="275876" y="210630"/>
            <a:ext cx="6627674" cy="1689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t" anchorCtr="0">
            <a:noAutofit/>
          </a:bodyPr>
          <a:lstStyle>
            <a:lvl1pPr marL="502277" indent="-323690" defTabSz="321457">
              <a:lnSpc>
                <a:spcPts val="344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848290" algn="l"/>
              </a:tabLst>
              <a:defRPr sz="225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venir Book"/>
                <a:cs typeface="Avenir Book"/>
                <a:sym typeface="Avenir Book"/>
              </a:defRPr>
            </a:lvl1pPr>
            <a:lvl2pPr marL="823734" indent="-275695" defTabSz="321457">
              <a:lnSpc>
                <a:spcPts val="2320"/>
              </a:lnSpc>
              <a:spcBef>
                <a:spcPts val="1406"/>
              </a:spcBef>
              <a:buClr>
                <a:srgbClr val="DF8626"/>
              </a:buClr>
              <a:buSzPct val="150000"/>
              <a:buFont typeface="Calibri" panose="020F0502020204030204" pitchFamily="34" charset="0"/>
              <a:buChar char="─"/>
              <a:tabLst>
                <a:tab pos="1098313" algn="l"/>
              </a:tabLst>
              <a:defRPr sz="1969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2pPr>
            <a:lvl3pPr marL="1074873" indent="-251139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00000"/>
              <a:buFont typeface="Wingdings" panose="05000000000000000000" pitchFamily="2" charset="2"/>
              <a:buChar char="§"/>
              <a:tabLst>
                <a:tab pos="1339406" algn="l"/>
              </a:tabLst>
              <a:defRPr sz="1687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3pPr>
            <a:lvl4pPr marL="1386285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37424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4pPr>
            <a:lvl5pPr marL="1697697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97697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5pPr>
            <a:lvl6pPr marL="1944817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6pPr>
            <a:lvl7pPr marL="2266274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7pPr>
            <a:lvl8pPr marL="2587731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8pPr>
            <a:lvl9pPr marL="2909188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9387" marR="0" lvl="0" indent="0" algn="l" defTabSz="321457" rtl="0" eaLnBrk="1" fontAlgn="auto" latinLnBrk="0" hangingPunct="1">
              <a:lnSpc>
                <a:spcPct val="114000"/>
              </a:lnSpc>
              <a:spcBef>
                <a:spcPts val="1400"/>
              </a:spcBef>
              <a:spcAft>
                <a:spcPts val="0"/>
              </a:spcAft>
              <a:buClr>
                <a:srgbClr val="DF8626"/>
              </a:buClr>
              <a:buSzPct val="150000"/>
              <a:buFontTx/>
              <a:buNone/>
              <a:tabLst>
                <a:tab pos="848290" algn="l"/>
              </a:tabLst>
              <a:defRPr/>
            </a:pPr>
            <a:r>
              <a:rPr kumimoji="0" lang="en-GB" sz="225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Opportunities for, and active encouragement </a:t>
            </a:r>
            <a:br>
              <a:rPr kumimoji="0" lang="en-GB" sz="225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</a:br>
            <a:r>
              <a:rPr kumimoji="0" lang="en-GB" sz="225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of, </a:t>
            </a:r>
            <a:r>
              <a:rPr kumimoji="0" lang="en-GB" sz="2250" b="1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work experience</a:t>
            </a:r>
            <a:r>
              <a:rPr kumimoji="0" lang="en-GB" sz="225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 – developing students’ expertise and attributes, and where possible building links with the rest of the curriculum.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24BFFD-4F28-4621-8135-A7014E513E83}"/>
              </a:ext>
            </a:extLst>
          </p:cNvPr>
          <p:cNvGrpSpPr/>
          <p:nvPr/>
        </p:nvGrpSpPr>
        <p:grpSpPr>
          <a:xfrm>
            <a:off x="6488524" y="189003"/>
            <a:ext cx="2379600" cy="1209600"/>
            <a:chOff x="3571342" y="-90056"/>
            <a:chExt cx="2001314" cy="90107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FACA47D-8A73-4C25-A678-0D7775ACD415}"/>
                </a:ext>
              </a:extLst>
            </p:cNvPr>
            <p:cNvSpPr/>
            <p:nvPr/>
          </p:nvSpPr>
          <p:spPr>
            <a:xfrm>
              <a:off x="3571342" y="-90056"/>
              <a:ext cx="2001314" cy="9010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21C342BD-F047-432E-ACE1-B6B2376EEE28}"/>
                </a:ext>
              </a:extLst>
            </p:cNvPr>
            <p:cNvSpPr txBox="1"/>
            <p:nvPr/>
          </p:nvSpPr>
          <p:spPr>
            <a:xfrm>
              <a:off x="3615329" y="-46069"/>
              <a:ext cx="1913340" cy="813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Work experience</a:t>
              </a: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13B8FD3-1E3C-4DCD-9485-A1CD9511F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194" y="1945035"/>
            <a:ext cx="8628987" cy="4009995"/>
          </a:xfrm>
        </p:spPr>
        <p:txBody>
          <a:bodyPr/>
          <a:lstStyle/>
          <a:p>
            <a:pPr marL="179387" indent="0">
              <a:lnSpc>
                <a:spcPct val="114000"/>
              </a:lnSpc>
              <a:spcBef>
                <a:spcPts val="1400"/>
              </a:spcBef>
              <a:buNone/>
            </a:pPr>
            <a:r>
              <a:rPr lang="en-GB" dirty="0"/>
              <a:t>Can take many forms e.g.: blocks of work-related experience; a short two-week work experience; a year-long industry placement; a volunteering experience; individual or group project work for an employer. </a:t>
            </a:r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r>
              <a:rPr lang="en-GB" b="1" dirty="0"/>
              <a:t>ECA:  </a:t>
            </a:r>
            <a:r>
              <a:rPr lang="en-GB" dirty="0"/>
              <a:t>Design Agency project gathers students across years to create a functioning design agency with real client tasks.</a:t>
            </a:r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r>
              <a:rPr lang="en-GB" b="1" dirty="0" err="1"/>
              <a:t>HiSS</a:t>
            </a:r>
            <a:r>
              <a:rPr lang="en-GB" b="1" dirty="0"/>
              <a:t>:  </a:t>
            </a:r>
            <a:r>
              <a:rPr lang="en-GB" dirty="0"/>
              <a:t>Honours course engages students as a ‘consultancy’ solving a real-world problem set by a community group.</a:t>
            </a:r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r>
              <a:rPr lang="en-GB" b="1" dirty="0"/>
              <a:t>LLC:  </a:t>
            </a:r>
            <a:r>
              <a:rPr lang="en-GB" dirty="0"/>
              <a:t>Y2 elective for language students teaching in local schools.</a:t>
            </a:r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endParaRPr lang="en-GB" dirty="0"/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endParaRPr lang="en-GB" dirty="0"/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690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F6197A5-34F3-49F3-9D42-72A2630F2BB8}"/>
              </a:ext>
            </a:extLst>
          </p:cNvPr>
          <p:cNvGrpSpPr/>
          <p:nvPr/>
        </p:nvGrpSpPr>
        <p:grpSpPr>
          <a:xfrm>
            <a:off x="261194" y="216942"/>
            <a:ext cx="8562974" cy="2500858"/>
            <a:chOff x="5760404" y="917955"/>
            <a:chExt cx="2001314" cy="90107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AA52DEE-39A4-4C54-804C-3C071D24EBDB}"/>
                </a:ext>
              </a:extLst>
            </p:cNvPr>
            <p:cNvSpPr/>
            <p:nvPr/>
          </p:nvSpPr>
          <p:spPr>
            <a:xfrm>
              <a:off x="5760404" y="917955"/>
              <a:ext cx="2001314" cy="901077"/>
            </a:xfrm>
            <a:prstGeom prst="roundRect">
              <a:avLst/>
            </a:prstGeom>
            <a:solidFill>
              <a:schemeClr val="accent5">
                <a:hueOff val="2001986"/>
                <a:satOff val="-6497"/>
                <a:lumOff val="294"/>
                <a:alpha val="2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2001986"/>
                <a:satOff val="-6497"/>
                <a:lumOff val="294"/>
                <a:alphaOff val="0"/>
              </a:schemeClr>
            </a:fillRef>
            <a:effectRef idx="0">
              <a:schemeClr val="accent5">
                <a:hueOff val="2001986"/>
                <a:satOff val="-6497"/>
                <a:lumOff val="29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A4170983-9D67-4C9C-B371-636704ACE40A}"/>
                </a:ext>
              </a:extLst>
            </p:cNvPr>
            <p:cNvSpPr txBox="1"/>
            <p:nvPr/>
          </p:nvSpPr>
          <p:spPr>
            <a:xfrm>
              <a:off x="5804391" y="961942"/>
              <a:ext cx="1913340" cy="813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D4CAF0-B9FB-4DC6-8092-7D4051C55512}"/>
              </a:ext>
            </a:extLst>
          </p:cNvPr>
          <p:cNvSpPr txBox="1">
            <a:spLocks/>
          </p:cNvSpPr>
          <p:nvPr/>
        </p:nvSpPr>
        <p:spPr>
          <a:xfrm>
            <a:off x="261194" y="216940"/>
            <a:ext cx="6236795" cy="120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t" anchorCtr="0">
            <a:noAutofit/>
          </a:bodyPr>
          <a:lstStyle>
            <a:lvl1pPr marL="502277" indent="-323690" defTabSz="321457">
              <a:lnSpc>
                <a:spcPts val="344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848290" algn="l"/>
              </a:tabLst>
              <a:defRPr sz="225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venir Book"/>
                <a:cs typeface="Avenir Book"/>
                <a:sym typeface="Avenir Book"/>
              </a:defRPr>
            </a:lvl1pPr>
            <a:lvl2pPr marL="823734" indent="-275695" defTabSz="321457">
              <a:lnSpc>
                <a:spcPts val="2320"/>
              </a:lnSpc>
              <a:spcBef>
                <a:spcPts val="1406"/>
              </a:spcBef>
              <a:buClr>
                <a:srgbClr val="DF8626"/>
              </a:buClr>
              <a:buSzPct val="150000"/>
              <a:buFont typeface="Calibri" panose="020F0502020204030204" pitchFamily="34" charset="0"/>
              <a:buChar char="─"/>
              <a:tabLst>
                <a:tab pos="1098313" algn="l"/>
              </a:tabLst>
              <a:defRPr sz="1969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2pPr>
            <a:lvl3pPr marL="1074873" indent="-251139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00000"/>
              <a:buFont typeface="Wingdings" panose="05000000000000000000" pitchFamily="2" charset="2"/>
              <a:buChar char="§"/>
              <a:tabLst>
                <a:tab pos="1339406" algn="l"/>
              </a:tabLst>
              <a:defRPr sz="1687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3pPr>
            <a:lvl4pPr marL="1386285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37424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4pPr>
            <a:lvl5pPr marL="1697697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97697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5pPr>
            <a:lvl6pPr marL="1944817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6pPr>
            <a:lvl7pPr marL="2266274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7pPr>
            <a:lvl8pPr marL="2587731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8pPr>
            <a:lvl9pPr marL="2909188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9387" marR="0" lvl="0" indent="0" algn="l" defTabSz="321457" rtl="0" eaLnBrk="1" fontAlgn="auto" latinLnBrk="0" hangingPunct="1">
              <a:lnSpc>
                <a:spcPct val="114000"/>
              </a:lnSpc>
              <a:spcBef>
                <a:spcPts val="1400"/>
              </a:spcBef>
              <a:spcAft>
                <a:spcPts val="0"/>
              </a:spcAft>
              <a:buClr>
                <a:srgbClr val="DF8626"/>
              </a:buClr>
              <a:buSzPct val="150000"/>
              <a:buFontTx/>
              <a:buNone/>
              <a:tabLst>
                <a:tab pos="848290" algn="l"/>
              </a:tabLst>
              <a:defRPr/>
            </a:pPr>
            <a:r>
              <a:rPr kumimoji="0" lang="en-GB" sz="22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Diverse and regular involvement with </a:t>
            </a:r>
            <a:r>
              <a:rPr kumimoji="0" lang="en-GB" sz="225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employers</a:t>
            </a:r>
            <a:r>
              <a:rPr kumimoji="0" lang="en-GB" sz="22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 and </a:t>
            </a:r>
            <a:r>
              <a:rPr kumimoji="0" lang="en-GB" sz="225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alumni</a:t>
            </a:r>
            <a:r>
              <a:rPr kumimoji="0" lang="en-GB" sz="22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 – not solely as guest speakers or providers of placements but also</a:t>
            </a:r>
            <a:endParaRPr kumimoji="0" lang="en-GB" sz="2250" b="0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sym typeface="Avenir Book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13B8FD3-1E3C-4DCD-9485-A1CD9511F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194" y="2776844"/>
            <a:ext cx="8628987" cy="3178186"/>
          </a:xfrm>
        </p:spPr>
        <p:txBody>
          <a:bodyPr/>
          <a:lstStyle/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r>
              <a:rPr lang="en-GB" b="1" dirty="0"/>
              <a:t>Economics:  </a:t>
            </a:r>
            <a:r>
              <a:rPr lang="en-GB" dirty="0"/>
              <a:t>Corporate-sponsored dissertations, benefitting both external organisations and students.</a:t>
            </a:r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r>
              <a:rPr lang="en-GB" b="1" dirty="0"/>
              <a:t>Engineering:  </a:t>
            </a:r>
            <a:r>
              <a:rPr lang="en-GB" dirty="0"/>
              <a:t>Industrial Liaison Boards that feed in to curriculum changes and evolution; Honours design project briefs set by industry, employed involved in critique and feedback during projects.</a:t>
            </a:r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r>
              <a:rPr lang="en-GB" b="1" dirty="0"/>
              <a:t>Informatics:  </a:t>
            </a:r>
            <a:r>
              <a:rPr lang="en-GB" dirty="0"/>
              <a:t>Industrial Advisory Board takes synoptic view of the curriculum, informing curriculum change across years. </a:t>
            </a:r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endParaRPr lang="en-GB" dirty="0"/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62761C-5018-43FA-80FD-14211658B29A}"/>
              </a:ext>
            </a:extLst>
          </p:cNvPr>
          <p:cNvGrpSpPr/>
          <p:nvPr/>
        </p:nvGrpSpPr>
        <p:grpSpPr>
          <a:xfrm>
            <a:off x="6445713" y="216941"/>
            <a:ext cx="2378455" cy="1209540"/>
            <a:chOff x="5760404" y="917955"/>
            <a:chExt cx="2001314" cy="90107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3F6A0B8-7284-4C2C-9148-7181A1B00F6F}"/>
                </a:ext>
              </a:extLst>
            </p:cNvPr>
            <p:cNvSpPr/>
            <p:nvPr/>
          </p:nvSpPr>
          <p:spPr>
            <a:xfrm>
              <a:off x="5760404" y="917955"/>
              <a:ext cx="2001314" cy="9010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2001986"/>
                <a:satOff val="-6497"/>
                <a:lumOff val="294"/>
                <a:alphaOff val="0"/>
              </a:schemeClr>
            </a:fillRef>
            <a:effectRef idx="0">
              <a:schemeClr val="accent5">
                <a:hueOff val="2001986"/>
                <a:satOff val="-6497"/>
                <a:lumOff val="29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5518C43D-90CC-471A-8E9C-B1A7D4FA58FA}"/>
                </a:ext>
              </a:extLst>
            </p:cNvPr>
            <p:cNvSpPr txBox="1"/>
            <p:nvPr/>
          </p:nvSpPr>
          <p:spPr>
            <a:xfrm>
              <a:off x="5804391" y="961942"/>
              <a:ext cx="1913340" cy="813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Employer </a:t>
              </a:r>
              <a:b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&amp; alumni engagement</a:t>
              </a:r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7DFF955-D1B6-4C8F-9522-63181C7945C8}"/>
              </a:ext>
            </a:extLst>
          </p:cNvPr>
          <p:cNvSpPr txBox="1">
            <a:spLocks/>
          </p:cNvSpPr>
          <p:nvPr/>
        </p:nvSpPr>
        <p:spPr>
          <a:xfrm>
            <a:off x="261194" y="1386242"/>
            <a:ext cx="8510698" cy="120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t" anchorCtr="0">
            <a:noAutofit/>
          </a:bodyPr>
          <a:lstStyle>
            <a:lvl1pPr marL="502277" indent="-323690" defTabSz="321457">
              <a:lnSpc>
                <a:spcPts val="344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848290" algn="l"/>
              </a:tabLst>
              <a:defRPr sz="225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venir Book"/>
                <a:cs typeface="Avenir Book"/>
                <a:sym typeface="Avenir Book"/>
              </a:defRPr>
            </a:lvl1pPr>
            <a:lvl2pPr marL="823734" indent="-275695" defTabSz="321457">
              <a:lnSpc>
                <a:spcPts val="2320"/>
              </a:lnSpc>
              <a:spcBef>
                <a:spcPts val="1406"/>
              </a:spcBef>
              <a:buClr>
                <a:srgbClr val="DF8626"/>
              </a:buClr>
              <a:buSzPct val="150000"/>
              <a:buFont typeface="Calibri" panose="020F0502020204030204" pitchFamily="34" charset="0"/>
              <a:buChar char="─"/>
              <a:tabLst>
                <a:tab pos="1098313" algn="l"/>
              </a:tabLst>
              <a:defRPr sz="1969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2pPr>
            <a:lvl3pPr marL="1074873" indent="-251139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00000"/>
              <a:buFont typeface="Wingdings" panose="05000000000000000000" pitchFamily="2" charset="2"/>
              <a:buChar char="§"/>
              <a:tabLst>
                <a:tab pos="1339406" algn="l"/>
              </a:tabLst>
              <a:defRPr sz="1687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3pPr>
            <a:lvl4pPr marL="1386285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37424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4pPr>
            <a:lvl5pPr marL="1697697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97697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5pPr>
            <a:lvl6pPr marL="1944817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6pPr>
            <a:lvl7pPr marL="2266274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7pPr>
            <a:lvl8pPr marL="2587731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8pPr>
            <a:lvl9pPr marL="2909188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9387" marR="0" lvl="0" indent="0" algn="l" defTabSz="321457" rtl="0" eaLnBrk="1" fontAlgn="auto" latinLnBrk="0" hangingPunct="1">
              <a:lnSpc>
                <a:spcPct val="114000"/>
              </a:lnSpc>
              <a:spcBef>
                <a:spcPts val="1400"/>
              </a:spcBef>
              <a:spcAft>
                <a:spcPts val="0"/>
              </a:spcAft>
              <a:buClr>
                <a:srgbClr val="DF8626"/>
              </a:buClr>
              <a:buSzPct val="150000"/>
              <a:buFontTx/>
              <a:buNone/>
              <a:tabLst>
                <a:tab pos="848290" algn="l"/>
              </a:tabLst>
              <a:defRPr/>
            </a:pPr>
            <a:r>
              <a:rPr kumimoji="0" lang="en-GB" sz="22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to help inform the curriculum, get involved with student assessment, provide case studies and project ideas, to act as mentors etc.</a:t>
            </a:r>
            <a:endParaRPr kumimoji="0" lang="en-GB" sz="2250" b="0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793641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uiExpand="1" build="p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4AEE7F5-3F11-4DC4-B055-5BF6BF64A911}"/>
              </a:ext>
            </a:extLst>
          </p:cNvPr>
          <p:cNvGrpSpPr/>
          <p:nvPr/>
        </p:nvGrpSpPr>
        <p:grpSpPr>
          <a:xfrm>
            <a:off x="261194" y="216875"/>
            <a:ext cx="8562974" cy="1726226"/>
            <a:chOff x="6280963" y="2295709"/>
            <a:chExt cx="2001314" cy="901077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691266-58CF-4405-8A79-43F5FA731406}"/>
                </a:ext>
              </a:extLst>
            </p:cNvPr>
            <p:cNvSpPr/>
            <p:nvPr/>
          </p:nvSpPr>
          <p:spPr>
            <a:xfrm>
              <a:off x="6280963" y="2295709"/>
              <a:ext cx="2001314" cy="901077"/>
            </a:xfrm>
            <a:prstGeom prst="roundRect">
              <a:avLst/>
            </a:prstGeom>
            <a:solidFill>
              <a:schemeClr val="accent5">
                <a:hueOff val="4003972"/>
                <a:satOff val="-12994"/>
                <a:lumOff val="589"/>
                <a:alpha val="2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4003972"/>
                <a:satOff val="-12994"/>
                <a:lumOff val="589"/>
                <a:alphaOff val="0"/>
              </a:schemeClr>
            </a:fillRef>
            <a:effectRef idx="0">
              <a:schemeClr val="accent5">
                <a:hueOff val="4003972"/>
                <a:satOff val="-12994"/>
                <a:lumOff val="5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4FCF0E73-4E27-49F0-9935-12B65D2BB8FA}"/>
                </a:ext>
              </a:extLst>
            </p:cNvPr>
            <p:cNvSpPr txBox="1"/>
            <p:nvPr/>
          </p:nvSpPr>
          <p:spPr>
            <a:xfrm>
              <a:off x="6324950" y="2339696"/>
              <a:ext cx="1913340" cy="813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D4CAF0-B9FB-4DC6-8092-7D4051C55512}"/>
              </a:ext>
            </a:extLst>
          </p:cNvPr>
          <p:cNvSpPr txBox="1">
            <a:spLocks/>
          </p:cNvSpPr>
          <p:nvPr/>
        </p:nvSpPr>
        <p:spPr>
          <a:xfrm>
            <a:off x="261194" y="216940"/>
            <a:ext cx="6236795" cy="120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t" anchorCtr="0">
            <a:noAutofit/>
          </a:bodyPr>
          <a:lstStyle>
            <a:lvl1pPr marL="502277" indent="-323690" defTabSz="321457">
              <a:lnSpc>
                <a:spcPts val="344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848290" algn="l"/>
              </a:tabLst>
              <a:defRPr sz="225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venir Book"/>
                <a:cs typeface="Avenir Book"/>
                <a:sym typeface="Avenir Book"/>
              </a:defRPr>
            </a:lvl1pPr>
            <a:lvl2pPr marL="823734" indent="-275695" defTabSz="321457">
              <a:lnSpc>
                <a:spcPts val="2320"/>
              </a:lnSpc>
              <a:spcBef>
                <a:spcPts val="1406"/>
              </a:spcBef>
              <a:buClr>
                <a:srgbClr val="DF8626"/>
              </a:buClr>
              <a:buSzPct val="150000"/>
              <a:buFont typeface="Calibri" panose="020F0502020204030204" pitchFamily="34" charset="0"/>
              <a:buChar char="─"/>
              <a:tabLst>
                <a:tab pos="1098313" algn="l"/>
              </a:tabLst>
              <a:defRPr sz="1969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2pPr>
            <a:lvl3pPr marL="1074873" indent="-251139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00000"/>
              <a:buFont typeface="Wingdings" panose="05000000000000000000" pitchFamily="2" charset="2"/>
              <a:buChar char="§"/>
              <a:tabLst>
                <a:tab pos="1339406" algn="l"/>
              </a:tabLst>
              <a:defRPr sz="1687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3pPr>
            <a:lvl4pPr marL="1386285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37424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4pPr>
            <a:lvl5pPr marL="1697697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97697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5pPr>
            <a:lvl6pPr marL="1944817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6pPr>
            <a:lvl7pPr marL="2266274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7pPr>
            <a:lvl8pPr marL="2587731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8pPr>
            <a:lvl9pPr marL="2909188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9387" marR="0" lvl="0" indent="0" algn="l" defTabSz="321457" rtl="0" eaLnBrk="1" fontAlgn="auto" latinLnBrk="0" hangingPunct="1">
              <a:lnSpc>
                <a:spcPct val="114000"/>
              </a:lnSpc>
              <a:spcBef>
                <a:spcPts val="1400"/>
              </a:spcBef>
              <a:spcAft>
                <a:spcPts val="0"/>
              </a:spcAft>
              <a:buClr>
                <a:srgbClr val="DF8626"/>
              </a:buClr>
              <a:buSzPct val="150000"/>
              <a:buFontTx/>
              <a:buNone/>
              <a:tabLst>
                <a:tab pos="848290" algn="l"/>
              </a:tabLst>
              <a:defRPr/>
            </a:pPr>
            <a:r>
              <a:rPr kumimoji="0" lang="en-GB" sz="22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Subject teaching that is rich in </a:t>
            </a:r>
            <a:r>
              <a:rPr kumimoji="0" lang="en-GB" sz="225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real-world</a:t>
            </a:r>
            <a:r>
              <a:rPr kumimoji="0" lang="en-GB" sz="22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 examples, research projects and opportunities to see how the subject and its methods are </a:t>
            </a:r>
            <a:r>
              <a:rPr kumimoji="0" lang="en-GB" sz="225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applied</a:t>
            </a:r>
            <a:r>
              <a:rPr kumimoji="0" lang="en-GB" sz="22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 in different external contexts.</a:t>
            </a:r>
            <a:endParaRPr kumimoji="0" lang="en-GB" sz="2250" b="0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sym typeface="Avenir Book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13B8FD3-1E3C-4DCD-9485-A1CD9511F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194" y="2002084"/>
            <a:ext cx="8628987" cy="3952946"/>
          </a:xfrm>
        </p:spPr>
        <p:txBody>
          <a:bodyPr/>
          <a:lstStyle/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r>
              <a:rPr lang="en-GB" b="1" dirty="0" err="1"/>
              <a:t>GeoSciences</a:t>
            </a:r>
            <a:r>
              <a:rPr lang="en-GB" b="1" dirty="0"/>
              <a:t>:  </a:t>
            </a:r>
            <a:r>
              <a:rPr lang="en-GB" dirty="0"/>
              <a:t>Mandatory field-work in some courses – using disciplinary methods to answer research questions or develop a better understanding of the area visited.</a:t>
            </a:r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r>
              <a:rPr lang="en-GB" b="1" dirty="0"/>
              <a:t>Law:  </a:t>
            </a:r>
            <a:r>
              <a:rPr lang="en-GB" dirty="0"/>
              <a:t>Identifying solutions and legal perspectives on genuine, complex legal problems; some tutors draw on their external practice for authentic problems and discussion.</a:t>
            </a:r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endParaRPr lang="en-GB" dirty="0"/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endParaRPr lang="en-GB" dirty="0"/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endParaRPr lang="en-GB" dirty="0"/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2DF280-3637-48EC-8EDE-F93DF4F152A0}"/>
              </a:ext>
            </a:extLst>
          </p:cNvPr>
          <p:cNvGrpSpPr/>
          <p:nvPr/>
        </p:nvGrpSpPr>
        <p:grpSpPr>
          <a:xfrm>
            <a:off x="6444568" y="216875"/>
            <a:ext cx="2379600" cy="1209600"/>
            <a:chOff x="6280963" y="2295709"/>
            <a:chExt cx="2001314" cy="90107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A5C24C7-FCD9-4F32-BF6D-FA677FA7B3DB}"/>
                </a:ext>
              </a:extLst>
            </p:cNvPr>
            <p:cNvSpPr/>
            <p:nvPr/>
          </p:nvSpPr>
          <p:spPr>
            <a:xfrm>
              <a:off x="6280963" y="2295709"/>
              <a:ext cx="2001314" cy="9010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4003972"/>
                <a:satOff val="-12994"/>
                <a:lumOff val="589"/>
                <a:alphaOff val="0"/>
              </a:schemeClr>
            </a:fillRef>
            <a:effectRef idx="0">
              <a:schemeClr val="accent5">
                <a:hueOff val="4003972"/>
                <a:satOff val="-12994"/>
                <a:lumOff val="5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1B990651-567F-4026-BA4C-8946C3A2612F}"/>
                </a:ext>
              </a:extLst>
            </p:cNvPr>
            <p:cNvSpPr txBox="1"/>
            <p:nvPr/>
          </p:nvSpPr>
          <p:spPr>
            <a:xfrm>
              <a:off x="6324950" y="2339696"/>
              <a:ext cx="1913340" cy="813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Real-world / applied 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28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332656"/>
            <a:ext cx="792088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Agenda</a:t>
            </a:r>
          </a:p>
          <a:p>
            <a:endParaRPr lang="en-GB" dirty="0"/>
          </a:p>
          <a:p>
            <a:r>
              <a:rPr lang="en-GB" dirty="0" smtClean="0"/>
              <a:t>12.45 onwards: Lunch</a:t>
            </a:r>
          </a:p>
          <a:p>
            <a:endParaRPr lang="en-GB" dirty="0"/>
          </a:p>
          <a:p>
            <a:r>
              <a:rPr lang="en-GB" dirty="0" smtClean="0"/>
              <a:t>1pm: </a:t>
            </a:r>
            <a:r>
              <a:rPr lang="en-GB" dirty="0"/>
              <a:t>Welcome and Introduction </a:t>
            </a:r>
            <a:endParaRPr lang="en-GB" dirty="0" smtClean="0"/>
          </a:p>
          <a:p>
            <a:r>
              <a:rPr lang="en-GB" sz="1400" b="1" dirty="0" smtClean="0"/>
              <a:t>Dr </a:t>
            </a:r>
            <a:r>
              <a:rPr lang="en-GB" sz="1400" b="1" dirty="0"/>
              <a:t>Jenny Scoles, </a:t>
            </a:r>
            <a:r>
              <a:rPr lang="en-GB" sz="1400" dirty="0" smtClean="0"/>
              <a:t>Academic </a:t>
            </a:r>
            <a:r>
              <a:rPr lang="en-GB" sz="1400" dirty="0"/>
              <a:t>Developer (Learning &amp; Teaching Enhancement), </a:t>
            </a:r>
            <a:endParaRPr lang="en-GB" sz="1400" dirty="0" smtClean="0"/>
          </a:p>
          <a:p>
            <a:r>
              <a:rPr lang="en-GB" sz="1400" dirty="0" smtClean="0"/>
              <a:t>Institute </a:t>
            </a:r>
            <a:r>
              <a:rPr lang="en-GB" sz="1400" dirty="0"/>
              <a:t>for Academic Development   </a:t>
            </a:r>
          </a:p>
          <a:p>
            <a:r>
              <a:rPr lang="en-GB" sz="1400" dirty="0"/>
              <a:t> </a:t>
            </a:r>
          </a:p>
          <a:p>
            <a:r>
              <a:rPr lang="en-GB" dirty="0" smtClean="0"/>
              <a:t>1.10pm: </a:t>
            </a:r>
            <a:r>
              <a:rPr lang="en-GB" dirty="0"/>
              <a:t>Employability </a:t>
            </a:r>
            <a:r>
              <a:rPr lang="en-GB" dirty="0" smtClean="0"/>
              <a:t>Practice</a:t>
            </a:r>
            <a:endParaRPr lang="en-GB" dirty="0"/>
          </a:p>
          <a:p>
            <a:r>
              <a:rPr lang="en-GB" sz="1400" b="1" dirty="0" smtClean="0"/>
              <a:t>Helen </a:t>
            </a:r>
            <a:r>
              <a:rPr lang="en-GB" sz="1400" b="1" dirty="0"/>
              <a:t>Stringer, </a:t>
            </a:r>
            <a:r>
              <a:rPr lang="en-GB" sz="1400" dirty="0" smtClean="0"/>
              <a:t>Assistant </a:t>
            </a:r>
            <a:r>
              <a:rPr lang="en-GB" sz="1400" dirty="0"/>
              <a:t>Director, Careers Service </a:t>
            </a:r>
            <a:endParaRPr lang="en-GB" sz="1400" dirty="0" smtClean="0"/>
          </a:p>
          <a:p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1.30pm: Employability-enhancing </a:t>
            </a:r>
            <a:r>
              <a:rPr lang="en-GB" dirty="0"/>
              <a:t>activities going on across the </a:t>
            </a:r>
            <a:r>
              <a:rPr lang="en-GB" dirty="0" smtClean="0"/>
              <a:t>institution </a:t>
            </a:r>
            <a:endParaRPr lang="en-GB" dirty="0"/>
          </a:p>
          <a:p>
            <a:r>
              <a:rPr lang="en-GB" sz="1400" b="1" dirty="0" smtClean="0"/>
              <a:t>Dr </a:t>
            </a:r>
            <a:r>
              <a:rPr lang="en-GB" sz="1400" b="1" dirty="0"/>
              <a:t>Gavin </a:t>
            </a:r>
            <a:r>
              <a:rPr lang="en-GB" sz="1400" b="1" dirty="0" smtClean="0"/>
              <a:t>McCabe</a:t>
            </a:r>
            <a:r>
              <a:rPr lang="en-GB" sz="1400" dirty="0" smtClean="0"/>
              <a:t>,</a:t>
            </a:r>
            <a:r>
              <a:rPr lang="en-GB" sz="1400" b="1" dirty="0" smtClean="0"/>
              <a:t> </a:t>
            </a:r>
            <a:r>
              <a:rPr lang="en-GB" sz="1400" dirty="0"/>
              <a:t>Employability Consultant, Careers Service   </a:t>
            </a:r>
            <a:endParaRPr lang="en-GB" sz="1400" dirty="0" smtClean="0"/>
          </a:p>
          <a:p>
            <a:endParaRPr lang="en-GB" dirty="0"/>
          </a:p>
          <a:p>
            <a:r>
              <a:rPr lang="en-GB" dirty="0" smtClean="0"/>
              <a:t>1.50pm: </a:t>
            </a:r>
            <a:r>
              <a:rPr lang="en-GB" dirty="0"/>
              <a:t>Principal's Teaching Award Scheme (PTAS) - early lessons and things to </a:t>
            </a:r>
            <a:r>
              <a:rPr lang="en-GB" dirty="0" smtClean="0"/>
              <a:t>consider</a:t>
            </a:r>
            <a:endParaRPr lang="en-GB" dirty="0"/>
          </a:p>
          <a:p>
            <a:r>
              <a:rPr lang="en-GB" sz="1400" b="1" dirty="0" smtClean="0"/>
              <a:t>Dr </a:t>
            </a:r>
            <a:r>
              <a:rPr lang="en-GB" sz="1400" b="1" dirty="0"/>
              <a:t>Esther </a:t>
            </a:r>
            <a:r>
              <a:rPr lang="en-GB" sz="1400" b="1" dirty="0" err="1"/>
              <a:t>Mijers</a:t>
            </a:r>
            <a:r>
              <a:rPr lang="en-GB" sz="1400" b="1" dirty="0"/>
              <a:t>, </a:t>
            </a:r>
            <a:r>
              <a:rPr lang="en-GB" sz="1400" dirty="0"/>
              <a:t>Senior Lecturer</a:t>
            </a:r>
            <a:r>
              <a:rPr lang="en-GB" sz="1400" dirty="0" smtClean="0"/>
              <a:t>, </a:t>
            </a:r>
            <a:r>
              <a:rPr lang="en-GB" sz="1400" dirty="0"/>
              <a:t>School of History, Classics and Archaeology   </a:t>
            </a:r>
            <a:endParaRPr lang="en-GB" sz="1400" dirty="0" smtClean="0"/>
          </a:p>
          <a:p>
            <a:endParaRPr lang="en-GB" sz="1400" dirty="0" smtClean="0"/>
          </a:p>
          <a:p>
            <a:r>
              <a:rPr lang="en-GB" dirty="0" smtClean="0"/>
              <a:t>2.10pm: </a:t>
            </a:r>
            <a:r>
              <a:rPr lang="en-GB" dirty="0"/>
              <a:t>Curriculum Design – focus on skills </a:t>
            </a:r>
            <a:r>
              <a:rPr lang="en-GB" dirty="0" smtClean="0"/>
              <a:t>development</a:t>
            </a:r>
            <a:endParaRPr lang="en-GB" dirty="0"/>
          </a:p>
          <a:p>
            <a:r>
              <a:rPr lang="en-GB" sz="1400" b="1" dirty="0"/>
              <a:t>Dr Patrick </a:t>
            </a:r>
            <a:r>
              <a:rPr lang="en-GB" sz="1400" b="1" dirty="0" smtClean="0"/>
              <a:t>Walsh</a:t>
            </a:r>
            <a:r>
              <a:rPr lang="en-GB" sz="1400" dirty="0" smtClean="0"/>
              <a:t>, </a:t>
            </a:r>
            <a:r>
              <a:rPr lang="en-GB" sz="1400" dirty="0"/>
              <a:t>Director of Teaching, </a:t>
            </a:r>
            <a:r>
              <a:rPr lang="en-GB" sz="1400" dirty="0" smtClean="0"/>
              <a:t>School </a:t>
            </a:r>
            <a:r>
              <a:rPr lang="en-GB" sz="1400" dirty="0"/>
              <a:t>of Biological Sciences </a:t>
            </a:r>
          </a:p>
          <a:p>
            <a:r>
              <a:rPr lang="en-GB" dirty="0"/>
              <a:t> </a:t>
            </a:r>
          </a:p>
          <a:p>
            <a:r>
              <a:rPr lang="en-GB" dirty="0" smtClean="0"/>
              <a:t>2.30pm: </a:t>
            </a:r>
            <a:r>
              <a:rPr lang="en-GB" dirty="0"/>
              <a:t>Close </a:t>
            </a:r>
          </a:p>
        </p:txBody>
      </p:sp>
    </p:spTree>
    <p:extLst>
      <p:ext uri="{BB962C8B-B14F-4D97-AF65-F5344CB8AC3E}">
        <p14:creationId xmlns:p14="http://schemas.microsoft.com/office/powerpoint/2010/main" val="2586377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F39E5B56-A47F-4650-8E59-C60756301BC5}"/>
              </a:ext>
            </a:extLst>
          </p:cNvPr>
          <p:cNvGrpSpPr/>
          <p:nvPr/>
        </p:nvGrpSpPr>
        <p:grpSpPr>
          <a:xfrm>
            <a:off x="261194" y="210387"/>
            <a:ext cx="8550465" cy="2291513"/>
            <a:chOff x="6066271" y="3798865"/>
            <a:chExt cx="2001314" cy="90107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97C65AC-0647-40DA-8A4E-AEBF8F92F9D3}"/>
                </a:ext>
              </a:extLst>
            </p:cNvPr>
            <p:cNvSpPr/>
            <p:nvPr/>
          </p:nvSpPr>
          <p:spPr>
            <a:xfrm>
              <a:off x="6066271" y="3798865"/>
              <a:ext cx="2001314" cy="901077"/>
            </a:xfrm>
            <a:prstGeom prst="roundRect">
              <a:avLst/>
            </a:prstGeom>
            <a:solidFill>
              <a:schemeClr val="accent5">
                <a:hueOff val="6005958"/>
                <a:satOff val="-19492"/>
                <a:lumOff val="883"/>
                <a:alpha val="2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6005958"/>
                <a:satOff val="-19492"/>
                <a:lumOff val="883"/>
                <a:alphaOff val="0"/>
              </a:schemeClr>
            </a:fillRef>
            <a:effectRef idx="0">
              <a:schemeClr val="accent5">
                <a:hueOff val="6005958"/>
                <a:satOff val="-19492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3314215F-73DF-4D5C-A586-E68F2FC83D7C}"/>
                </a:ext>
              </a:extLst>
            </p:cNvPr>
            <p:cNvSpPr txBox="1"/>
            <p:nvPr/>
          </p:nvSpPr>
          <p:spPr>
            <a:xfrm>
              <a:off x="6110258" y="3842852"/>
              <a:ext cx="1913340" cy="813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D4CAF0-B9FB-4DC6-8092-7D4051C55512}"/>
              </a:ext>
            </a:extLst>
          </p:cNvPr>
          <p:cNvSpPr txBox="1">
            <a:spLocks/>
          </p:cNvSpPr>
          <p:nvPr/>
        </p:nvSpPr>
        <p:spPr>
          <a:xfrm>
            <a:off x="261194" y="216940"/>
            <a:ext cx="6236795" cy="120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t" anchorCtr="0">
            <a:noAutofit/>
          </a:bodyPr>
          <a:lstStyle>
            <a:lvl1pPr marL="502277" indent="-323690" defTabSz="321457">
              <a:lnSpc>
                <a:spcPts val="344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848290" algn="l"/>
              </a:tabLst>
              <a:defRPr sz="225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venir Book"/>
                <a:cs typeface="Avenir Book"/>
                <a:sym typeface="Avenir Book"/>
              </a:defRPr>
            </a:lvl1pPr>
            <a:lvl2pPr marL="823734" indent="-275695" defTabSz="321457">
              <a:lnSpc>
                <a:spcPts val="2320"/>
              </a:lnSpc>
              <a:spcBef>
                <a:spcPts val="1406"/>
              </a:spcBef>
              <a:buClr>
                <a:srgbClr val="DF8626"/>
              </a:buClr>
              <a:buSzPct val="150000"/>
              <a:buFont typeface="Calibri" panose="020F0502020204030204" pitchFamily="34" charset="0"/>
              <a:buChar char="─"/>
              <a:tabLst>
                <a:tab pos="1098313" algn="l"/>
              </a:tabLst>
              <a:defRPr sz="1969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2pPr>
            <a:lvl3pPr marL="1074873" indent="-251139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00000"/>
              <a:buFont typeface="Wingdings" panose="05000000000000000000" pitchFamily="2" charset="2"/>
              <a:buChar char="§"/>
              <a:tabLst>
                <a:tab pos="1339406" algn="l"/>
              </a:tabLst>
              <a:defRPr sz="1687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3pPr>
            <a:lvl4pPr marL="1386285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37424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4pPr>
            <a:lvl5pPr marL="1697697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97697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5pPr>
            <a:lvl6pPr marL="1944817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6pPr>
            <a:lvl7pPr marL="2266274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7pPr>
            <a:lvl8pPr marL="2587731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8pPr>
            <a:lvl9pPr marL="2909188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8587" marR="0" lvl="0" indent="0" algn="l" defTabSz="321457" rtl="0" eaLnBrk="1" fontAlgn="auto" latinLnBrk="0" hangingPunct="1">
              <a:lnSpc>
                <a:spcPts val="3445"/>
              </a:lnSpc>
              <a:spcBef>
                <a:spcPts val="1406"/>
              </a:spcBef>
              <a:spcAft>
                <a:spcPts val="0"/>
              </a:spcAft>
              <a:buClr>
                <a:srgbClr val="DF8626"/>
              </a:buClr>
              <a:buSzPct val="150000"/>
              <a:buFontTx/>
              <a:buNone/>
              <a:tabLst>
                <a:tab pos="848290" algn="l"/>
              </a:tabLst>
              <a:defRPr/>
            </a:pPr>
            <a:r>
              <a:rPr kumimoji="0" lang="en-GB" sz="225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Active teaching</a:t>
            </a:r>
            <a:r>
              <a:rPr kumimoji="0" lang="en-GB" sz="22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 methods – including problem solving; discussions/debate; team activities; real-world activities (fulfilling a project brief,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13B8FD3-1E3C-4DCD-9485-A1CD9511F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194" y="2568402"/>
            <a:ext cx="8628987" cy="3386628"/>
          </a:xfrm>
        </p:spPr>
        <p:txBody>
          <a:bodyPr/>
          <a:lstStyle/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r>
              <a:rPr lang="en-GB" b="1" dirty="0"/>
              <a:t>Divinity:  </a:t>
            </a:r>
            <a:r>
              <a:rPr lang="en-GB" dirty="0"/>
              <a:t>All most all Honours courses are seminar-based where student participation is expected and/or assessed.  Students lead discussions and courses often use student presentations to start discussions.</a:t>
            </a:r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r>
              <a:rPr lang="en-GB" b="1" dirty="0"/>
              <a:t>Physics and Astronomy:  </a:t>
            </a:r>
            <a:r>
              <a:rPr lang="en-GB" dirty="0"/>
              <a:t>Early-year courses use flipped classrooms, peer instruction and quizzes to actively engage students.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A77F57-B1FF-4A56-A0D8-1B68C5B11C98}"/>
              </a:ext>
            </a:extLst>
          </p:cNvPr>
          <p:cNvGrpSpPr/>
          <p:nvPr/>
        </p:nvGrpSpPr>
        <p:grpSpPr>
          <a:xfrm>
            <a:off x="6418430" y="196700"/>
            <a:ext cx="2379600" cy="1209600"/>
            <a:chOff x="6066271" y="3798865"/>
            <a:chExt cx="2001314" cy="901077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D992BDB-6B58-40C1-92DC-5533F4A35881}"/>
                </a:ext>
              </a:extLst>
            </p:cNvPr>
            <p:cNvSpPr/>
            <p:nvPr/>
          </p:nvSpPr>
          <p:spPr>
            <a:xfrm>
              <a:off x="6066271" y="3798865"/>
              <a:ext cx="2001314" cy="9010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6005958"/>
                <a:satOff val="-19492"/>
                <a:lumOff val="883"/>
                <a:alphaOff val="0"/>
              </a:schemeClr>
            </a:fillRef>
            <a:effectRef idx="0">
              <a:schemeClr val="accent5">
                <a:hueOff val="6005958"/>
                <a:satOff val="-19492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80D4A0DE-0A5D-4050-BE36-E09B62573409}"/>
                </a:ext>
              </a:extLst>
            </p:cNvPr>
            <p:cNvSpPr txBox="1"/>
            <p:nvPr/>
          </p:nvSpPr>
          <p:spPr>
            <a:xfrm>
              <a:off x="6110258" y="3842852"/>
              <a:ext cx="1913340" cy="813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Active teaching methods</a:t>
              </a: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A32F200-9A4F-4037-B147-0B60A462FAB0}"/>
              </a:ext>
            </a:extLst>
          </p:cNvPr>
          <p:cNvSpPr txBox="1">
            <a:spLocks/>
          </p:cNvSpPr>
          <p:nvPr/>
        </p:nvSpPr>
        <p:spPr>
          <a:xfrm>
            <a:off x="261194" y="1551342"/>
            <a:ext cx="8510698" cy="120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t" anchorCtr="0">
            <a:noAutofit/>
          </a:bodyPr>
          <a:lstStyle>
            <a:lvl1pPr marL="502277" indent="-323690" defTabSz="321457">
              <a:lnSpc>
                <a:spcPts val="344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848290" algn="l"/>
              </a:tabLst>
              <a:defRPr sz="225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venir Book"/>
                <a:cs typeface="Avenir Book"/>
                <a:sym typeface="Avenir Book"/>
              </a:defRPr>
            </a:lvl1pPr>
            <a:lvl2pPr marL="823734" indent="-275695" defTabSz="321457">
              <a:lnSpc>
                <a:spcPts val="2320"/>
              </a:lnSpc>
              <a:spcBef>
                <a:spcPts val="1406"/>
              </a:spcBef>
              <a:buClr>
                <a:srgbClr val="DF8626"/>
              </a:buClr>
              <a:buSzPct val="150000"/>
              <a:buFont typeface="Calibri" panose="020F0502020204030204" pitchFamily="34" charset="0"/>
              <a:buChar char="─"/>
              <a:tabLst>
                <a:tab pos="1098313" algn="l"/>
              </a:tabLst>
              <a:defRPr sz="1969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2pPr>
            <a:lvl3pPr marL="1074873" indent="-251139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00000"/>
              <a:buFont typeface="Wingdings" panose="05000000000000000000" pitchFamily="2" charset="2"/>
              <a:buChar char="§"/>
              <a:tabLst>
                <a:tab pos="1339406" algn="l"/>
              </a:tabLst>
              <a:defRPr sz="1687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3pPr>
            <a:lvl4pPr marL="1386285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37424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4pPr>
            <a:lvl5pPr marL="1697697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97697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5pPr>
            <a:lvl6pPr marL="1944817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6pPr>
            <a:lvl7pPr marL="2266274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7pPr>
            <a:lvl8pPr marL="2587731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8pPr>
            <a:lvl9pPr marL="2909188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9387" marR="0" lvl="0" indent="0" algn="l" defTabSz="321457" rtl="0" eaLnBrk="1" fontAlgn="auto" latinLnBrk="0" hangingPunct="1">
              <a:lnSpc>
                <a:spcPct val="114000"/>
              </a:lnSpc>
              <a:spcBef>
                <a:spcPts val="1400"/>
              </a:spcBef>
              <a:spcAft>
                <a:spcPts val="0"/>
              </a:spcAft>
              <a:buClr>
                <a:srgbClr val="DF8626"/>
              </a:buClr>
              <a:buSzPct val="150000"/>
              <a:buFontTx/>
              <a:buNone/>
              <a:tabLst>
                <a:tab pos="848290" algn="l"/>
              </a:tabLst>
              <a:defRPr/>
            </a:pPr>
            <a:r>
              <a:rPr kumimoji="0" lang="en-GB" sz="22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consultancy); opportunities for students to create; competitions; pitching ideas etc.</a:t>
            </a:r>
            <a:endParaRPr kumimoji="0" lang="en-GB" sz="2250" b="0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251523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uiExpand="1" build="p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DEF103E-22A3-4AA4-8273-BB9B64650BD4}"/>
              </a:ext>
            </a:extLst>
          </p:cNvPr>
          <p:cNvGrpSpPr/>
          <p:nvPr/>
        </p:nvGrpSpPr>
        <p:grpSpPr>
          <a:xfrm>
            <a:off x="261194" y="235687"/>
            <a:ext cx="8536836" cy="2126514"/>
            <a:chOff x="4876746" y="5198323"/>
            <a:chExt cx="2001314" cy="90107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1A7EAA0-8FDB-4D8C-A69C-9391CB0FBF03}"/>
                </a:ext>
              </a:extLst>
            </p:cNvPr>
            <p:cNvSpPr/>
            <p:nvPr/>
          </p:nvSpPr>
          <p:spPr>
            <a:xfrm>
              <a:off x="4876746" y="5198323"/>
              <a:ext cx="2001314" cy="901077"/>
            </a:xfrm>
            <a:prstGeom prst="roundRect">
              <a:avLst/>
            </a:prstGeom>
            <a:solidFill>
              <a:schemeClr val="accent5">
                <a:hueOff val="8007945"/>
                <a:satOff val="-25989"/>
                <a:lumOff val="1178"/>
                <a:alpha val="2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8007945"/>
                <a:satOff val="-25989"/>
                <a:lumOff val="1178"/>
                <a:alphaOff val="0"/>
              </a:schemeClr>
            </a:fillRef>
            <a:effectRef idx="0">
              <a:schemeClr val="accent5">
                <a:hueOff val="8007945"/>
                <a:satOff val="-25989"/>
                <a:lumOff val="11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52DD2128-B0E2-42DC-9BBC-C49F37985C49}"/>
                </a:ext>
              </a:extLst>
            </p:cNvPr>
            <p:cNvSpPr txBox="1"/>
            <p:nvPr/>
          </p:nvSpPr>
          <p:spPr>
            <a:xfrm>
              <a:off x="4920733" y="5242310"/>
              <a:ext cx="1913340" cy="813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D4CAF0-B9FB-4DC6-8092-7D4051C55512}"/>
              </a:ext>
            </a:extLst>
          </p:cNvPr>
          <p:cNvSpPr txBox="1">
            <a:spLocks/>
          </p:cNvSpPr>
          <p:nvPr/>
        </p:nvSpPr>
        <p:spPr>
          <a:xfrm>
            <a:off x="261194" y="216940"/>
            <a:ext cx="6236795" cy="120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t" anchorCtr="0">
            <a:noAutofit/>
          </a:bodyPr>
          <a:lstStyle>
            <a:lvl1pPr marL="502277" indent="-323690" defTabSz="321457">
              <a:lnSpc>
                <a:spcPts val="344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848290" algn="l"/>
              </a:tabLst>
              <a:defRPr sz="225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venir Book"/>
                <a:cs typeface="Avenir Book"/>
                <a:sym typeface="Avenir Book"/>
              </a:defRPr>
            </a:lvl1pPr>
            <a:lvl2pPr marL="823734" indent="-275695" defTabSz="321457">
              <a:lnSpc>
                <a:spcPts val="2320"/>
              </a:lnSpc>
              <a:spcBef>
                <a:spcPts val="1406"/>
              </a:spcBef>
              <a:buClr>
                <a:srgbClr val="DF8626"/>
              </a:buClr>
              <a:buSzPct val="150000"/>
              <a:buFont typeface="Calibri" panose="020F0502020204030204" pitchFamily="34" charset="0"/>
              <a:buChar char="─"/>
              <a:tabLst>
                <a:tab pos="1098313" algn="l"/>
              </a:tabLst>
              <a:defRPr sz="1969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2pPr>
            <a:lvl3pPr marL="1074873" indent="-251139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00000"/>
              <a:buFont typeface="Wingdings" panose="05000000000000000000" pitchFamily="2" charset="2"/>
              <a:buChar char="§"/>
              <a:tabLst>
                <a:tab pos="1339406" algn="l"/>
              </a:tabLst>
              <a:defRPr sz="1687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3pPr>
            <a:lvl4pPr marL="1386285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37424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4pPr>
            <a:lvl5pPr marL="1697697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97697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5pPr>
            <a:lvl6pPr marL="1944817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6pPr>
            <a:lvl7pPr marL="2266274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7pPr>
            <a:lvl8pPr marL="2587731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8pPr>
            <a:lvl9pPr marL="2909188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9387" marR="0" lvl="0" indent="0" algn="l" defTabSz="321457" rtl="0" eaLnBrk="1" fontAlgn="auto" latinLnBrk="0" hangingPunct="1">
              <a:lnSpc>
                <a:spcPct val="114000"/>
              </a:lnSpc>
              <a:spcBef>
                <a:spcPts val="1400"/>
              </a:spcBef>
              <a:spcAft>
                <a:spcPts val="0"/>
              </a:spcAft>
              <a:buClr>
                <a:srgbClr val="DF8626"/>
              </a:buClr>
              <a:buSzPct val="150000"/>
              <a:buFontTx/>
              <a:buNone/>
              <a:tabLst>
                <a:tab pos="848290" algn="l"/>
              </a:tabLst>
              <a:defRPr/>
            </a:pPr>
            <a:r>
              <a:rPr kumimoji="0" lang="en-GB" sz="22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Through the choice of learning, teaching </a:t>
            </a:r>
            <a:br>
              <a:rPr kumimoji="0" lang="en-GB" sz="22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</a:br>
            <a:r>
              <a:rPr kumimoji="0" lang="en-GB" sz="22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and assessment methods, provision of a curriculum that enhances students’</a:t>
            </a:r>
            <a:endParaRPr kumimoji="0" lang="en-GB" sz="2250" b="0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sym typeface="Avenir Book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13B8FD3-1E3C-4DCD-9485-A1CD9511F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194" y="2413000"/>
            <a:ext cx="8628987" cy="3542030"/>
          </a:xfrm>
        </p:spPr>
        <p:txBody>
          <a:bodyPr/>
          <a:lstStyle/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r>
              <a:rPr lang="en-GB" b="1" dirty="0"/>
              <a:t>Business School:  </a:t>
            </a:r>
            <a:r>
              <a:rPr lang="en-GB" dirty="0"/>
              <a:t>PTAS project developed a skills matrix and assess curriculum against it – working on ensuring students recognise and engage with a range of skills in their degree in a developmental and coherent way.</a:t>
            </a:r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r>
              <a:rPr lang="en-GB" b="1" dirty="0"/>
              <a:t>PPLS:  </a:t>
            </a:r>
            <a:r>
              <a:rPr lang="en-GB" dirty="0"/>
              <a:t>Psychology degree recently redesigned to ensure that within and across years the degree develops students’ skills and attributes relevant to 'doing' rather than 'knowing' Psychology.</a:t>
            </a:r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endParaRPr lang="en-GB" dirty="0"/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B276B1-5B22-4230-82C3-BEDC0D1B5BB1}"/>
              </a:ext>
            </a:extLst>
          </p:cNvPr>
          <p:cNvGrpSpPr/>
          <p:nvPr/>
        </p:nvGrpSpPr>
        <p:grpSpPr>
          <a:xfrm>
            <a:off x="6418430" y="226284"/>
            <a:ext cx="2379600" cy="1209600"/>
            <a:chOff x="4876746" y="5198323"/>
            <a:chExt cx="2001314" cy="901077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6D91A91-6C00-4B14-88A3-D84DAC123A44}"/>
                </a:ext>
              </a:extLst>
            </p:cNvPr>
            <p:cNvSpPr/>
            <p:nvPr/>
          </p:nvSpPr>
          <p:spPr>
            <a:xfrm>
              <a:off x="4876746" y="5198323"/>
              <a:ext cx="2001314" cy="9010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8007945"/>
                <a:satOff val="-25989"/>
                <a:lumOff val="1178"/>
                <a:alphaOff val="0"/>
              </a:schemeClr>
            </a:fillRef>
            <a:effectRef idx="0">
              <a:schemeClr val="accent5">
                <a:hueOff val="8007945"/>
                <a:satOff val="-25989"/>
                <a:lumOff val="11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7ADDA946-E4A1-4EED-8BF8-5176FFD3A4AA}"/>
                </a:ext>
              </a:extLst>
            </p:cNvPr>
            <p:cNvSpPr txBox="1"/>
            <p:nvPr/>
          </p:nvSpPr>
          <p:spPr>
            <a:xfrm>
              <a:off x="4920733" y="5242310"/>
              <a:ext cx="1913340" cy="813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Skills and attributes</a:t>
              </a: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A30D7BE-ED0B-499D-95A1-41A3C0BE5BA9}"/>
              </a:ext>
            </a:extLst>
          </p:cNvPr>
          <p:cNvSpPr txBox="1">
            <a:spLocks/>
          </p:cNvSpPr>
          <p:nvPr/>
        </p:nvSpPr>
        <p:spPr>
          <a:xfrm>
            <a:off x="261194" y="1386243"/>
            <a:ext cx="8510698" cy="861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t" anchorCtr="0">
            <a:noAutofit/>
          </a:bodyPr>
          <a:lstStyle>
            <a:lvl1pPr marL="502277" indent="-323690" defTabSz="321457">
              <a:lnSpc>
                <a:spcPts val="344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848290" algn="l"/>
              </a:tabLst>
              <a:defRPr sz="225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venir Book"/>
                <a:cs typeface="Avenir Book"/>
                <a:sym typeface="Avenir Book"/>
              </a:defRPr>
            </a:lvl1pPr>
            <a:lvl2pPr marL="823734" indent="-275695" defTabSz="321457">
              <a:lnSpc>
                <a:spcPts val="2320"/>
              </a:lnSpc>
              <a:spcBef>
                <a:spcPts val="1406"/>
              </a:spcBef>
              <a:buClr>
                <a:srgbClr val="DF8626"/>
              </a:buClr>
              <a:buSzPct val="150000"/>
              <a:buFont typeface="Calibri" panose="020F0502020204030204" pitchFamily="34" charset="0"/>
              <a:buChar char="─"/>
              <a:tabLst>
                <a:tab pos="1098313" algn="l"/>
              </a:tabLst>
              <a:defRPr sz="1969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2pPr>
            <a:lvl3pPr marL="1074873" indent="-251139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00000"/>
              <a:buFont typeface="Wingdings" panose="05000000000000000000" pitchFamily="2" charset="2"/>
              <a:buChar char="§"/>
              <a:tabLst>
                <a:tab pos="1339406" algn="l"/>
              </a:tabLst>
              <a:defRPr sz="1687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3pPr>
            <a:lvl4pPr marL="1386285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37424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4pPr>
            <a:lvl5pPr marL="1697697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97697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5pPr>
            <a:lvl6pPr marL="1944817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6pPr>
            <a:lvl7pPr marL="2266274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7pPr>
            <a:lvl8pPr marL="2587731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8pPr>
            <a:lvl9pPr marL="2909188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9387" marR="0" lvl="0" indent="0" algn="l" defTabSz="321457" rtl="0" eaLnBrk="1" fontAlgn="auto" latinLnBrk="0" hangingPunct="1">
              <a:lnSpc>
                <a:spcPct val="114000"/>
              </a:lnSpc>
              <a:spcBef>
                <a:spcPts val="1400"/>
              </a:spcBef>
              <a:spcAft>
                <a:spcPts val="0"/>
              </a:spcAft>
              <a:buClr>
                <a:srgbClr val="DF8626"/>
              </a:buClr>
              <a:buSzPct val="150000"/>
              <a:buFontTx/>
              <a:buNone/>
              <a:tabLst>
                <a:tab pos="848290" algn="l"/>
              </a:tabLst>
              <a:defRPr/>
            </a:pPr>
            <a:r>
              <a:rPr kumimoji="0" lang="en-GB" sz="22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non-technical</a:t>
            </a:r>
            <a:r>
              <a:rPr kumimoji="0" lang="en-GB" sz="225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 skills and attributes </a:t>
            </a:r>
            <a:r>
              <a:rPr kumimoji="0" lang="en-GB" sz="22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in a coherent and developmental way.</a:t>
            </a:r>
            <a:endParaRPr kumimoji="0" lang="en-GB" sz="2250" b="0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530983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uiExpand="1" build="p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87B018E-083B-4661-AF3E-B6A291ACBCE2}"/>
              </a:ext>
            </a:extLst>
          </p:cNvPr>
          <p:cNvGrpSpPr/>
          <p:nvPr/>
        </p:nvGrpSpPr>
        <p:grpSpPr>
          <a:xfrm>
            <a:off x="261193" y="216875"/>
            <a:ext cx="8562974" cy="1713526"/>
            <a:chOff x="2336022" y="5219282"/>
            <a:chExt cx="2001314" cy="90107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D29E264-8B46-455E-9F7F-2673A9E11CB8}"/>
                </a:ext>
              </a:extLst>
            </p:cNvPr>
            <p:cNvSpPr/>
            <p:nvPr/>
          </p:nvSpPr>
          <p:spPr>
            <a:xfrm>
              <a:off x="2336022" y="5219282"/>
              <a:ext cx="2001314" cy="901077"/>
            </a:xfrm>
            <a:prstGeom prst="roundRect">
              <a:avLst/>
            </a:prstGeom>
            <a:solidFill>
              <a:schemeClr val="accent5">
                <a:hueOff val="10009931"/>
                <a:satOff val="-32486"/>
                <a:lumOff val="1472"/>
                <a:alpha val="2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0009931"/>
                <a:satOff val="-32486"/>
                <a:lumOff val="1472"/>
                <a:alphaOff val="0"/>
              </a:schemeClr>
            </a:fillRef>
            <a:effectRef idx="0">
              <a:schemeClr val="accent5">
                <a:hueOff val="10009931"/>
                <a:satOff val="-32486"/>
                <a:lumOff val="14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7C4402A7-D37E-4C3A-88A5-77D7174E009D}"/>
                </a:ext>
              </a:extLst>
            </p:cNvPr>
            <p:cNvSpPr txBox="1"/>
            <p:nvPr/>
          </p:nvSpPr>
          <p:spPr>
            <a:xfrm>
              <a:off x="2380009" y="5263269"/>
              <a:ext cx="1913340" cy="813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D4CAF0-B9FB-4DC6-8092-7D4051C55512}"/>
              </a:ext>
            </a:extLst>
          </p:cNvPr>
          <p:cNvSpPr txBox="1">
            <a:spLocks/>
          </p:cNvSpPr>
          <p:nvPr/>
        </p:nvSpPr>
        <p:spPr>
          <a:xfrm>
            <a:off x="261194" y="216940"/>
            <a:ext cx="6236795" cy="120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t" anchorCtr="0">
            <a:noAutofit/>
          </a:bodyPr>
          <a:lstStyle>
            <a:lvl1pPr marL="502277" indent="-323690" defTabSz="321457">
              <a:lnSpc>
                <a:spcPts val="344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848290" algn="l"/>
              </a:tabLst>
              <a:defRPr sz="225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venir Book"/>
                <a:cs typeface="Avenir Book"/>
                <a:sym typeface="Avenir Book"/>
              </a:defRPr>
            </a:lvl1pPr>
            <a:lvl2pPr marL="823734" indent="-275695" defTabSz="321457">
              <a:lnSpc>
                <a:spcPts val="2320"/>
              </a:lnSpc>
              <a:spcBef>
                <a:spcPts val="1406"/>
              </a:spcBef>
              <a:buClr>
                <a:srgbClr val="DF8626"/>
              </a:buClr>
              <a:buSzPct val="150000"/>
              <a:buFont typeface="Calibri" panose="020F0502020204030204" pitchFamily="34" charset="0"/>
              <a:buChar char="─"/>
              <a:tabLst>
                <a:tab pos="1098313" algn="l"/>
              </a:tabLst>
              <a:defRPr sz="1969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2pPr>
            <a:lvl3pPr marL="1074873" indent="-251139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00000"/>
              <a:buFont typeface="Wingdings" panose="05000000000000000000" pitchFamily="2" charset="2"/>
              <a:buChar char="§"/>
              <a:tabLst>
                <a:tab pos="1339406" algn="l"/>
              </a:tabLst>
              <a:defRPr sz="1687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3pPr>
            <a:lvl4pPr marL="1386285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37424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4pPr>
            <a:lvl5pPr marL="1697697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97697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5pPr>
            <a:lvl6pPr marL="1944817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6pPr>
            <a:lvl7pPr marL="2266274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7pPr>
            <a:lvl8pPr marL="2587731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8pPr>
            <a:lvl9pPr marL="2909188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9387" marR="0" lvl="0" indent="0" algn="l" defTabSz="321457" rtl="0" eaLnBrk="1" fontAlgn="auto" latinLnBrk="0" hangingPunct="1">
              <a:lnSpc>
                <a:spcPct val="114000"/>
              </a:lnSpc>
              <a:spcBef>
                <a:spcPts val="1400"/>
              </a:spcBef>
              <a:spcAft>
                <a:spcPts val="0"/>
              </a:spcAft>
              <a:buClr>
                <a:srgbClr val="DF8626"/>
              </a:buClr>
              <a:buSzPct val="150000"/>
              <a:buFontTx/>
              <a:buNone/>
              <a:tabLst>
                <a:tab pos="848290" algn="l"/>
              </a:tabLst>
              <a:defRPr/>
            </a:pPr>
            <a:r>
              <a:rPr kumimoji="0" lang="en-GB" sz="22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Planned space within the curriculum for students to gain </a:t>
            </a:r>
            <a:r>
              <a:rPr kumimoji="0" lang="en-GB" sz="225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career management skills and insights</a:t>
            </a:r>
            <a:r>
              <a:rPr kumimoji="0" lang="en-GB" sz="22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 and to be encouraged to engage in timely career planning.</a:t>
            </a:r>
            <a:endParaRPr kumimoji="0" lang="en-GB" sz="2250" b="0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sym typeface="Avenir Book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13B8FD3-1E3C-4DCD-9485-A1CD9511F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194" y="1989384"/>
            <a:ext cx="8628987" cy="3965646"/>
          </a:xfrm>
        </p:spPr>
        <p:txBody>
          <a:bodyPr/>
          <a:lstStyle/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r>
              <a:rPr lang="en-GB" b="1" dirty="0"/>
              <a:t>Biomedical Sciences:  </a:t>
            </a:r>
            <a:r>
              <a:rPr lang="en-GB" dirty="0"/>
              <a:t>Curriculum timetabled career management session timetabled for all Y1.  Equivalent timetabled session for all Y3 and Y4 students at start of the academic year.</a:t>
            </a:r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r>
              <a:rPr lang="en-GB" b="1" dirty="0"/>
              <a:t>HCA:  </a:t>
            </a:r>
            <a:r>
              <a:rPr lang="en-GB" dirty="0"/>
              <a:t>Y1 'The Historian's Toolkit’ course encourages thinking and planning for the degree can be used – guest lecture by the School's Careers Consultant.</a:t>
            </a:r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r>
              <a:rPr lang="en-GB" b="1" dirty="0"/>
              <a:t>Mathematics:  </a:t>
            </a:r>
            <a:r>
              <a:rPr lang="en-GB" dirty="0"/>
              <a:t>‘Facets of Mathematics’ course uses guest speakers and modern real-world applied examples, supporting insights in areas of Mathematics and potential work.</a:t>
            </a:r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endParaRPr lang="en-GB" dirty="0"/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endParaRPr lang="en-GB" dirty="0"/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54F6EC-29A3-4DA0-845B-0BB95D217E32}"/>
              </a:ext>
            </a:extLst>
          </p:cNvPr>
          <p:cNvGrpSpPr/>
          <p:nvPr/>
        </p:nvGrpSpPr>
        <p:grpSpPr>
          <a:xfrm>
            <a:off x="6444568" y="216875"/>
            <a:ext cx="2379600" cy="1209600"/>
            <a:chOff x="2336022" y="5219282"/>
            <a:chExt cx="2001314" cy="901077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827A116-7935-4010-85AC-A00F2753CCD9}"/>
                </a:ext>
              </a:extLst>
            </p:cNvPr>
            <p:cNvSpPr/>
            <p:nvPr/>
          </p:nvSpPr>
          <p:spPr>
            <a:xfrm>
              <a:off x="2336022" y="5219282"/>
              <a:ext cx="2001314" cy="9010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0009931"/>
                <a:satOff val="-32486"/>
                <a:lumOff val="1472"/>
                <a:alphaOff val="0"/>
              </a:schemeClr>
            </a:fillRef>
            <a:effectRef idx="0">
              <a:schemeClr val="accent5">
                <a:hueOff val="10009931"/>
                <a:satOff val="-32486"/>
                <a:lumOff val="14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75085999-6E9A-433F-9BAF-59E4AE74FC8C}"/>
                </a:ext>
              </a:extLst>
            </p:cNvPr>
            <p:cNvSpPr txBox="1"/>
            <p:nvPr/>
          </p:nvSpPr>
          <p:spPr>
            <a:xfrm>
              <a:off x="2380009" y="5263269"/>
              <a:ext cx="1913340" cy="813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Career management skills &amp; insights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74247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044473C-7D79-4628-9BE8-21ABA319186B}"/>
              </a:ext>
            </a:extLst>
          </p:cNvPr>
          <p:cNvGrpSpPr/>
          <p:nvPr/>
        </p:nvGrpSpPr>
        <p:grpSpPr>
          <a:xfrm>
            <a:off x="261193" y="224920"/>
            <a:ext cx="8562974" cy="2213480"/>
            <a:chOff x="1104445" y="3798869"/>
            <a:chExt cx="2001314" cy="90107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0D6CD11-E152-4044-A5EB-094FD554F3E3}"/>
                </a:ext>
              </a:extLst>
            </p:cNvPr>
            <p:cNvSpPr/>
            <p:nvPr/>
          </p:nvSpPr>
          <p:spPr>
            <a:xfrm>
              <a:off x="1104445" y="3798869"/>
              <a:ext cx="2001314" cy="901077"/>
            </a:xfrm>
            <a:prstGeom prst="roundRect">
              <a:avLst/>
            </a:prstGeom>
            <a:solidFill>
              <a:schemeClr val="accent5">
                <a:hueOff val="12011917"/>
                <a:satOff val="-38984"/>
                <a:lumOff val="1766"/>
                <a:alpha val="2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2011917"/>
                <a:satOff val="-38984"/>
                <a:lumOff val="1766"/>
                <a:alphaOff val="0"/>
              </a:schemeClr>
            </a:fillRef>
            <a:effectRef idx="0">
              <a:schemeClr val="accent5">
                <a:hueOff val="12011917"/>
                <a:satOff val="-38984"/>
                <a:lumOff val="176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040637E1-F182-4DE8-ACBA-06F9C85A5084}"/>
                </a:ext>
              </a:extLst>
            </p:cNvPr>
            <p:cNvSpPr txBox="1"/>
            <p:nvPr/>
          </p:nvSpPr>
          <p:spPr>
            <a:xfrm>
              <a:off x="1148432" y="3842856"/>
              <a:ext cx="1913340" cy="813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D4CAF0-B9FB-4DC6-8092-7D4051C55512}"/>
              </a:ext>
            </a:extLst>
          </p:cNvPr>
          <p:cNvSpPr txBox="1">
            <a:spLocks/>
          </p:cNvSpPr>
          <p:nvPr/>
        </p:nvSpPr>
        <p:spPr>
          <a:xfrm>
            <a:off x="261194" y="216940"/>
            <a:ext cx="6236795" cy="120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t" anchorCtr="0">
            <a:noAutofit/>
          </a:bodyPr>
          <a:lstStyle>
            <a:lvl1pPr marL="502277" indent="-323690" defTabSz="321457">
              <a:lnSpc>
                <a:spcPts val="344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848290" algn="l"/>
              </a:tabLst>
              <a:defRPr sz="225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venir Book"/>
                <a:cs typeface="Avenir Book"/>
                <a:sym typeface="Avenir Book"/>
              </a:defRPr>
            </a:lvl1pPr>
            <a:lvl2pPr marL="823734" indent="-275695" defTabSz="321457">
              <a:lnSpc>
                <a:spcPts val="2320"/>
              </a:lnSpc>
              <a:spcBef>
                <a:spcPts val="1406"/>
              </a:spcBef>
              <a:buClr>
                <a:srgbClr val="DF8626"/>
              </a:buClr>
              <a:buSzPct val="150000"/>
              <a:buFont typeface="Calibri" panose="020F0502020204030204" pitchFamily="34" charset="0"/>
              <a:buChar char="─"/>
              <a:tabLst>
                <a:tab pos="1098313" algn="l"/>
              </a:tabLst>
              <a:defRPr sz="1969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2pPr>
            <a:lvl3pPr marL="1074873" indent="-251139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00000"/>
              <a:buFont typeface="Wingdings" panose="05000000000000000000" pitchFamily="2" charset="2"/>
              <a:buChar char="§"/>
              <a:tabLst>
                <a:tab pos="1339406" algn="l"/>
              </a:tabLst>
              <a:defRPr sz="1687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3pPr>
            <a:lvl4pPr marL="1386285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37424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4pPr>
            <a:lvl5pPr marL="1697697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97697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5pPr>
            <a:lvl6pPr marL="1944817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6pPr>
            <a:lvl7pPr marL="2266274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7pPr>
            <a:lvl8pPr marL="2587731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8pPr>
            <a:lvl9pPr marL="2909188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8587" marR="0" lvl="0" indent="0" algn="l" defTabSz="321457" rtl="0" eaLnBrk="1" fontAlgn="auto" latinLnBrk="0" hangingPunct="1">
              <a:lnSpc>
                <a:spcPts val="3445"/>
              </a:lnSpc>
              <a:spcBef>
                <a:spcPts val="1406"/>
              </a:spcBef>
              <a:spcAft>
                <a:spcPts val="0"/>
              </a:spcAft>
              <a:buClr>
                <a:srgbClr val="DF8626"/>
              </a:buClr>
              <a:buSzPct val="150000"/>
              <a:buFontTx/>
              <a:buNone/>
              <a:tabLst>
                <a:tab pos="848290" algn="l"/>
              </a:tabLst>
              <a:defRPr/>
            </a:pPr>
            <a:r>
              <a:rPr kumimoji="0" lang="en-GB" sz="225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Enterprise education</a:t>
            </a:r>
            <a:r>
              <a:rPr kumimoji="0" lang="en-GB" sz="22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 for all students, not just those that wish to set up their own business.  Enterprise activities allow all students to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13B8FD3-1E3C-4DCD-9485-A1CD9511F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194" y="2497448"/>
            <a:ext cx="8628987" cy="3457582"/>
          </a:xfrm>
        </p:spPr>
        <p:txBody>
          <a:bodyPr/>
          <a:lstStyle/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r>
              <a:rPr lang="en-GB" b="1" dirty="0"/>
              <a:t>Business School:  </a:t>
            </a:r>
            <a:r>
              <a:rPr lang="en-GB" dirty="0"/>
              <a:t>Degree stream allows students to specialise in innovation and entrepreneurship, in addition to co-curricular provision.</a:t>
            </a:r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r>
              <a:rPr lang="en-GB" b="1" dirty="0"/>
              <a:t>Mathematics:  </a:t>
            </a:r>
            <a:r>
              <a:rPr lang="en-GB" dirty="0"/>
              <a:t>‘Entrepreneurship in Mathematical Sciences’ course gives insight into the business contributions from applications of mathematics and statistics, and develops the skills to transform ideas into a successful business.</a:t>
            </a:r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59543D-77AE-4AF1-8EDA-BB4A033833AE}"/>
              </a:ext>
            </a:extLst>
          </p:cNvPr>
          <p:cNvGrpSpPr/>
          <p:nvPr/>
        </p:nvGrpSpPr>
        <p:grpSpPr>
          <a:xfrm>
            <a:off x="6444568" y="235687"/>
            <a:ext cx="2379600" cy="1209600"/>
            <a:chOff x="1104445" y="3798869"/>
            <a:chExt cx="2001314" cy="901077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15EA90F-F318-4458-8F2A-8732120F407D}"/>
                </a:ext>
              </a:extLst>
            </p:cNvPr>
            <p:cNvSpPr/>
            <p:nvPr/>
          </p:nvSpPr>
          <p:spPr>
            <a:xfrm>
              <a:off x="1104445" y="3798869"/>
              <a:ext cx="2001314" cy="9010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2011917"/>
                <a:satOff val="-38984"/>
                <a:lumOff val="1766"/>
                <a:alphaOff val="0"/>
              </a:schemeClr>
            </a:fillRef>
            <a:effectRef idx="0">
              <a:schemeClr val="accent5">
                <a:hueOff val="12011917"/>
                <a:satOff val="-38984"/>
                <a:lumOff val="176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5D040871-2B95-4476-8500-39FB92BBD2B4}"/>
                </a:ext>
              </a:extLst>
            </p:cNvPr>
            <p:cNvSpPr txBox="1"/>
            <p:nvPr/>
          </p:nvSpPr>
          <p:spPr>
            <a:xfrm>
              <a:off x="1148432" y="3842856"/>
              <a:ext cx="1913340" cy="813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Enterprise education</a:t>
              </a: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E38232E-B89F-429C-9169-48B59E84456E}"/>
              </a:ext>
            </a:extLst>
          </p:cNvPr>
          <p:cNvSpPr txBox="1">
            <a:spLocks/>
          </p:cNvSpPr>
          <p:nvPr/>
        </p:nvSpPr>
        <p:spPr>
          <a:xfrm>
            <a:off x="261194" y="1551342"/>
            <a:ext cx="8510698" cy="120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t" anchorCtr="0">
            <a:noAutofit/>
          </a:bodyPr>
          <a:lstStyle>
            <a:lvl1pPr marL="502277" indent="-323690" defTabSz="321457">
              <a:lnSpc>
                <a:spcPts val="344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848290" algn="l"/>
              </a:tabLst>
              <a:defRPr sz="225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venir Book"/>
                <a:cs typeface="Avenir Book"/>
                <a:sym typeface="Avenir Book"/>
              </a:defRPr>
            </a:lvl1pPr>
            <a:lvl2pPr marL="823734" indent="-275695" defTabSz="321457">
              <a:lnSpc>
                <a:spcPts val="2320"/>
              </a:lnSpc>
              <a:spcBef>
                <a:spcPts val="1406"/>
              </a:spcBef>
              <a:buClr>
                <a:srgbClr val="DF8626"/>
              </a:buClr>
              <a:buSzPct val="150000"/>
              <a:buFont typeface="Calibri" panose="020F0502020204030204" pitchFamily="34" charset="0"/>
              <a:buChar char="─"/>
              <a:tabLst>
                <a:tab pos="1098313" algn="l"/>
              </a:tabLst>
              <a:defRPr sz="1969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2pPr>
            <a:lvl3pPr marL="1074873" indent="-251139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00000"/>
              <a:buFont typeface="Wingdings" panose="05000000000000000000" pitchFamily="2" charset="2"/>
              <a:buChar char="§"/>
              <a:tabLst>
                <a:tab pos="1339406" algn="l"/>
              </a:tabLst>
              <a:defRPr sz="1687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3pPr>
            <a:lvl4pPr marL="1386285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37424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4pPr>
            <a:lvl5pPr marL="1697697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97697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5pPr>
            <a:lvl6pPr marL="1944817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6pPr>
            <a:lvl7pPr marL="2266274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7pPr>
            <a:lvl8pPr marL="2587731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8pPr>
            <a:lvl9pPr marL="2909188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9387" marR="0" lvl="0" indent="0" algn="l" defTabSz="321457" rtl="0" eaLnBrk="1" fontAlgn="auto" latinLnBrk="0" hangingPunct="1">
              <a:lnSpc>
                <a:spcPct val="114000"/>
              </a:lnSpc>
              <a:spcBef>
                <a:spcPts val="1400"/>
              </a:spcBef>
              <a:spcAft>
                <a:spcPts val="0"/>
              </a:spcAft>
              <a:buClr>
                <a:srgbClr val="DF8626"/>
              </a:buClr>
              <a:buSzPct val="150000"/>
              <a:buFontTx/>
              <a:buNone/>
              <a:tabLst>
                <a:tab pos="848290" algn="l"/>
              </a:tabLst>
              <a:defRPr/>
            </a:pPr>
            <a:r>
              <a:rPr kumimoji="0" lang="en-GB" sz="22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develop creativity, leadership, innovation, negotiation, and confidence; building an enterprising mindset.</a:t>
            </a:r>
            <a:endParaRPr kumimoji="0" lang="en-GB" sz="2250" b="0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666524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uiExpand="1" build="p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C09998D-FDF1-40F5-9D41-EB8777D5447B}"/>
              </a:ext>
            </a:extLst>
          </p:cNvPr>
          <p:cNvGrpSpPr/>
          <p:nvPr/>
        </p:nvGrpSpPr>
        <p:grpSpPr>
          <a:xfrm>
            <a:off x="319833" y="231950"/>
            <a:ext cx="8504336" cy="3197050"/>
            <a:chOff x="861722" y="2295709"/>
            <a:chExt cx="2001314" cy="901077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0FA5D4D-0093-446A-85E2-4A559A805CA5}"/>
                </a:ext>
              </a:extLst>
            </p:cNvPr>
            <p:cNvSpPr/>
            <p:nvPr/>
          </p:nvSpPr>
          <p:spPr>
            <a:xfrm>
              <a:off x="861722" y="2295709"/>
              <a:ext cx="2001314" cy="901077"/>
            </a:xfrm>
            <a:prstGeom prst="roundRect">
              <a:avLst/>
            </a:prstGeom>
            <a:solidFill>
              <a:schemeClr val="accent5">
                <a:hueOff val="14013903"/>
                <a:satOff val="-45481"/>
                <a:lumOff val="2061"/>
                <a:alpha val="2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4013903"/>
                <a:satOff val="-45481"/>
                <a:lumOff val="2061"/>
                <a:alphaOff val="0"/>
              </a:schemeClr>
            </a:fillRef>
            <a:effectRef idx="0">
              <a:schemeClr val="accent5">
                <a:hueOff val="14013903"/>
                <a:satOff val="-45481"/>
                <a:lumOff val="20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AB3FB7D8-CF3F-4470-9B73-C21D19210926}"/>
                </a:ext>
              </a:extLst>
            </p:cNvPr>
            <p:cNvSpPr txBox="1"/>
            <p:nvPr/>
          </p:nvSpPr>
          <p:spPr>
            <a:xfrm>
              <a:off x="905709" y="2339696"/>
              <a:ext cx="1913340" cy="813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D4CAF0-B9FB-4DC6-8092-7D4051C55512}"/>
              </a:ext>
            </a:extLst>
          </p:cNvPr>
          <p:cNvSpPr txBox="1">
            <a:spLocks/>
          </p:cNvSpPr>
          <p:nvPr/>
        </p:nvSpPr>
        <p:spPr>
          <a:xfrm>
            <a:off x="261194" y="216940"/>
            <a:ext cx="6236795" cy="120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t" anchorCtr="0">
            <a:noAutofit/>
          </a:bodyPr>
          <a:lstStyle>
            <a:lvl1pPr marL="502277" indent="-323690" defTabSz="321457">
              <a:lnSpc>
                <a:spcPts val="344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848290" algn="l"/>
              </a:tabLst>
              <a:defRPr sz="225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venir Book"/>
                <a:cs typeface="Avenir Book"/>
                <a:sym typeface="Avenir Book"/>
              </a:defRPr>
            </a:lvl1pPr>
            <a:lvl2pPr marL="823734" indent="-275695" defTabSz="321457">
              <a:lnSpc>
                <a:spcPts val="2320"/>
              </a:lnSpc>
              <a:spcBef>
                <a:spcPts val="1406"/>
              </a:spcBef>
              <a:buClr>
                <a:srgbClr val="DF8626"/>
              </a:buClr>
              <a:buSzPct val="150000"/>
              <a:buFont typeface="Calibri" panose="020F0502020204030204" pitchFamily="34" charset="0"/>
              <a:buChar char="─"/>
              <a:tabLst>
                <a:tab pos="1098313" algn="l"/>
              </a:tabLst>
              <a:defRPr sz="1969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2pPr>
            <a:lvl3pPr marL="1074873" indent="-251139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00000"/>
              <a:buFont typeface="Wingdings" panose="05000000000000000000" pitchFamily="2" charset="2"/>
              <a:buChar char="§"/>
              <a:tabLst>
                <a:tab pos="1339406" algn="l"/>
              </a:tabLst>
              <a:defRPr sz="1687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3pPr>
            <a:lvl4pPr marL="1386285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37424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4pPr>
            <a:lvl5pPr marL="1697697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97697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5pPr>
            <a:lvl6pPr marL="1944817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6pPr>
            <a:lvl7pPr marL="2266274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7pPr>
            <a:lvl8pPr marL="2587731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8pPr>
            <a:lvl9pPr marL="2909188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8587" marR="0" lvl="0" indent="0" algn="l" defTabSz="321457" rtl="0" eaLnBrk="1" fontAlgn="auto" latinLnBrk="0" hangingPunct="1">
              <a:lnSpc>
                <a:spcPts val="3445"/>
              </a:lnSpc>
              <a:spcBef>
                <a:spcPts val="1406"/>
              </a:spcBef>
              <a:spcAft>
                <a:spcPts val="0"/>
              </a:spcAft>
              <a:buClr>
                <a:srgbClr val="DF8626"/>
              </a:buClr>
              <a:buSzPct val="150000"/>
              <a:buFontTx/>
              <a:buNone/>
              <a:tabLst>
                <a:tab pos="848290" algn="l"/>
              </a:tabLst>
              <a:defRPr/>
            </a:pPr>
            <a:r>
              <a:rPr kumimoji="0" lang="en-GB" sz="2250" b="1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Explicit recognition and valuing</a:t>
            </a:r>
            <a:r>
              <a:rPr kumimoji="0" lang="en-GB" sz="225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 of employability across the curriculum, </a:t>
            </a:r>
            <a:br>
              <a:rPr kumimoji="0" lang="en-GB" sz="225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</a:br>
            <a:r>
              <a:rPr kumimoji="0" lang="en-GB" sz="225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e.g. through employability-relevant learning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13B8FD3-1E3C-4DCD-9485-A1CD9511F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194" y="3428999"/>
            <a:ext cx="8628987" cy="2526031"/>
          </a:xfrm>
        </p:spPr>
        <p:txBody>
          <a:bodyPr/>
          <a:lstStyle/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r>
              <a:rPr lang="en-GB" b="1" dirty="0"/>
              <a:t>ECA:  </a:t>
            </a:r>
            <a:r>
              <a:rPr lang="en-GB" dirty="0"/>
              <a:t>Teaching staff actively encourage students to engage in co- and extra-curricular activities as an essential part of preparing for professional life and boosting employability.</a:t>
            </a:r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r>
              <a:rPr lang="en-GB" b="1" dirty="0"/>
              <a:t>Economics:  </a:t>
            </a:r>
            <a:r>
              <a:rPr lang="en-GB" dirty="0"/>
              <a:t>Students often explicitly told what skills they need to have/develop to be successful in their courses.</a:t>
            </a:r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35DA43-97A9-43FB-9D19-D5A0C978AE55}"/>
              </a:ext>
            </a:extLst>
          </p:cNvPr>
          <p:cNvGrpSpPr/>
          <p:nvPr/>
        </p:nvGrpSpPr>
        <p:grpSpPr>
          <a:xfrm>
            <a:off x="6445713" y="216940"/>
            <a:ext cx="2378455" cy="1209540"/>
            <a:chOff x="861722" y="2295709"/>
            <a:chExt cx="2001314" cy="90107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522BEA4-F6D1-43B2-B034-4CDFAA4DDB19}"/>
                </a:ext>
              </a:extLst>
            </p:cNvPr>
            <p:cNvSpPr/>
            <p:nvPr/>
          </p:nvSpPr>
          <p:spPr>
            <a:xfrm>
              <a:off x="861722" y="2295709"/>
              <a:ext cx="2001314" cy="9010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4013903"/>
                <a:satOff val="-45481"/>
                <a:lumOff val="2061"/>
                <a:alphaOff val="0"/>
              </a:schemeClr>
            </a:fillRef>
            <a:effectRef idx="0">
              <a:schemeClr val="accent5">
                <a:hueOff val="14013903"/>
                <a:satOff val="-45481"/>
                <a:lumOff val="20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E31F674E-CB18-4112-B0AB-B7F1631D497A}"/>
                </a:ext>
              </a:extLst>
            </p:cNvPr>
            <p:cNvSpPr txBox="1"/>
            <p:nvPr/>
          </p:nvSpPr>
          <p:spPr>
            <a:xfrm>
              <a:off x="905709" y="2339696"/>
              <a:ext cx="1913340" cy="813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Explicit recognition &amp; valuing of employability</a:t>
              </a:r>
            </a:p>
          </p:txBody>
        </p:sp>
      </p:grp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6630CB1-1D87-47BA-BE23-7186900DE31A}"/>
              </a:ext>
            </a:extLst>
          </p:cNvPr>
          <p:cNvSpPr txBox="1">
            <a:spLocks/>
          </p:cNvSpPr>
          <p:nvPr/>
        </p:nvSpPr>
        <p:spPr>
          <a:xfrm>
            <a:off x="-5506" y="3115047"/>
            <a:ext cx="8621615" cy="4478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t" anchorCtr="0">
            <a:noAutofit/>
          </a:bodyPr>
          <a:lstStyle>
            <a:lvl1pPr marL="502277" indent="-323690" defTabSz="321457">
              <a:lnSpc>
                <a:spcPts val="344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848290" algn="l"/>
              </a:tabLst>
              <a:defRPr sz="225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venir Book"/>
                <a:cs typeface="Avenir Book"/>
                <a:sym typeface="Avenir Book"/>
              </a:defRPr>
            </a:lvl1pPr>
            <a:lvl2pPr marL="823734" indent="-275695" defTabSz="321457">
              <a:lnSpc>
                <a:spcPts val="2320"/>
              </a:lnSpc>
              <a:spcBef>
                <a:spcPts val="1406"/>
              </a:spcBef>
              <a:buClr>
                <a:srgbClr val="DF8626"/>
              </a:buClr>
              <a:buSzPct val="150000"/>
              <a:buFont typeface="Calibri" panose="020F0502020204030204" pitchFamily="34" charset="0"/>
              <a:buChar char="─"/>
              <a:tabLst>
                <a:tab pos="1098313" algn="l"/>
              </a:tabLst>
              <a:defRPr sz="1969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2pPr>
            <a:lvl3pPr marL="1074873" indent="-251139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00000"/>
              <a:buFont typeface="Wingdings" panose="05000000000000000000" pitchFamily="2" charset="2"/>
              <a:buChar char="§"/>
              <a:tabLst>
                <a:tab pos="1339406" algn="l"/>
              </a:tabLst>
              <a:defRPr sz="1687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3pPr>
            <a:lvl4pPr marL="1386285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37424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4pPr>
            <a:lvl5pPr marL="1697697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97697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5pPr>
            <a:lvl6pPr marL="1944817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6pPr>
            <a:lvl7pPr marL="2266274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7pPr>
            <a:lvl8pPr marL="2587731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8pPr>
            <a:lvl9pPr marL="2909188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2277" marR="0" lvl="0" indent="-323690" algn="l" defTabSz="321457" rtl="0" eaLnBrk="1" fontAlgn="auto" latinLnBrk="0" hangingPunct="1">
              <a:lnSpc>
                <a:spcPts val="3445"/>
              </a:lnSpc>
              <a:spcBef>
                <a:spcPts val="1406"/>
              </a:spcBef>
              <a:spcAft>
                <a:spcPts val="0"/>
              </a:spcAft>
              <a:buClr>
                <a:srgbClr val="DF8626"/>
              </a:buClr>
              <a:buSzPct val="150000"/>
              <a:buFontTx/>
              <a:buChar char="•"/>
              <a:tabLst>
                <a:tab pos="848290" algn="l"/>
              </a:tabLst>
              <a:defRPr/>
            </a:pPr>
            <a:endParaRPr kumimoji="0" lang="en-GB" sz="225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sym typeface="Avenir Book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95276D2-F671-4735-AE70-AF0F0860343C}"/>
              </a:ext>
            </a:extLst>
          </p:cNvPr>
          <p:cNvSpPr txBox="1">
            <a:spLocks/>
          </p:cNvSpPr>
          <p:nvPr/>
        </p:nvSpPr>
        <p:spPr>
          <a:xfrm>
            <a:off x="261194" y="1510957"/>
            <a:ext cx="8510698" cy="120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t" anchorCtr="0">
            <a:noAutofit/>
          </a:bodyPr>
          <a:lstStyle>
            <a:lvl1pPr marL="502277" indent="-323690" defTabSz="321457">
              <a:lnSpc>
                <a:spcPts val="344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848290" algn="l"/>
              </a:tabLst>
              <a:defRPr sz="225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venir Book"/>
                <a:cs typeface="Avenir Book"/>
                <a:sym typeface="Avenir Book"/>
              </a:defRPr>
            </a:lvl1pPr>
            <a:lvl2pPr marL="823734" indent="-275695" defTabSz="321457">
              <a:lnSpc>
                <a:spcPts val="2320"/>
              </a:lnSpc>
              <a:spcBef>
                <a:spcPts val="1406"/>
              </a:spcBef>
              <a:buClr>
                <a:srgbClr val="DF8626"/>
              </a:buClr>
              <a:buSzPct val="150000"/>
              <a:buFont typeface="Calibri" panose="020F0502020204030204" pitchFamily="34" charset="0"/>
              <a:buChar char="─"/>
              <a:tabLst>
                <a:tab pos="1098313" algn="l"/>
              </a:tabLst>
              <a:defRPr sz="1969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2pPr>
            <a:lvl3pPr marL="1074873" indent="-251139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00000"/>
              <a:buFont typeface="Wingdings" panose="05000000000000000000" pitchFamily="2" charset="2"/>
              <a:buChar char="§"/>
              <a:tabLst>
                <a:tab pos="1339406" algn="l"/>
              </a:tabLst>
              <a:defRPr sz="1687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3pPr>
            <a:lvl4pPr marL="1386285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37424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4pPr>
            <a:lvl5pPr marL="1697697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97697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5pPr>
            <a:lvl6pPr marL="1944817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6pPr>
            <a:lvl7pPr marL="2266274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7pPr>
            <a:lvl8pPr marL="2587731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8pPr>
            <a:lvl9pPr marL="2909188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8587" marR="0" lvl="0" indent="0" algn="l" defTabSz="321457" rtl="0" eaLnBrk="1" fontAlgn="auto" latinLnBrk="0" hangingPunct="1">
              <a:lnSpc>
                <a:spcPts val="3445"/>
              </a:lnSpc>
              <a:spcBef>
                <a:spcPts val="1406"/>
              </a:spcBef>
              <a:spcAft>
                <a:spcPts val="0"/>
              </a:spcAft>
              <a:buClr>
                <a:srgbClr val="DF8626"/>
              </a:buClr>
              <a:buSzPct val="150000"/>
              <a:buFontTx/>
              <a:buNone/>
              <a:tabLst>
                <a:tab pos="848290" algn="l"/>
              </a:tabLst>
              <a:defRPr/>
            </a:pPr>
            <a:r>
              <a:rPr kumimoji="0" lang="en-GB" sz="225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outcomes and assessment; highlighting and encouraging students to recognise the skills being developed; encouragement to engage with curricular, co- and extra-curricular development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638229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uiExpand="1" build="p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B6A22C68-6D1D-4642-A99B-836456C54CD5}"/>
              </a:ext>
            </a:extLst>
          </p:cNvPr>
          <p:cNvGrpSpPr/>
          <p:nvPr/>
        </p:nvGrpSpPr>
        <p:grpSpPr>
          <a:xfrm>
            <a:off x="261194" y="216875"/>
            <a:ext cx="8562974" cy="1853225"/>
            <a:chOff x="1466438" y="903999"/>
            <a:chExt cx="2001314" cy="90107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1394F724-15B5-4D53-B3BA-B5394FC61800}"/>
                </a:ext>
              </a:extLst>
            </p:cNvPr>
            <p:cNvSpPr/>
            <p:nvPr/>
          </p:nvSpPr>
          <p:spPr>
            <a:xfrm>
              <a:off x="1466438" y="903999"/>
              <a:ext cx="2001314" cy="901077"/>
            </a:xfrm>
            <a:prstGeom prst="roundRect">
              <a:avLst/>
            </a:prstGeom>
            <a:solidFill>
              <a:schemeClr val="accent5">
                <a:hueOff val="16015889"/>
                <a:satOff val="-51978"/>
                <a:lumOff val="2355"/>
                <a:alpha val="2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6015889"/>
                <a:satOff val="-51978"/>
                <a:lumOff val="2355"/>
                <a:alphaOff val="0"/>
              </a:schemeClr>
            </a:fillRef>
            <a:effectRef idx="0">
              <a:schemeClr val="accent5">
                <a:hueOff val="16015889"/>
                <a:satOff val="-51978"/>
                <a:lumOff val="235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0577249F-EEF7-448D-A816-65A85E826033}"/>
                </a:ext>
              </a:extLst>
            </p:cNvPr>
            <p:cNvSpPr txBox="1"/>
            <p:nvPr/>
          </p:nvSpPr>
          <p:spPr>
            <a:xfrm>
              <a:off x="1510425" y="947986"/>
              <a:ext cx="1913340" cy="813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D4CAF0-B9FB-4DC6-8092-7D4051C55512}"/>
              </a:ext>
            </a:extLst>
          </p:cNvPr>
          <p:cNvSpPr txBox="1">
            <a:spLocks/>
          </p:cNvSpPr>
          <p:nvPr/>
        </p:nvSpPr>
        <p:spPr>
          <a:xfrm>
            <a:off x="261194" y="216940"/>
            <a:ext cx="6236795" cy="120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t" anchorCtr="0">
            <a:noAutofit/>
          </a:bodyPr>
          <a:lstStyle>
            <a:lvl1pPr marL="502277" indent="-323690" defTabSz="321457">
              <a:lnSpc>
                <a:spcPts val="344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848290" algn="l"/>
              </a:tabLst>
              <a:defRPr sz="225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venir Book"/>
                <a:cs typeface="Avenir Book"/>
                <a:sym typeface="Avenir Book"/>
              </a:defRPr>
            </a:lvl1pPr>
            <a:lvl2pPr marL="823734" indent="-275695" defTabSz="321457">
              <a:lnSpc>
                <a:spcPts val="2320"/>
              </a:lnSpc>
              <a:spcBef>
                <a:spcPts val="1406"/>
              </a:spcBef>
              <a:buClr>
                <a:srgbClr val="DF8626"/>
              </a:buClr>
              <a:buSzPct val="150000"/>
              <a:buFont typeface="Calibri" panose="020F0502020204030204" pitchFamily="34" charset="0"/>
              <a:buChar char="─"/>
              <a:tabLst>
                <a:tab pos="1098313" algn="l"/>
              </a:tabLst>
              <a:defRPr sz="1969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2pPr>
            <a:lvl3pPr marL="1074873" indent="-251139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00000"/>
              <a:buFont typeface="Wingdings" panose="05000000000000000000" pitchFamily="2" charset="2"/>
              <a:buChar char="§"/>
              <a:tabLst>
                <a:tab pos="1339406" algn="l"/>
              </a:tabLst>
              <a:defRPr sz="1687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3pPr>
            <a:lvl4pPr marL="1386285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37424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4pPr>
            <a:lvl5pPr marL="1697697" indent="-311412" defTabSz="321457">
              <a:lnSpc>
                <a:spcPts val="3375"/>
              </a:lnSpc>
              <a:spcBef>
                <a:spcPts val="1406"/>
              </a:spcBef>
              <a:buClr>
                <a:srgbClr val="DF8626"/>
              </a:buClr>
              <a:buSzPct val="150000"/>
              <a:buFontTx/>
              <a:buChar char="•"/>
              <a:tabLst>
                <a:tab pos="1697697" algn="l"/>
              </a:tabLst>
              <a:defRPr sz="140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ill Sans"/>
                <a:cs typeface="Gill Sans"/>
                <a:sym typeface="Gill Sans"/>
              </a:defRPr>
            </a:lvl5pPr>
            <a:lvl6pPr marL="1944817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6pPr>
            <a:lvl7pPr marL="2266274" indent="-337530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7pPr>
            <a:lvl8pPr marL="2587731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8pPr>
            <a:lvl9pPr marL="2909188" indent="-337529">
              <a:spcBef>
                <a:spcPts val="492"/>
              </a:spcBef>
              <a:buSzPct val="100000"/>
              <a:buFont typeface="Arial"/>
              <a:buChar char="•"/>
              <a:defRPr sz="295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8587" marR="0" lvl="0" indent="0" algn="l" defTabSz="321457" rtl="0" eaLnBrk="1" fontAlgn="auto" latinLnBrk="0" hangingPunct="1">
              <a:lnSpc>
                <a:spcPts val="3445"/>
              </a:lnSpc>
              <a:spcBef>
                <a:spcPts val="1406"/>
              </a:spcBef>
              <a:spcAft>
                <a:spcPts val="0"/>
              </a:spcAft>
              <a:buClr>
                <a:srgbClr val="DF8626"/>
              </a:buClr>
              <a:buSzPct val="150000"/>
              <a:buFontTx/>
              <a:buNone/>
              <a:tabLst>
                <a:tab pos="848290" algn="l"/>
              </a:tabLst>
              <a:defRPr/>
            </a:pPr>
            <a:r>
              <a:rPr kumimoji="0" lang="en-GB" sz="22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Regular opportunities for students to </a:t>
            </a:r>
            <a:r>
              <a:rPr kumimoji="0" lang="en-GB" sz="225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reflect on and articulate their learning and development, </a:t>
            </a:r>
            <a:r>
              <a:rPr kumimoji="0" lang="en-GB" sz="22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and to </a:t>
            </a:r>
            <a:r>
              <a:rPr kumimoji="0" lang="en-GB" sz="225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plan further growth and learning opportunities</a:t>
            </a:r>
            <a:r>
              <a:rPr kumimoji="0" lang="en-GB" sz="22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sym typeface="Avenir Book"/>
              </a:rPr>
              <a:t>.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13B8FD3-1E3C-4DCD-9485-A1CD9511F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194" y="2129083"/>
            <a:ext cx="8717706" cy="3825947"/>
          </a:xfrm>
        </p:spPr>
        <p:txBody>
          <a:bodyPr/>
          <a:lstStyle/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r>
              <a:rPr lang="en-GB" b="1" dirty="0"/>
              <a:t>Biological Sciences:  </a:t>
            </a:r>
            <a:r>
              <a:rPr lang="en-GB" dirty="0"/>
              <a:t>Range of uses e.g. weekly reflections on learning in an Honours course; Y1 weekly group reflective blog to evaluate progress and identify objectives and potential obstacles for the week ahead.</a:t>
            </a:r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r>
              <a:rPr lang="en-GB" b="1" dirty="0"/>
              <a:t>Divinity:</a:t>
            </a:r>
            <a:r>
              <a:rPr lang="en-GB" dirty="0"/>
              <a:t> 10% of Honours seminars assessment is for either a presentation or a reflective element on course content / student’s learning.</a:t>
            </a:r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r>
              <a:rPr lang="en-GB" b="1" dirty="0"/>
              <a:t>SPS:  </a:t>
            </a:r>
            <a:r>
              <a:rPr lang="en-GB" dirty="0"/>
              <a:t>Part of assessment strategy in a range of courses. </a:t>
            </a:r>
          </a:p>
          <a:p>
            <a:pPr marL="179387" indent="0">
              <a:lnSpc>
                <a:spcPct val="114000"/>
              </a:lnSpc>
              <a:spcBef>
                <a:spcPts val="2400"/>
              </a:spcBef>
              <a:buNone/>
            </a:pPr>
            <a:r>
              <a:rPr lang="en-GB" b="1" i="1" dirty="0"/>
              <a:t>Resource available: </a:t>
            </a:r>
            <a:r>
              <a:rPr lang="en-GB" i="1" dirty="0"/>
              <a:t>Reflection Toolkit (</a:t>
            </a:r>
            <a:r>
              <a:rPr lang="en-GB" i="1" dirty="0">
                <a:solidFill>
                  <a:schemeClr val="accent1"/>
                </a:solidFill>
              </a:rPr>
              <a:t>www.ed.ac.uk/reflection</a:t>
            </a:r>
            <a:r>
              <a:rPr lang="en-GB" i="1" dirty="0"/>
              <a:t>)</a:t>
            </a:r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endParaRPr lang="en-GB" dirty="0"/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endParaRPr lang="en-GB" dirty="0"/>
          </a:p>
          <a:p>
            <a:pPr marL="501650" indent="-322263">
              <a:lnSpc>
                <a:spcPct val="114000"/>
              </a:lnSpc>
              <a:spcBef>
                <a:spcPts val="1400"/>
              </a:spcBef>
            </a:pP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B53351-03B0-487B-AF62-4CDA8114FA01}"/>
              </a:ext>
            </a:extLst>
          </p:cNvPr>
          <p:cNvGrpSpPr/>
          <p:nvPr/>
        </p:nvGrpSpPr>
        <p:grpSpPr>
          <a:xfrm>
            <a:off x="6444568" y="216875"/>
            <a:ext cx="2379600" cy="1209600"/>
            <a:chOff x="1466438" y="903999"/>
            <a:chExt cx="2001314" cy="901077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0C61B7A-FE70-4EB7-8744-E868A5C8AA9D}"/>
                </a:ext>
              </a:extLst>
            </p:cNvPr>
            <p:cNvSpPr/>
            <p:nvPr/>
          </p:nvSpPr>
          <p:spPr>
            <a:xfrm>
              <a:off x="1466438" y="903999"/>
              <a:ext cx="2001314" cy="9010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6015889"/>
                <a:satOff val="-51978"/>
                <a:lumOff val="2355"/>
                <a:alphaOff val="0"/>
              </a:schemeClr>
            </a:fillRef>
            <a:effectRef idx="0">
              <a:schemeClr val="accent5">
                <a:hueOff val="16015889"/>
                <a:satOff val="-51978"/>
                <a:lumOff val="235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C54C2860-207E-489F-8B9C-F8D5C2DF62BF}"/>
                </a:ext>
              </a:extLst>
            </p:cNvPr>
            <p:cNvSpPr txBox="1"/>
            <p:nvPr/>
          </p:nvSpPr>
          <p:spPr>
            <a:xfrm>
              <a:off x="1510425" y="947986"/>
              <a:ext cx="1913340" cy="813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Reflection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7923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uiExpand="1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 flipV="1">
            <a:off x="1641929" y="3150179"/>
            <a:ext cx="9350" cy="100800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marL="28573" marR="28573" algn="ctr"/>
            <a:endParaRPr sz="2812" kern="0" dirty="0">
              <a:solidFill>
                <a:sysClr val="windowText" lastClr="000000"/>
              </a:solidFill>
              <a:uFill>
                <a:solidFill/>
              </a:uFill>
              <a:latin typeface="Arial"/>
              <a:sym typeface="Gill Sans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1795457" y="2998449"/>
            <a:ext cx="4251483" cy="2476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tIns="34289" rIns="34289" bIns="34289" anchor="ctr">
            <a:spAutoFit/>
          </a:bodyPr>
          <a:lstStyle/>
          <a:p>
            <a:pPr defTabSz="410751">
              <a:lnSpc>
                <a:spcPct val="130000"/>
              </a:lnSpc>
              <a:defRPr sz="1800">
                <a:uFillTx/>
              </a:defRPr>
            </a:pPr>
            <a:r>
              <a:rPr lang="en-GB" sz="2800" kern="0" dirty="0">
                <a:solidFill>
                  <a:srgbClr val="FFFFFF"/>
                </a:solidFill>
                <a:latin typeface="+mj-lt"/>
                <a:ea typeface="Swiss721BT-Roman"/>
                <a:cs typeface="Swiss721BT-Roman"/>
                <a:sym typeface="Swiss721BT-Roman"/>
              </a:rPr>
              <a:t>DR GAVIN MCCABE</a:t>
            </a:r>
            <a:endParaRPr sz="2800" kern="0" dirty="0">
              <a:solidFill>
                <a:srgbClr val="FFFFFF"/>
              </a:solidFill>
              <a:latin typeface="+mj-lt"/>
              <a:ea typeface="Swiss721BT-Roman"/>
              <a:cs typeface="Swiss721BT-Roman"/>
              <a:sym typeface="Swiss721BT-Roman"/>
            </a:endParaRPr>
          </a:p>
          <a:p>
            <a:pPr defTabSz="410751">
              <a:defRPr sz="1800">
                <a:uFillTx/>
              </a:defRPr>
            </a:pPr>
            <a:r>
              <a:rPr lang="en-GB" sz="2000" kern="0" spc="45" dirty="0">
                <a:solidFill>
                  <a:srgbClr val="FFFFFF"/>
                </a:solidFill>
                <a:latin typeface="+mj-lt"/>
                <a:ea typeface="Swiss721BT-Roman"/>
                <a:cs typeface="Swiss721BT-Roman"/>
                <a:sym typeface="Swiss721BT-Roman"/>
              </a:rPr>
              <a:t>EMPLOYABILITY CONSULTANCY</a:t>
            </a:r>
          </a:p>
          <a:p>
            <a:pPr defTabSz="410751">
              <a:defRPr sz="1800">
                <a:uFillTx/>
              </a:defRPr>
            </a:pPr>
            <a:r>
              <a:rPr lang="en-GB" sz="2000" kern="0" spc="45" dirty="0">
                <a:solidFill>
                  <a:srgbClr val="FFFFFF"/>
                </a:solidFill>
                <a:latin typeface="+mj-lt"/>
                <a:ea typeface="Swiss721BT-Roman"/>
                <a:cs typeface="Swiss721BT-Roman"/>
                <a:sym typeface="Swiss721BT-Roman"/>
              </a:rPr>
              <a:t>Gavin.McCabe@ed.ac.uk</a:t>
            </a:r>
          </a:p>
          <a:p>
            <a:pPr defTabSz="410751">
              <a:defRPr sz="1800">
                <a:uFillTx/>
              </a:defRPr>
            </a:pPr>
            <a:endParaRPr lang="en-GB" sz="2000" kern="0" spc="45" dirty="0">
              <a:solidFill>
                <a:srgbClr val="FFFFFF"/>
              </a:solidFill>
              <a:latin typeface="+mj-lt"/>
              <a:ea typeface="Swiss721BT-Roman"/>
              <a:cs typeface="Swiss721BT-Roman"/>
              <a:sym typeface="Swiss721BT-Roman"/>
            </a:endParaRPr>
          </a:p>
          <a:p>
            <a:pPr defTabSz="410751">
              <a:defRPr sz="1800">
                <a:uFillTx/>
              </a:defRPr>
            </a:pPr>
            <a:r>
              <a:rPr lang="en-GB" sz="2000" kern="0" spc="45" dirty="0">
                <a:solidFill>
                  <a:srgbClr val="FFFFFF"/>
                </a:solidFill>
                <a:latin typeface="+mj-lt"/>
                <a:ea typeface="Swiss721BT-Roman"/>
                <a:cs typeface="Swiss721BT-Roman"/>
                <a:sym typeface="Swiss721BT-Roman"/>
              </a:rPr>
              <a:t>www.ed.ac.uk/graduate-attributes</a:t>
            </a:r>
          </a:p>
          <a:p>
            <a:pPr defTabSz="410751">
              <a:defRPr sz="1800">
                <a:uFillTx/>
              </a:defRPr>
            </a:pPr>
            <a:r>
              <a:rPr lang="en-GB" sz="2000" kern="0" spc="45" dirty="0">
                <a:solidFill>
                  <a:srgbClr val="FFFFFF"/>
                </a:solidFill>
                <a:latin typeface="+mj-lt"/>
                <a:ea typeface="Swiss721BT-Roman"/>
                <a:cs typeface="Swiss721BT-Roman"/>
                <a:sym typeface="Swiss721BT-Roman"/>
              </a:rPr>
              <a:t>www.ed.ac.uk/employability</a:t>
            </a:r>
          </a:p>
          <a:p>
            <a:pPr defTabSz="410751">
              <a:defRPr sz="1800">
                <a:uFillTx/>
              </a:defRPr>
            </a:pPr>
            <a:r>
              <a:rPr lang="en-GB" sz="2000" kern="0" spc="45" dirty="0">
                <a:solidFill>
                  <a:srgbClr val="FFFFFF"/>
                </a:solidFill>
                <a:latin typeface="+mj-lt"/>
                <a:ea typeface="Swiss721BT-Roman"/>
                <a:cs typeface="Swiss721BT-Roman"/>
                <a:sym typeface="Swiss721BT-Roman"/>
              </a:rPr>
              <a:t>www.ed.ac.uk/reflection</a:t>
            </a:r>
            <a:endParaRPr sz="2000" kern="0" spc="45" dirty="0">
              <a:solidFill>
                <a:srgbClr val="FFFFFF"/>
              </a:solidFill>
              <a:latin typeface="+mj-lt"/>
              <a:ea typeface="Swiss721BT-Roman"/>
              <a:cs typeface="Swiss721BT-Roman"/>
              <a:sym typeface="Swiss721BT-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0371" y="6459820"/>
            <a:ext cx="1251947" cy="1910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marL="28573" marR="28573" algn="ctr" latinLnBrk="1" hangingPunct="0"/>
            <a:r>
              <a:rPr lang="en-GB" sz="773" kern="0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sym typeface="Gill Sans"/>
              </a:rPr>
              <a:t>© University of Edinburgh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808929-1EEA-4188-A4FE-204BA95FFD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9" y="0"/>
            <a:ext cx="5929712" cy="172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2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F7F8A-6F86-A24C-9024-C850600CF9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Embedding employability into the curriculum: Early lessons and things to consider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E3674-823D-334E-8F88-73A6EE012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Esther </a:t>
            </a:r>
            <a:r>
              <a:rPr lang="en-US" dirty="0" err="1"/>
              <a:t>Mijers</a:t>
            </a:r>
            <a:r>
              <a:rPr lang="en-US" dirty="0"/>
              <a:t> </a:t>
            </a:r>
          </a:p>
          <a:p>
            <a:r>
              <a:rPr lang="en-GB" dirty="0"/>
              <a:t>Director of Undergraduate Studies</a:t>
            </a:r>
          </a:p>
          <a:p>
            <a:r>
              <a:rPr lang="en-GB" dirty="0"/>
              <a:t>School of History, Classics and Archaeology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30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537" y="673894"/>
            <a:ext cx="7886700" cy="678656"/>
          </a:xfrm>
        </p:spPr>
        <p:txBody>
          <a:bodyPr/>
          <a:lstStyle/>
          <a:p>
            <a:r>
              <a:rPr lang="en-GB" b="1" dirty="0"/>
              <a:t>Background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2425" y="1809751"/>
            <a:ext cx="8162925" cy="3680222"/>
          </a:xfrm>
        </p:spPr>
        <p:txBody>
          <a:bodyPr>
            <a:normAutofit lnSpcReduction="10000"/>
          </a:bodyPr>
          <a:lstStyle/>
          <a:p>
            <a:pPr marL="257175" indent="-257175"/>
            <a:r>
              <a:rPr lang="en-GB" dirty="0"/>
              <a:t>Active collaboration with Careers Service since late 2015  </a:t>
            </a:r>
          </a:p>
          <a:p>
            <a:r>
              <a:rPr lang="en-GB" dirty="0"/>
              <a:t> Based on partnership approach to tackling challenge of HCA graduates being less successful in the job market than they ought to be.</a:t>
            </a:r>
          </a:p>
          <a:p>
            <a:pPr marL="257175" indent="-257175"/>
            <a:r>
              <a:rPr lang="en-GB" dirty="0"/>
              <a:t>HCA students are high calibre, with the potential to compete and succeed – don’t always capitalise on this</a:t>
            </a:r>
          </a:p>
          <a:p>
            <a:pPr marL="257175" indent="-257175"/>
            <a:r>
              <a:rPr lang="en-GB" dirty="0"/>
              <a:t>Ensuring HCA graduates can articulate value of skills, degree and experience </a:t>
            </a:r>
          </a:p>
          <a:p>
            <a:pPr marL="257175" indent="-257175"/>
            <a:r>
              <a:rPr lang="en-GB" dirty="0"/>
              <a:t>Topic is more complex than just considering destination outcomes (e.g. DLHE)  </a:t>
            </a:r>
          </a:p>
          <a:p>
            <a:pPr marL="257175" indent="-257175"/>
            <a:r>
              <a:rPr lang="en-GB" dirty="0"/>
              <a:t>Problem that careers motivation may not always influence subject choice in HCA, but students expect return on investment </a:t>
            </a:r>
          </a:p>
          <a:p>
            <a:pPr marL="257175" indent="-257175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369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Developing different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57175" indent="-257175">
              <a:lnSpc>
                <a:spcPct val="150000"/>
              </a:lnSpc>
              <a:spcBef>
                <a:spcPts val="0"/>
              </a:spcBef>
            </a:pPr>
            <a:r>
              <a:rPr lang="en-GB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2016/17: making an impact, developing School-focussed initiatives</a:t>
            </a:r>
          </a:p>
          <a:p>
            <a:pPr marL="600075" lvl="1" indent="-257175">
              <a:lnSpc>
                <a:spcPct val="150000"/>
              </a:lnSpc>
              <a:spcBef>
                <a:spcPts val="0"/>
              </a:spcBef>
            </a:pPr>
            <a:r>
              <a:rPr lang="en-GB" sz="2100" kern="0" dirty="0">
                <a:solidFill>
                  <a:sysClr val="windowText" lastClr="000000"/>
                </a:solidFill>
              </a:rPr>
              <a:t>Established a School Careers Board</a:t>
            </a:r>
          </a:p>
          <a:p>
            <a:pPr marL="600075" lvl="1" indent="-257175">
              <a:lnSpc>
                <a:spcPct val="150000"/>
              </a:lnSpc>
              <a:spcBef>
                <a:spcPts val="0"/>
              </a:spcBef>
            </a:pPr>
            <a:r>
              <a:rPr lang="en-GB" sz="2100" kern="0" dirty="0">
                <a:solidFill>
                  <a:sysClr val="windowText" lastClr="000000"/>
                </a:solidFill>
              </a:rPr>
              <a:t>Creating Student Development Opportunities: Ambassadors, Outreach projects and ‘</a:t>
            </a:r>
            <a:r>
              <a:rPr lang="en-GB" sz="2100" kern="0" dirty="0" err="1">
                <a:solidFill>
                  <a:sysClr val="windowText" lastClr="000000"/>
                </a:solidFill>
              </a:rPr>
              <a:t>Employ.Ed</a:t>
            </a:r>
            <a:r>
              <a:rPr lang="en-GB" sz="2100" kern="0" dirty="0">
                <a:solidFill>
                  <a:sysClr val="windowText" lastClr="000000"/>
                </a:solidFill>
              </a:rPr>
              <a:t>’ internships </a:t>
            </a:r>
          </a:p>
          <a:p>
            <a:pPr marL="600075" lvl="1" indent="-257175">
              <a:lnSpc>
                <a:spcPct val="150000"/>
              </a:lnSpc>
              <a:spcBef>
                <a:spcPts val="0"/>
              </a:spcBef>
            </a:pPr>
            <a:r>
              <a:rPr lang="en-GB" sz="2100" kern="0" dirty="0">
                <a:solidFill>
                  <a:sysClr val="windowText" lastClr="000000"/>
                </a:solidFill>
              </a:rPr>
              <a:t>Academic/Careers Service research: PTAS research project</a:t>
            </a:r>
          </a:p>
          <a:p>
            <a:pPr marL="600075" lvl="1" indent="-257175">
              <a:lnSpc>
                <a:spcPct val="150000"/>
              </a:lnSpc>
              <a:spcBef>
                <a:spcPts val="0"/>
              </a:spcBef>
            </a:pPr>
            <a:r>
              <a:rPr lang="en-GB" sz="2100" kern="0" dirty="0">
                <a:solidFill>
                  <a:sysClr val="windowText" lastClr="000000"/>
                </a:solidFill>
              </a:rPr>
              <a:t>Contribution to key School committees</a:t>
            </a:r>
          </a:p>
          <a:p>
            <a:pPr marL="257175" indent="-257175">
              <a:lnSpc>
                <a:spcPct val="150000"/>
              </a:lnSpc>
              <a:spcBef>
                <a:spcPts val="0"/>
              </a:spcBef>
            </a:pPr>
            <a:r>
              <a:rPr lang="en-GB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2017/18: focus on evidenced-based approaches</a:t>
            </a:r>
          </a:p>
          <a:p>
            <a:pPr marL="600075" lvl="1" indent="-257175">
              <a:lnSpc>
                <a:spcPct val="150000"/>
              </a:lnSpc>
              <a:spcBef>
                <a:spcPts val="0"/>
              </a:spcBef>
            </a:pPr>
            <a:r>
              <a:rPr lang="en-GB" sz="2100" kern="0" dirty="0">
                <a:solidFill>
                  <a:sysClr val="windowText" lastClr="000000"/>
                </a:solidFill>
              </a:rPr>
              <a:t>School commitment to mentoring project</a:t>
            </a:r>
          </a:p>
          <a:p>
            <a:pPr marL="600075" lvl="1" indent="-257175">
              <a:lnSpc>
                <a:spcPct val="150000"/>
              </a:lnSpc>
              <a:spcBef>
                <a:spcPts val="0"/>
              </a:spcBef>
            </a:pPr>
            <a:r>
              <a:rPr lang="en-GB" sz="2100" kern="0" dirty="0">
                <a:solidFill>
                  <a:sysClr val="windowText" lastClr="000000"/>
                </a:solidFill>
              </a:rPr>
              <a:t>School funded research project</a:t>
            </a:r>
          </a:p>
          <a:p>
            <a:pPr marL="600075" lvl="1" indent="-257175">
              <a:lnSpc>
                <a:spcPct val="150000"/>
              </a:lnSpc>
              <a:spcBef>
                <a:spcPts val="0"/>
              </a:spcBef>
            </a:pPr>
            <a:r>
              <a:rPr lang="en-GB" sz="2100" kern="0" dirty="0">
                <a:solidFill>
                  <a:sysClr val="windowText" lastClr="000000"/>
                </a:solidFill>
              </a:rPr>
              <a:t>Consolidation of above initiatives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11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919" y="1937027"/>
            <a:ext cx="5518738" cy="1947841"/>
          </a:xfrm>
        </p:spPr>
        <p:txBody>
          <a:bodyPr/>
          <a:lstStyle/>
          <a:p>
            <a:r>
              <a:rPr lang="en-GB" sz="4219" dirty="0"/>
              <a:t>Embedding employability </a:t>
            </a:r>
            <a:br>
              <a:rPr lang="en-GB" sz="4219" dirty="0"/>
            </a:br>
            <a:endParaRPr lang="en-GB" sz="4219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31003" y="3884676"/>
            <a:ext cx="3133797" cy="1038746"/>
          </a:xfrm>
        </p:spPr>
        <p:txBody>
          <a:bodyPr/>
          <a:lstStyle/>
          <a:p>
            <a:r>
              <a:rPr lang="en-GB" sz="2250" b="1" i="1" dirty="0"/>
              <a:t>Helen Stringer</a:t>
            </a:r>
          </a:p>
          <a:p>
            <a:r>
              <a:rPr lang="en-GB" sz="2250" b="1" i="1" dirty="0"/>
              <a:t>Assistant Director</a:t>
            </a:r>
            <a:br>
              <a:rPr lang="en-GB" sz="2250" b="1" i="1" dirty="0"/>
            </a:br>
            <a:r>
              <a:rPr lang="en-GB" sz="2250" b="1" i="1" dirty="0"/>
              <a:t>Careers Service</a:t>
            </a:r>
          </a:p>
        </p:txBody>
      </p:sp>
    </p:spTree>
    <p:extLst>
      <p:ext uri="{BB962C8B-B14F-4D97-AF65-F5344CB8AC3E}">
        <p14:creationId xmlns:p14="http://schemas.microsoft.com/office/powerpoint/2010/main" val="1740938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537" y="1522224"/>
            <a:ext cx="6601124" cy="32146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Academic engagement through research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143001" y="1960120"/>
          <a:ext cx="6172199" cy="330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0669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995" y="579301"/>
            <a:ext cx="7886700" cy="631031"/>
          </a:xfrm>
        </p:spPr>
        <p:txBody>
          <a:bodyPr/>
          <a:lstStyle/>
          <a:p>
            <a:r>
              <a:rPr lang="en-GB" dirty="0"/>
              <a:t>What has brought us to this point?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7376"/>
            <a:ext cx="7886700" cy="4511893"/>
          </a:xfrm>
        </p:spPr>
        <p:txBody>
          <a:bodyPr>
            <a:normAutofit/>
          </a:bodyPr>
          <a:lstStyle/>
          <a:p>
            <a:r>
              <a:rPr lang="en-GB" dirty="0"/>
              <a:t>Strong partnerships and working relationships with School (Academics and Professional Services staff) and Careers Service</a:t>
            </a:r>
          </a:p>
          <a:p>
            <a:r>
              <a:rPr lang="en-GB" dirty="0"/>
              <a:t>Academics willing to collaborate and explore employability topics</a:t>
            </a:r>
          </a:p>
          <a:p>
            <a:r>
              <a:rPr lang="en-GB" dirty="0"/>
              <a:t>Shared importance placed upon ensuring that employability complements academic endeavours – and not dilutes them </a:t>
            </a:r>
          </a:p>
          <a:p>
            <a:r>
              <a:rPr lang="en-GB" dirty="0"/>
              <a:t>Careers Service active contributor to wider School discussion – such as School Recruitment and Marketing Committee, SSLO, School Alumni Committee</a:t>
            </a:r>
          </a:p>
          <a:p>
            <a:r>
              <a:rPr lang="en-GB" dirty="0"/>
              <a:t>Initiatives only succeed when developed and delivered in collaboration</a:t>
            </a:r>
          </a:p>
          <a:p>
            <a:endParaRPr lang="en-GB" dirty="0"/>
          </a:p>
          <a:p>
            <a:r>
              <a:rPr lang="en-GB" dirty="0"/>
              <a:t>…still a work in progress but positive developments made so far.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897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86A8-1C02-3141-8828-CB6FDA5C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PTAS project: Embedding Employability on the Course approval Process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8F21E8-9BF0-7F4C-A8B4-33583C860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063" y="2786658"/>
            <a:ext cx="6619875" cy="2143125"/>
          </a:xfrm>
        </p:spPr>
      </p:pic>
    </p:spTree>
    <p:extLst>
      <p:ext uri="{BB962C8B-B14F-4D97-AF65-F5344CB8AC3E}">
        <p14:creationId xmlns:p14="http://schemas.microsoft.com/office/powerpoint/2010/main" val="2637295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6DC3-CD15-3F41-B9EC-F90B5F81D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Methodology and proposed outputs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92BE2-549D-EC4A-9161-A88F1277C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Conduct comprehensive audit of current course descriptions and assessment forms. </a:t>
            </a:r>
          </a:p>
          <a:p>
            <a:pPr lvl="1"/>
            <a:r>
              <a:rPr lang="en-GB" dirty="0"/>
              <a:t>identify references to refer to employability and examples of best practice in forms of assessment </a:t>
            </a:r>
          </a:p>
          <a:p>
            <a:pPr lvl="1"/>
            <a:r>
              <a:rPr lang="en-GB" dirty="0"/>
              <a:t>in HCA and in History, Classics and Archaeology departments across the UK and internationally.</a:t>
            </a:r>
          </a:p>
          <a:p>
            <a:pPr lvl="0"/>
            <a:r>
              <a:rPr lang="en-GB" dirty="0"/>
              <a:t>Hold focus groups </a:t>
            </a:r>
          </a:p>
          <a:p>
            <a:pPr lvl="1"/>
            <a:r>
              <a:rPr lang="en-GB" dirty="0"/>
              <a:t>Students </a:t>
            </a:r>
          </a:p>
          <a:p>
            <a:pPr lvl="1"/>
            <a:r>
              <a:rPr lang="en-GB" dirty="0"/>
              <a:t>Staff</a:t>
            </a:r>
          </a:p>
          <a:p>
            <a:pPr lvl="1"/>
            <a:r>
              <a:rPr lang="en-GB" dirty="0"/>
              <a:t>Employers (alumni)</a:t>
            </a:r>
          </a:p>
          <a:p>
            <a:pPr lvl="0"/>
            <a:r>
              <a:rPr lang="en-GB" dirty="0"/>
              <a:t>Create short factsheet for course organisers for course </a:t>
            </a:r>
            <a:r>
              <a:rPr lang="en-GB" dirty="0" smtClean="0"/>
              <a:t>design/</a:t>
            </a:r>
            <a:r>
              <a:rPr lang="en-GB" dirty="0" err="1" smtClean="0"/>
              <a:t>ammendments</a:t>
            </a:r>
            <a:endParaRPr lang="en-GB" dirty="0"/>
          </a:p>
          <a:p>
            <a:pPr lvl="0"/>
            <a:r>
              <a:rPr lang="en-GB" dirty="0"/>
              <a:t>Develop information sheet for use in Boards of Studies </a:t>
            </a:r>
          </a:p>
          <a:p>
            <a:pPr lvl="1"/>
            <a:r>
              <a:rPr lang="en-GB" dirty="0"/>
              <a:t>Include examples existing courses/create template course and programme description</a:t>
            </a:r>
          </a:p>
          <a:p>
            <a:r>
              <a:rPr lang="en-GB" dirty="0"/>
              <a:t>Create new text for public-facing websites for prospective students </a:t>
            </a:r>
          </a:p>
        </p:txBody>
      </p:sp>
      <p:pic>
        <p:nvPicPr>
          <p:cNvPr id="1025" name="Picture 1" descr="page1image1775616">
            <a:extLst>
              <a:ext uri="{FF2B5EF4-FFF2-40B4-BE49-F238E27FC236}">
                <a16:creationId xmlns:a16="http://schemas.microsoft.com/office/drawing/2014/main" id="{7A77E2A8-B4F2-8A4D-BEA2-E02E0E0F8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5126"/>
            <a:ext cx="27527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70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CCF45-E6BD-654E-94A6-9F04560ED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FD11E-2280-6041-9A65-DA5AC531B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Humanities are a passion, not vocational </a:t>
            </a:r>
          </a:p>
          <a:p>
            <a:pPr lvl="1"/>
            <a:r>
              <a:rPr lang="en-US" sz="2800" dirty="0"/>
              <a:t>Intellectual pursuit is a good in itself</a:t>
            </a:r>
          </a:p>
          <a:p>
            <a:r>
              <a:rPr lang="en-US" sz="2800" dirty="0"/>
              <a:t>Perceptions:</a:t>
            </a:r>
          </a:p>
          <a:p>
            <a:pPr lvl="1"/>
            <a:r>
              <a:rPr lang="en-US" sz="2800" dirty="0"/>
              <a:t>Colleagues: ‘Our students don’t ask for this!’</a:t>
            </a:r>
          </a:p>
          <a:p>
            <a:pPr lvl="1"/>
            <a:r>
              <a:rPr lang="en-US" sz="2800" dirty="0"/>
              <a:t>Students: ‘I came here to do History!’</a:t>
            </a:r>
          </a:p>
          <a:p>
            <a:r>
              <a:rPr lang="en-US" sz="2800" dirty="0"/>
              <a:t>Time:</a:t>
            </a:r>
          </a:p>
          <a:p>
            <a:pPr lvl="1"/>
            <a:r>
              <a:rPr lang="en-US" sz="2800" dirty="0"/>
              <a:t>Another element to consider during course design</a:t>
            </a:r>
          </a:p>
          <a:p>
            <a:r>
              <a:rPr lang="en-US" sz="2800" dirty="0"/>
              <a:t>Going beyond tick box exercise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06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F867B-11E6-5D44-BAA9-702DCC445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learnt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4294D-6050-1240-9E8E-5FC44CF45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Passion and drive are what make our students employable</a:t>
            </a:r>
          </a:p>
          <a:p>
            <a:pPr lvl="1"/>
            <a:r>
              <a:rPr lang="en-US" dirty="0"/>
              <a:t>Embedding employability is not an either/or choice</a:t>
            </a:r>
          </a:p>
          <a:p>
            <a:r>
              <a:rPr lang="en-US" dirty="0"/>
              <a:t>Take a holistic approach</a:t>
            </a:r>
          </a:p>
          <a:p>
            <a:pPr lvl="1"/>
            <a:r>
              <a:rPr lang="en-US" dirty="0"/>
              <a:t>Look at the whole curriculum/</a:t>
            </a:r>
            <a:r>
              <a:rPr lang="en-US" dirty="0" err="1"/>
              <a:t>Programme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Follow through with further school activities</a:t>
            </a:r>
          </a:p>
          <a:p>
            <a:r>
              <a:rPr lang="en-US" dirty="0"/>
              <a:t>Work with those who do ‘get it’ </a:t>
            </a:r>
          </a:p>
          <a:p>
            <a:pPr lvl="1"/>
            <a:r>
              <a:rPr lang="en-US" dirty="0"/>
              <a:t>Like minded colleagues </a:t>
            </a:r>
          </a:p>
          <a:p>
            <a:pPr lvl="1"/>
            <a:r>
              <a:rPr lang="en-US" dirty="0"/>
              <a:t>Student societies</a:t>
            </a:r>
          </a:p>
          <a:p>
            <a:r>
              <a:rPr lang="en-US" dirty="0"/>
              <a:t>Question of culture change</a:t>
            </a:r>
          </a:p>
          <a:p>
            <a:pPr lvl="1"/>
            <a:r>
              <a:rPr lang="en-US" dirty="0"/>
              <a:t>It’s a marathon, not a sprint</a:t>
            </a:r>
          </a:p>
          <a:p>
            <a:r>
              <a:rPr lang="en-US" dirty="0"/>
              <a:t>Make things as easy  and straightforward as possible</a:t>
            </a:r>
          </a:p>
          <a:p>
            <a:pPr lvl="1"/>
            <a:r>
              <a:rPr lang="en-US" dirty="0"/>
              <a:t>Curriculum &amp; QA officers</a:t>
            </a:r>
          </a:p>
        </p:txBody>
      </p:sp>
    </p:spTree>
    <p:extLst>
      <p:ext uri="{BB962C8B-B14F-4D97-AF65-F5344CB8AC3E}">
        <p14:creationId xmlns:p14="http://schemas.microsoft.com/office/powerpoint/2010/main" val="411827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65412-8718-B943-B68D-45E62E473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4409"/>
            <a:ext cx="7886700" cy="1325563"/>
          </a:xfrm>
        </p:spPr>
        <p:txBody>
          <a:bodyPr/>
          <a:lstStyle/>
          <a:p>
            <a:r>
              <a:rPr lang="en-US" b="1" dirty="0"/>
              <a:t>Planned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D1499-7358-0C47-927A-239265530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6894"/>
            <a:ext cx="7886700" cy="4351338"/>
          </a:xfrm>
        </p:spPr>
        <p:txBody>
          <a:bodyPr>
            <a:noAutofit/>
          </a:bodyPr>
          <a:lstStyle/>
          <a:p>
            <a:r>
              <a:rPr lang="en-US" sz="2400" dirty="0"/>
              <a:t>Guidance form for course design/changes</a:t>
            </a:r>
            <a:endParaRPr lang="en-GB" sz="2400" dirty="0"/>
          </a:p>
          <a:p>
            <a:pPr lvl="1"/>
            <a:r>
              <a:rPr lang="en-GB" sz="2400" dirty="0"/>
              <a:t>‘build your learning outcome’ approach: structure and guidance to allow academics to create specific learning outcomes that have all the required elements</a:t>
            </a:r>
            <a:endParaRPr lang="en-US" sz="2400" dirty="0"/>
          </a:p>
          <a:p>
            <a:pPr lvl="1"/>
            <a:r>
              <a:rPr lang="en-US" sz="2400" dirty="0"/>
              <a:t>Include examples of good practice</a:t>
            </a:r>
          </a:p>
          <a:p>
            <a:pPr lvl="1"/>
            <a:r>
              <a:rPr lang="en-US" sz="2400" dirty="0"/>
              <a:t>Voluntary box asking how this course engages with employability</a:t>
            </a:r>
          </a:p>
          <a:p>
            <a:pPr lvl="1"/>
            <a:endParaRPr lang="en-US" sz="2400" dirty="0"/>
          </a:p>
          <a:p>
            <a:r>
              <a:rPr lang="en-US" sz="2400" dirty="0"/>
              <a:t>Employability scrutiny at </a:t>
            </a:r>
            <a:r>
              <a:rPr lang="en-US" sz="2400" dirty="0" err="1"/>
              <a:t>BoS</a:t>
            </a:r>
            <a:r>
              <a:rPr lang="en-US" sz="2400" dirty="0"/>
              <a:t> of:</a:t>
            </a:r>
          </a:p>
          <a:p>
            <a:pPr lvl="1"/>
            <a:r>
              <a:rPr lang="en-US" sz="2400" dirty="0"/>
              <a:t>Learning outcomes</a:t>
            </a:r>
          </a:p>
          <a:p>
            <a:pPr lvl="1"/>
            <a:r>
              <a:rPr lang="en-US" sz="2400" dirty="0"/>
              <a:t>Assessment</a:t>
            </a:r>
          </a:p>
          <a:p>
            <a:pPr lvl="1"/>
            <a:r>
              <a:rPr lang="en-US" sz="2400" dirty="0"/>
              <a:t>Graduate Attributes</a:t>
            </a:r>
          </a:p>
          <a:p>
            <a:pPr lvl="1"/>
            <a:r>
              <a:rPr lang="en-US" sz="2400" i="1" dirty="0"/>
              <a:t>And their relationship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6556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3865-5623-D74D-8129-7D4DA8D6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steps/Beyond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FAEC0-AD14-274C-905E-F2AD8053E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>
            <a:noAutofit/>
          </a:bodyPr>
          <a:lstStyle/>
          <a:p>
            <a:r>
              <a:rPr lang="en-US" sz="1800" dirty="0"/>
              <a:t>Work on employability literacy: students and colleagues, </a:t>
            </a:r>
            <a:r>
              <a:rPr lang="en-US" sz="1800" dirty="0" err="1"/>
              <a:t>esp</a:t>
            </a:r>
            <a:r>
              <a:rPr lang="en-US" sz="1800" dirty="0"/>
              <a:t> at Subject Area and Course level</a:t>
            </a:r>
          </a:p>
          <a:p>
            <a:r>
              <a:rPr lang="en-US" sz="1800" dirty="0"/>
              <a:t>New Learn site for students and </a:t>
            </a:r>
            <a:r>
              <a:rPr lang="en-US" sz="1800" dirty="0" err="1"/>
              <a:t>comms</a:t>
            </a:r>
            <a:r>
              <a:rPr lang="en-US" sz="1800" dirty="0"/>
              <a:t> strategy</a:t>
            </a:r>
          </a:p>
          <a:p>
            <a:r>
              <a:rPr lang="en-US" sz="1800" dirty="0"/>
              <a:t>In-School Office hour Careers Consultant</a:t>
            </a:r>
          </a:p>
          <a:p>
            <a:r>
              <a:rPr lang="en-GB" sz="1800" dirty="0"/>
              <a:t>Introduce menu skills  taster possibilities</a:t>
            </a:r>
          </a:p>
          <a:p>
            <a:r>
              <a:rPr lang="en-GB" sz="1800" dirty="0"/>
              <a:t>Continue and expand current activities</a:t>
            </a:r>
          </a:p>
          <a:p>
            <a:pPr lvl="1"/>
            <a:r>
              <a:rPr lang="en-GB" dirty="0"/>
              <a:t>Internships</a:t>
            </a:r>
          </a:p>
          <a:p>
            <a:pPr lvl="1"/>
            <a:r>
              <a:rPr lang="en-GB" dirty="0"/>
              <a:t>Student ambassadors</a:t>
            </a:r>
          </a:p>
          <a:p>
            <a:pPr lvl="1"/>
            <a:r>
              <a:rPr lang="en-GB" dirty="0"/>
              <a:t>mentoring scheme</a:t>
            </a:r>
          </a:p>
          <a:p>
            <a:pPr lvl="1"/>
            <a:r>
              <a:rPr lang="en-GB" dirty="0"/>
              <a:t>Careers Board</a:t>
            </a:r>
          </a:p>
          <a:p>
            <a:r>
              <a:rPr lang="en-GB" sz="1800" dirty="0"/>
              <a:t>Integrate with other work such as</a:t>
            </a:r>
          </a:p>
          <a:p>
            <a:pPr lvl="1"/>
            <a:r>
              <a:rPr lang="en-GB" dirty="0"/>
              <a:t>Outreach and volunteering</a:t>
            </a:r>
          </a:p>
          <a:p>
            <a:pPr lvl="1"/>
            <a:r>
              <a:rPr lang="en-GB" dirty="0"/>
              <a:t>Work with and support societies, school fund</a:t>
            </a:r>
          </a:p>
          <a:p>
            <a:r>
              <a:rPr lang="en-GB" sz="1800" dirty="0"/>
              <a:t>Learn from other SAs in HCA and beyond</a:t>
            </a:r>
          </a:p>
          <a:p>
            <a:pPr lvl="1"/>
            <a:r>
              <a:rPr lang="en-GB" dirty="0"/>
              <a:t>Skills passport</a:t>
            </a:r>
          </a:p>
          <a:p>
            <a:pPr lvl="1"/>
            <a:r>
              <a:rPr lang="en-GB" dirty="0"/>
              <a:t>Fieldwork</a:t>
            </a:r>
          </a:p>
        </p:txBody>
      </p:sp>
    </p:spTree>
    <p:extLst>
      <p:ext uri="{BB962C8B-B14F-4D97-AF65-F5344CB8AC3E}">
        <p14:creationId xmlns:p14="http://schemas.microsoft.com/office/powerpoint/2010/main" val="2663743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72648120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1143883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GB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">
                          <a:effectLst/>
                        </a:rPr>
                        <a:t>Monday 07-Oct-2019, 09:00 - 13:00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177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00">
                          <a:effectLst/>
                        </a:rPr>
                        <a:t>Venue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" dirty="0">
                          <a:effectLst/>
                        </a:rPr>
                        <a:t>TBC Holyrood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71839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11560" y="1988840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Next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Board of Studies Convener and Administrator Training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Monday 7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October, 2019, 9am -1pm, Holyrood, room TBC.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Book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here: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hlinkClick r:id="rId2"/>
              </a:rPr>
              <a:t>http://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hlinkClick r:id="rId2"/>
              </a:rPr>
              <a:t>edin.ac/2ODRxUu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Next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Board of Studies Network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event: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Autumn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2019.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To join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mlist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, please email rosie.bree@ed.ac.uk 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QAA Scotland Focus On: Graduate Skills Sharing Practice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5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June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2019, 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hlinkClick r:id="rId3"/>
              </a:rPr>
              <a:t>The </a:t>
            </a: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hlinkClick r:id="rId3"/>
              </a:rPr>
              <a:t>Studio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,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Glasgow.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Register: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hlinkClick r:id="rId4"/>
              </a:rPr>
              <a:t>https://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hlinkClick r:id="rId4"/>
              </a:rPr>
              <a:t>edin.ac/2POF3b1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97258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Future Events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705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15310" y="1741015"/>
            <a:ext cx="8610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Teaching </a:t>
            </a:r>
            <a:r>
              <a:rPr lang="en-GB" sz="2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Matters: </a:t>
            </a:r>
            <a:r>
              <a:rPr lang="en-GB" sz="2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hlinkClick r:id="rId2"/>
              </a:rPr>
              <a:t>http://www.teaching-matters-blog.ed.ac.uk/category/theme/experiential-learning-and-community-engagement</a:t>
            </a:r>
            <a:r>
              <a:rPr lang="en-GB" sz="20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  <a:hlinkClick r:id="rId2"/>
              </a:rPr>
              <a:t>/</a:t>
            </a:r>
            <a:endParaRPr lang="en-GB" sz="2000" dirty="0" smtClean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Centre for </a:t>
            </a:r>
            <a:r>
              <a:rPr lang="en-GB" sz="2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Experiential Learning</a:t>
            </a:r>
            <a:r>
              <a:rPr lang="en-GB" sz="20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: </a:t>
            </a:r>
            <a:r>
              <a:rPr lang="en-GB" sz="20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  <a:hlinkClick r:id="rId3"/>
              </a:rPr>
              <a:t>https</a:t>
            </a:r>
            <a:r>
              <a:rPr lang="en-GB" sz="2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hlinkClick r:id="rId3"/>
              </a:rPr>
              <a:t>://www.cfel.ed.ac.uk</a:t>
            </a:r>
            <a:r>
              <a:rPr lang="en-GB" sz="20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  <a:hlinkClick r:id="rId3"/>
              </a:rPr>
              <a:t>/</a:t>
            </a:r>
            <a:r>
              <a:rPr lang="en-GB" sz="20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  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PTAS </a:t>
            </a:r>
            <a:r>
              <a:rPr lang="en-GB" sz="2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projects: </a:t>
            </a:r>
            <a:r>
              <a:rPr lang="en-GB" sz="2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hlinkClick r:id="rId4"/>
              </a:rPr>
              <a:t>https://</a:t>
            </a:r>
            <a:r>
              <a:rPr lang="en-GB" sz="20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  <a:hlinkClick r:id="rId4"/>
              </a:rPr>
              <a:t>www.ed.ac.uk/institute-academic-development/learning-teaching/funding/funding/previous-projects/theme/employability</a:t>
            </a:r>
            <a:r>
              <a:rPr lang="en-GB" sz="20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IAD </a:t>
            </a:r>
            <a:r>
              <a:rPr lang="en-GB" sz="2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Case Studies: </a:t>
            </a:r>
            <a:r>
              <a:rPr lang="en-GB" sz="2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hlinkClick r:id="rId5"/>
              </a:rPr>
              <a:t>https://www.casestudies.ed.ac.uk</a:t>
            </a:r>
            <a:r>
              <a:rPr lang="en-GB" sz="20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  <a:hlinkClick r:id="rId5"/>
              </a:rPr>
              <a:t>/</a:t>
            </a:r>
            <a:r>
              <a:rPr lang="en-GB" sz="20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 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669" y="634781"/>
            <a:ext cx="5439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Resources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592725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6851" y="796208"/>
            <a:ext cx="8090297" cy="497732"/>
          </a:xfrm>
        </p:spPr>
        <p:txBody>
          <a:bodyPr/>
          <a:lstStyle/>
          <a:p>
            <a:r>
              <a:rPr lang="en-GB" dirty="0"/>
              <a:t>Context</a:t>
            </a:r>
          </a:p>
        </p:txBody>
      </p:sp>
      <p:sp>
        <p:nvSpPr>
          <p:cNvPr id="7" name="Rectangle 6"/>
          <p:cNvSpPr/>
          <p:nvPr/>
        </p:nvSpPr>
        <p:spPr>
          <a:xfrm>
            <a:off x="470919" y="2692587"/>
            <a:ext cx="7493333" cy="1650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2915"/>
            <a:r>
              <a:rPr lang="en-GB" sz="2531" dirty="0">
                <a:solidFill>
                  <a:srgbClr val="810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2531" i="1" dirty="0">
                <a:solidFill>
                  <a:srgbClr val="810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equip students with the knowledge, skills and experiences to flourish in a complex world and become successful graduates who contribute to society</a:t>
            </a:r>
            <a:r>
              <a:rPr lang="en-GB" sz="2531" dirty="0">
                <a:solidFill>
                  <a:srgbClr val="810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851" y="1760945"/>
            <a:ext cx="5614699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2915"/>
            <a:r>
              <a:rPr lang="en-GB" sz="2531" dirty="0">
                <a:solidFill>
                  <a:srgbClr val="003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UoE Learning &amp; Teaching Strategy:</a:t>
            </a:r>
          </a:p>
        </p:txBody>
      </p:sp>
    </p:spTree>
    <p:extLst>
      <p:ext uri="{BB962C8B-B14F-4D97-AF65-F5344CB8AC3E}">
        <p14:creationId xmlns:p14="http://schemas.microsoft.com/office/powerpoint/2010/main" val="378008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550" y="796208"/>
            <a:ext cx="7887774" cy="497732"/>
          </a:xfrm>
        </p:spPr>
        <p:txBody>
          <a:bodyPr/>
          <a:lstStyle/>
          <a:p>
            <a:r>
              <a:rPr lang="en-GB" dirty="0"/>
              <a:t>Considerations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550" y="1606298"/>
            <a:ext cx="7957425" cy="4148443"/>
          </a:xfrm>
        </p:spPr>
        <p:txBody>
          <a:bodyPr/>
          <a:lstStyle/>
          <a:p>
            <a:pPr marL="250022" marR="50451" indent="-241093" algn="l" rtl="0">
              <a:spcAft>
                <a:spcPts val="844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Achieving long-term employability, not short-term employment</a:t>
            </a:r>
          </a:p>
          <a:p>
            <a:pPr marL="250022" marR="50451" indent="-241093" algn="l" rtl="0">
              <a:spcAft>
                <a:spcPts val="844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Identifying what knowledge, skills, attributes and experience are required to succeed </a:t>
            </a:r>
          </a:p>
          <a:p>
            <a:pPr marL="250022" marR="50451" indent="-241093" algn="l" rtl="0">
              <a:spcAft>
                <a:spcPts val="844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How to enhance employability without compromising discipline rigour and content</a:t>
            </a:r>
          </a:p>
          <a:p>
            <a:pPr marL="250022" marR="50451" indent="-241093" algn="l" rtl="0">
              <a:spcAft>
                <a:spcPts val="844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Understanding employers/sectors ‘needs’ or requirements – both current and projected </a:t>
            </a:r>
          </a:p>
          <a:p>
            <a:pPr marL="250022" marR="50451" indent="-241093" algn="l" rtl="0">
              <a:spcAft>
                <a:spcPts val="844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Adopting a lifecycle approach</a:t>
            </a:r>
          </a:p>
          <a:p>
            <a:endParaRPr lang="en-GB" dirty="0"/>
          </a:p>
          <a:p>
            <a:pPr marL="241093" indent="-241093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888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851" y="796208"/>
            <a:ext cx="8090297" cy="497732"/>
          </a:xfrm>
        </p:spPr>
        <p:txBody>
          <a:bodyPr/>
          <a:lstStyle/>
          <a:p>
            <a:r>
              <a:rPr lang="en-GB" dirty="0"/>
              <a:t>Perceptions…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851" y="1606297"/>
            <a:ext cx="7538662" cy="4558940"/>
          </a:xfrm>
        </p:spPr>
        <p:txBody>
          <a:bodyPr/>
          <a:lstStyle/>
          <a:p>
            <a:pPr marL="250022" marR="50451" indent="-241093" algn="l" rtl="0">
              <a:spcAft>
                <a:spcPts val="844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‘Teaching’ employability beyond remit</a:t>
            </a:r>
          </a:p>
          <a:p>
            <a:pPr marL="250022" marR="50451" indent="-241093" algn="l" rtl="0">
              <a:spcAft>
                <a:spcPts val="844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Insufficient time in curriculum</a:t>
            </a:r>
          </a:p>
          <a:p>
            <a:pPr marL="250022" marR="50451" indent="-241093" algn="l" rtl="0">
              <a:spcAft>
                <a:spcPts val="844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Dilute academic content and rigour</a:t>
            </a:r>
          </a:p>
          <a:p>
            <a:pPr marL="241093" indent="-241093">
              <a:spcAft>
                <a:spcPts val="844"/>
              </a:spcAft>
              <a:buFont typeface="Arial" panose="020B0604020202020204" pitchFamily="34" charset="0"/>
              <a:buChar char="•"/>
            </a:pPr>
            <a:endParaRPr lang="en-GB" sz="2250" dirty="0"/>
          </a:p>
          <a:p>
            <a:pPr>
              <a:spcAft>
                <a:spcPts val="844"/>
              </a:spcAft>
            </a:pPr>
            <a:r>
              <a:rPr lang="en-GB" sz="2250" b="1" dirty="0"/>
              <a:t>Flipped response:</a:t>
            </a:r>
          </a:p>
          <a:p>
            <a:pPr marL="250022" marR="50451" indent="-241093" algn="l" rtl="0">
              <a:spcAft>
                <a:spcPts val="844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What is the employability application [of what you teach]</a:t>
            </a:r>
          </a:p>
          <a:p>
            <a:pPr marL="250022" marR="50451" indent="-241093" algn="l" rtl="0">
              <a:spcAft>
                <a:spcPts val="844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Extracting and (re) packaging, not adding</a:t>
            </a:r>
          </a:p>
          <a:p>
            <a:pPr marL="250022" marR="50451" indent="-241093" algn="l" rtl="0">
              <a:spcAft>
                <a:spcPts val="844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Utility beyond the classroom/lab = adds value    </a:t>
            </a:r>
            <a:r>
              <a:rPr lang="en-GB" sz="1969" kern="1200" spc="-18" dirty="0">
                <a:solidFill>
                  <a:srgbClr val="002D62"/>
                </a:solidFill>
                <a:latin typeface="Arial"/>
                <a:cs typeface="Arial"/>
              </a:rPr>
              <a:t>(satisfaction &gt; </a:t>
            </a:r>
            <a:r>
              <a:rPr lang="en-GB" sz="1969" i="1" kern="1200" spc="-18" dirty="0">
                <a:solidFill>
                  <a:srgbClr val="002D62"/>
                </a:solidFill>
                <a:latin typeface="Arial"/>
                <a:cs typeface="Arial"/>
              </a:rPr>
              <a:t>NSS</a:t>
            </a:r>
            <a:r>
              <a:rPr lang="en-GB" sz="1969" kern="1200" spc="-18" dirty="0">
                <a:solidFill>
                  <a:srgbClr val="002D62"/>
                </a:solidFill>
                <a:latin typeface="Arial"/>
                <a:cs typeface="Arial"/>
              </a:rPr>
              <a:t>; reputation &gt; </a:t>
            </a:r>
            <a:r>
              <a:rPr lang="en-GB" sz="1969" i="1" kern="1200" spc="-18" dirty="0">
                <a:solidFill>
                  <a:srgbClr val="002D62"/>
                </a:solidFill>
                <a:latin typeface="Arial"/>
                <a:cs typeface="Arial"/>
              </a:rPr>
              <a:t>student recruitment</a:t>
            </a:r>
            <a:r>
              <a:rPr lang="en-GB" sz="1969" kern="1200" spc="-18" dirty="0">
                <a:solidFill>
                  <a:srgbClr val="002D62"/>
                </a:solidFill>
                <a:latin typeface="Arial"/>
                <a:cs typeface="Arial"/>
              </a:rPr>
              <a:t>)</a:t>
            </a:r>
            <a:endParaRPr lang="en-GB" sz="2250" kern="1200" spc="-18" dirty="0">
              <a:solidFill>
                <a:srgbClr val="002D62"/>
              </a:solidFill>
              <a:latin typeface="Arial"/>
              <a:cs typeface="Arial"/>
            </a:endParaRPr>
          </a:p>
          <a:p>
            <a:pPr marL="250022" marR="50451" indent="-241093" algn="l" rtl="0">
              <a:spcAft>
                <a:spcPts val="844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A more coherent </a:t>
            </a:r>
            <a:r>
              <a:rPr lang="en-GB" sz="2250" kern="1200" spc="-18">
                <a:solidFill>
                  <a:srgbClr val="002D62"/>
                </a:solidFill>
                <a:latin typeface="Arial"/>
                <a:cs typeface="Arial"/>
              </a:rPr>
              <a:t>student [learning] </a:t>
            </a: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experience</a:t>
            </a:r>
          </a:p>
          <a:p>
            <a:pPr marL="241093" indent="-241093">
              <a:spcAft>
                <a:spcPts val="844"/>
              </a:spcAft>
              <a:buFont typeface="Arial" panose="020B0604020202020204" pitchFamily="34" charset="0"/>
              <a:buChar char="•"/>
            </a:pPr>
            <a:endParaRPr lang="en-GB" sz="1406" dirty="0"/>
          </a:p>
        </p:txBody>
      </p:sp>
    </p:spTree>
    <p:extLst>
      <p:ext uri="{BB962C8B-B14F-4D97-AF65-F5344CB8AC3E}">
        <p14:creationId xmlns:p14="http://schemas.microsoft.com/office/powerpoint/2010/main" val="317815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707" y="593685"/>
            <a:ext cx="8090297" cy="497732"/>
          </a:xfrm>
        </p:spPr>
        <p:txBody>
          <a:bodyPr/>
          <a:lstStyle/>
          <a:p>
            <a:r>
              <a:rPr lang="en-GB" dirty="0"/>
              <a:t>Input from the Careers 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4" y="1454406"/>
            <a:ext cx="8103000" cy="4581126"/>
          </a:xfrm>
        </p:spPr>
        <p:txBody>
          <a:bodyPr/>
          <a:lstStyle/>
          <a:p>
            <a:pPr marL="250022" marR="50451" indent="-241093" algn="l" rtl="0">
              <a:spcAft>
                <a:spcPts val="844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Forensic knowledge of the UK graduate job market (+ beyond…)</a:t>
            </a:r>
          </a:p>
          <a:p>
            <a:pPr marL="250022" marR="50451" indent="-241093" algn="l" rtl="0">
              <a:spcAft>
                <a:spcPts val="844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Employer and alumni relationships</a:t>
            </a:r>
          </a:p>
          <a:p>
            <a:pPr marL="250022" marR="50451" indent="-241093" algn="l" rtl="0">
              <a:spcAft>
                <a:spcPts val="844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Understanding and responding to changing needs</a:t>
            </a:r>
          </a:p>
          <a:p>
            <a:pPr marL="250022" marR="50451" indent="-241093" algn="l" rtl="0">
              <a:spcAft>
                <a:spcPts val="844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Supporting development &amp; acquisition of career management skills </a:t>
            </a:r>
          </a:p>
          <a:p>
            <a:pPr marL="250022" marR="50451" indent="-241093" algn="l" rtl="0">
              <a:spcAft>
                <a:spcPts val="844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Making connections between programme content and employability</a:t>
            </a:r>
          </a:p>
          <a:p>
            <a:r>
              <a:rPr lang="en-GB" sz="2531" dirty="0"/>
              <a:t>   </a:t>
            </a:r>
            <a:r>
              <a:rPr lang="en-GB" sz="2250" kern="1200" dirty="0">
                <a:solidFill>
                  <a:srgbClr val="810262"/>
                </a:solidFill>
              </a:rPr>
              <a:t>….what makes a good biologist, chemist, historian?         </a:t>
            </a:r>
          </a:p>
          <a:p>
            <a:r>
              <a:rPr lang="en-GB" sz="2531" dirty="0"/>
              <a:t>   </a:t>
            </a:r>
            <a:r>
              <a:rPr lang="en-GB" sz="2250" kern="1200" dirty="0">
                <a:solidFill>
                  <a:srgbClr val="810262"/>
                </a:solidFill>
              </a:rPr>
              <a:t>….extends beyond the discipline!</a:t>
            </a:r>
            <a:endParaRPr lang="en-GB" sz="2531" kern="1200" dirty="0">
              <a:solidFill>
                <a:srgbClr val="810262"/>
              </a:solidFill>
            </a:endParaRPr>
          </a:p>
          <a:p>
            <a:r>
              <a:rPr lang="en-GB" dirty="0"/>
              <a:t> </a:t>
            </a:r>
          </a:p>
          <a:p>
            <a:pPr marL="241093" indent="-241093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575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851" y="593685"/>
            <a:ext cx="8090297" cy="497732"/>
          </a:xfrm>
        </p:spPr>
        <p:txBody>
          <a:bodyPr/>
          <a:lstStyle/>
          <a:p>
            <a:r>
              <a:rPr lang="en-GB" dirty="0"/>
              <a:t>Making it happen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851" y="1606298"/>
            <a:ext cx="8159948" cy="4283224"/>
          </a:xfrm>
        </p:spPr>
        <p:txBody>
          <a:bodyPr/>
          <a:lstStyle/>
          <a:p>
            <a:pPr marL="250022" marR="50451" indent="-241093" algn="l" rtl="0">
              <a:spcAft>
                <a:spcPts val="1266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Small changes can have big impact</a:t>
            </a:r>
          </a:p>
          <a:p>
            <a:pPr marL="250022" marR="50451" indent="-241093" algn="l" rtl="0">
              <a:spcAft>
                <a:spcPts val="1266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Make the implicit ‘explicit’</a:t>
            </a:r>
          </a:p>
          <a:p>
            <a:pPr marL="250022" marR="50451" indent="-241093" algn="l" rtl="0">
              <a:spcAft>
                <a:spcPts val="1266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Engage students in meaningful reflective activity</a:t>
            </a:r>
          </a:p>
          <a:p>
            <a:pPr marL="250022" marR="50451" indent="-241093" algn="l" rtl="0">
              <a:spcAft>
                <a:spcPts val="1266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Opportunities for experiential or work related learning</a:t>
            </a:r>
          </a:p>
          <a:p>
            <a:pPr marL="250022" marR="50451" indent="-241093" algn="l" rtl="0">
              <a:spcAft>
                <a:spcPts val="1266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Reinforce and re-emphasise skills &amp; attributes </a:t>
            </a: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  <a:sym typeface="Symbol" panose="05050102010706020507" pitchFamily="18" charset="2"/>
              </a:rPr>
              <a:t> consistent messaging</a:t>
            </a:r>
            <a:endParaRPr lang="en-GB" sz="2250" kern="1200" spc="-18" dirty="0">
              <a:solidFill>
                <a:srgbClr val="002D62"/>
              </a:solidFill>
              <a:latin typeface="Arial"/>
              <a:cs typeface="Arial"/>
            </a:endParaRPr>
          </a:p>
          <a:p>
            <a:pPr marL="250022" marR="50451" indent="-241093" algn="l" rtl="0">
              <a:spcAft>
                <a:spcPts val="1266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Sharing best practice </a:t>
            </a: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  <a:sym typeface="Symbol" panose="05050102010706020507" pitchFamily="18" charset="2"/>
              </a:rPr>
              <a:t></a:t>
            </a: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 UoE curriculum audit</a:t>
            </a:r>
          </a:p>
          <a:p>
            <a:pPr marL="250022" marR="50451" indent="-241093" algn="l" rtl="0">
              <a:spcAft>
                <a:spcPts val="1266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Curriculum review &amp; TPRs</a:t>
            </a:r>
          </a:p>
          <a:p>
            <a:pPr marL="250022" marR="50451" indent="-241093" algn="l" rtl="0">
              <a:spcAft>
                <a:spcPts val="1266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Avoid ‘bolt-on’ approaches</a:t>
            </a:r>
          </a:p>
        </p:txBody>
      </p:sp>
    </p:spTree>
    <p:extLst>
      <p:ext uri="{BB962C8B-B14F-4D97-AF65-F5344CB8AC3E}">
        <p14:creationId xmlns:p14="http://schemas.microsoft.com/office/powerpoint/2010/main" val="260281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F7031-104D-46AB-A467-BAD5B13E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51" y="593685"/>
            <a:ext cx="8090297" cy="497732"/>
          </a:xfrm>
        </p:spPr>
        <p:txBody>
          <a:bodyPr/>
          <a:lstStyle/>
          <a:p>
            <a:r>
              <a:rPr lang="en-GB" dirty="0"/>
              <a:t>Current practice: curriculum-based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D46E5-9653-4B11-8EB3-F61CB5BFF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851" y="1353145"/>
            <a:ext cx="8159948" cy="2231380"/>
          </a:xfrm>
        </p:spPr>
        <p:txBody>
          <a:bodyPr/>
          <a:lstStyle/>
          <a:p>
            <a:r>
              <a:rPr lang="en-GB" sz="2250" b="1" i="1" dirty="0"/>
              <a:t>‘Historian’s Toolkit’ – HCA</a:t>
            </a:r>
          </a:p>
          <a:p>
            <a:pPr marL="250022" marR="50451" indent="-241093" algn="l" rtl="0">
              <a:spcAft>
                <a:spcPts val="562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Compulsory skills course for all Y1 UGs</a:t>
            </a:r>
          </a:p>
          <a:p>
            <a:pPr marL="250022" marR="50451" indent="-241093" algn="l" rtl="0">
              <a:spcAft>
                <a:spcPts val="562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Purpose: to equip them with the professional skills required for historical study</a:t>
            </a:r>
          </a:p>
          <a:p>
            <a:pPr marL="250022" marR="50451" indent="-241093" algn="l" rtl="0">
              <a:spcAft>
                <a:spcPts val="562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b="1" kern="1200" cap="small" spc="-18" dirty="0">
                <a:solidFill>
                  <a:srgbClr val="002D62"/>
                </a:solidFill>
                <a:latin typeface="Arial"/>
                <a:cs typeface="Arial"/>
              </a:rPr>
              <a:t>and</a:t>
            </a:r>
            <a:r>
              <a:rPr lang="en-GB" sz="2250" kern="1200" spc="-18" dirty="0">
                <a:solidFill>
                  <a:srgbClr val="002D62"/>
                </a:solidFill>
                <a:latin typeface="Arial"/>
                <a:cs typeface="Arial"/>
              </a:rPr>
              <a:t>: course illustrates how skills can be applied in a wider careers context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045DFE7-D5E2-438C-94F2-414F04809C00}"/>
              </a:ext>
            </a:extLst>
          </p:cNvPr>
          <p:cNvSpPr txBox="1">
            <a:spLocks/>
          </p:cNvSpPr>
          <p:nvPr/>
        </p:nvSpPr>
        <p:spPr>
          <a:xfrm>
            <a:off x="526851" y="3837853"/>
            <a:ext cx="8229599" cy="18851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2400">
                <a:solidFill>
                  <a:srgbClr val="0032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642915"/>
            <a:r>
              <a:rPr lang="en-GB" sz="2250" b="1" i="1" kern="0" dirty="0"/>
              <a:t>‘Fundamentals’ – SPS</a:t>
            </a:r>
          </a:p>
          <a:p>
            <a:pPr marL="250022" marR="50451" indent="-241093" defTabSz="642915">
              <a:spcAft>
                <a:spcPts val="562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spc="-18" dirty="0">
                <a:solidFill>
                  <a:srgbClr val="002D62"/>
                </a:solidFill>
                <a:latin typeface="Arial"/>
                <a:cs typeface="Arial"/>
              </a:rPr>
              <a:t>Module that runs through each programme</a:t>
            </a:r>
          </a:p>
          <a:p>
            <a:pPr marL="250022" marR="50451" indent="-241093" defTabSz="642915">
              <a:spcAft>
                <a:spcPts val="562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spc="-18" dirty="0">
                <a:solidFill>
                  <a:srgbClr val="002D62"/>
                </a:solidFill>
                <a:latin typeface="Arial"/>
                <a:cs typeface="Arial"/>
              </a:rPr>
              <a:t>Purpose: to develop necessary skills for studying subject</a:t>
            </a:r>
          </a:p>
          <a:p>
            <a:pPr marL="250022" marR="50451" indent="-241093" defTabSz="642915">
              <a:spcAft>
                <a:spcPts val="562"/>
              </a:spcAft>
              <a:buClr>
                <a:srgbClr val="660066"/>
              </a:buClr>
              <a:buSzPct val="102000"/>
              <a:buFont typeface="Arial" panose="020B0604020202020204" pitchFamily="34" charset="0"/>
              <a:buChar char="•"/>
            </a:pPr>
            <a:r>
              <a:rPr lang="en-GB" sz="2250" b="1" cap="small" spc="-18" dirty="0">
                <a:solidFill>
                  <a:srgbClr val="002D62"/>
                </a:solidFill>
                <a:latin typeface="Arial"/>
                <a:cs typeface="Arial"/>
              </a:rPr>
              <a:t>and</a:t>
            </a:r>
            <a:r>
              <a:rPr lang="en-GB" sz="2250" spc="-18" dirty="0">
                <a:solidFill>
                  <a:srgbClr val="002D62"/>
                </a:solidFill>
                <a:latin typeface="Arial"/>
                <a:cs typeface="Arial"/>
              </a:rPr>
              <a:t>: course helps students acquire skills applicable              beyond university and in a careers context.</a:t>
            </a:r>
          </a:p>
        </p:txBody>
      </p:sp>
    </p:spTree>
    <p:extLst>
      <p:ext uri="{BB962C8B-B14F-4D97-AF65-F5344CB8AC3E}">
        <p14:creationId xmlns:p14="http://schemas.microsoft.com/office/powerpoint/2010/main" val="1053693964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Custom 2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FFFF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Gill Sans Light"/>
        <a:ea typeface="Gill Sans Light"/>
        <a:cs typeface="Gill Sans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Custom 2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FFFF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Gill Sans Light"/>
        <a:ea typeface="Gill Sans Light"/>
        <a:cs typeface="Gill Sans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CEFEE2-0A69-4978-B08E-B8879957A62E}" vid="{FA1C34A1-1E13-4AAF-B61F-37E6D914C43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4233</TotalTime>
  <Words>2514</Words>
  <Application>Microsoft Office PowerPoint</Application>
  <PresentationFormat>On-screen Show (4:3)</PresentationFormat>
  <Paragraphs>343</Paragraphs>
  <Slides>39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39</vt:i4>
      </vt:variant>
    </vt:vector>
  </HeadingPairs>
  <TitlesOfParts>
    <vt:vector size="57" baseType="lpstr">
      <vt:lpstr>ＭＳ Ｐゴシック</vt:lpstr>
      <vt:lpstr>Arial</vt:lpstr>
      <vt:lpstr>Avenir Book</vt:lpstr>
      <vt:lpstr>Calibri</vt:lpstr>
      <vt:lpstr>Calibri Light</vt:lpstr>
      <vt:lpstr>Gill Sans</vt:lpstr>
      <vt:lpstr>Gill Sans Light</vt:lpstr>
      <vt:lpstr>Helvetica Light</vt:lpstr>
      <vt:lpstr>Swiss721BT-Medium</vt:lpstr>
      <vt:lpstr>Swiss721BT-Roman</vt:lpstr>
      <vt:lpstr>Symbol</vt:lpstr>
      <vt:lpstr>Wingdings</vt:lpstr>
      <vt:lpstr>White</vt:lpstr>
      <vt:lpstr>1_White</vt:lpstr>
      <vt:lpstr>Title page</vt:lpstr>
      <vt:lpstr>Office Theme</vt:lpstr>
      <vt:lpstr>1_Office Theme</vt:lpstr>
      <vt:lpstr>3_Office Theme</vt:lpstr>
      <vt:lpstr> Board of Studies Network Event:  Embedding employability  in the curriculum </vt:lpstr>
      <vt:lpstr>PowerPoint Presentation</vt:lpstr>
      <vt:lpstr>Embedding employability  </vt:lpstr>
      <vt:lpstr>Context</vt:lpstr>
      <vt:lpstr>Considerations</vt:lpstr>
      <vt:lpstr>Perceptions…</vt:lpstr>
      <vt:lpstr>Input from the Careers Service</vt:lpstr>
      <vt:lpstr>Making it happen</vt:lpstr>
      <vt:lpstr>Current practice: curriculum-based</vt:lpstr>
      <vt:lpstr>Current practice: curriculum-based</vt:lpstr>
      <vt:lpstr>Current practice: co-curriculum</vt:lpstr>
      <vt:lpstr>External input - opportunities</vt:lpstr>
      <vt:lpstr>On the 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Embedding employability into the curriculum: Early lessons and things to consider</vt:lpstr>
      <vt:lpstr>Background </vt:lpstr>
      <vt:lpstr>Developing different approaches</vt:lpstr>
      <vt:lpstr>Academic engagement through research</vt:lpstr>
      <vt:lpstr>What has brought us to this point?</vt:lpstr>
      <vt:lpstr>PTAS project: Embedding Employability on the Course approval Process</vt:lpstr>
      <vt:lpstr>Methodology and proposed outputs </vt:lpstr>
      <vt:lpstr>Challenges </vt:lpstr>
      <vt:lpstr>Lessons learnt so far</vt:lpstr>
      <vt:lpstr>Planned outcomes</vt:lpstr>
      <vt:lpstr>Next steps/Beyond the project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MCCABE Gavin</dc:creator>
  <cp:lastModifiedBy>SCOLES Jenny</cp:lastModifiedBy>
  <cp:revision>210</cp:revision>
  <cp:lastPrinted>2019-05-06T10:00:30Z</cp:lastPrinted>
  <dcterms:created xsi:type="dcterms:W3CDTF">2017-02-20T20:44:54Z</dcterms:created>
  <dcterms:modified xsi:type="dcterms:W3CDTF">2019-05-14T08:07:29Z</dcterms:modified>
</cp:coreProperties>
</file>