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8" r:id="rId5"/>
    <p:sldId id="266" r:id="rId6"/>
    <p:sldId id="263" r:id="rId7"/>
    <p:sldId id="269" r:id="rId8"/>
    <p:sldId id="261" r:id="rId9"/>
    <p:sldId id="270" r:id="rId10"/>
    <p:sldId id="272" r:id="rId11"/>
    <p:sldId id="271"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65E"/>
    <a:srgbClr val="FFD33C"/>
    <a:srgbClr val="FAB943"/>
    <a:srgbClr val="E6E6E6"/>
    <a:srgbClr val="D6DBDF"/>
    <a:srgbClr val="A2B3BA"/>
    <a:srgbClr val="D2D0DA"/>
    <a:srgbClr val="43B0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12" autoAdjust="0"/>
    <p:restoredTop sz="67928" autoAdjust="0"/>
  </p:normalViewPr>
  <p:slideViewPr>
    <p:cSldViewPr snapToGrid="0" showGuides="1">
      <p:cViewPr varScale="1">
        <p:scale>
          <a:sx n="62" d="100"/>
          <a:sy n="62" d="100"/>
        </p:scale>
        <p:origin x="2376" y="184"/>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6">
        <a:alpha val="0"/>
      </a:schemeClr>
    </dgm:fillClrLst>
    <dgm:linClrLst meth="repeat">
      <a:schemeClr val="accent6">
        <a:alpha val="0"/>
      </a:schemeClr>
    </dgm:linClrLst>
    <dgm:effectClrLst/>
    <dgm:txLinClrLst/>
    <dgm:txFillClrLst meth="repeat">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57D5A-F014-4E80-8CCE-F42A0A664251}"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ACE2B875-5A3B-4968-A705-DC5190B27CB3}">
      <dgm:prSet/>
      <dgm:spPr>
        <a:effectLst>
          <a:outerShdw blurRad="50800" dist="38100" dir="2700000" algn="tl" rotWithShape="0">
            <a:prstClr val="black">
              <a:alpha val="40000"/>
            </a:prstClr>
          </a:outerShdw>
        </a:effectLst>
      </dgm:spPr>
      <dgm:t>
        <a:bodyPr/>
        <a:lstStyle/>
        <a:p>
          <a:r>
            <a:rPr lang="en-GB" dirty="0">
              <a:latin typeface="Avenir Roman" panose="02000503020000020003" pitchFamily="2" charset="0"/>
            </a:rPr>
            <a:t>Dedicated personal tutor</a:t>
          </a:r>
          <a:endParaRPr lang="en-US" dirty="0">
            <a:latin typeface="Avenir Roman" panose="02000503020000020003" pitchFamily="2" charset="0"/>
          </a:endParaRPr>
        </a:p>
      </dgm:t>
    </dgm:pt>
    <dgm:pt modelId="{6AAB61EE-64E0-45AF-B48C-E4819072F75E}" type="parTrans" cxnId="{211AFC97-4AE1-4B8D-BA78-6908ED85CFF0}">
      <dgm:prSet/>
      <dgm:spPr/>
      <dgm:t>
        <a:bodyPr/>
        <a:lstStyle/>
        <a:p>
          <a:endParaRPr lang="en-US"/>
        </a:p>
      </dgm:t>
    </dgm:pt>
    <dgm:pt modelId="{4560296A-C37F-4E93-9778-6AF6FB1B5A4E}" type="sibTrans" cxnId="{211AFC97-4AE1-4B8D-BA78-6908ED85CFF0}">
      <dgm:prSet/>
      <dgm:spPr/>
      <dgm:t>
        <a:bodyPr/>
        <a:lstStyle/>
        <a:p>
          <a:endParaRPr lang="en-US"/>
        </a:p>
      </dgm:t>
    </dgm:pt>
    <dgm:pt modelId="{2A01DCB4-0B92-4F74-9415-CFCCDED827E2}">
      <dgm:prSet/>
      <dgm:spPr>
        <a:effectLst>
          <a:outerShdw blurRad="50800" dist="38100" dir="2700000" algn="tl" rotWithShape="0">
            <a:prstClr val="black">
              <a:alpha val="40000"/>
            </a:prstClr>
          </a:outerShdw>
        </a:effectLst>
      </dgm:spPr>
      <dgm:t>
        <a:bodyPr/>
        <a:lstStyle/>
        <a:p>
          <a:r>
            <a:rPr lang="en-GB" dirty="0">
              <a:latin typeface="Avenir Roman" panose="02000503020000020003" pitchFamily="2" charset="0"/>
            </a:rPr>
            <a:t>Social space</a:t>
          </a:r>
          <a:endParaRPr lang="en-US" dirty="0">
            <a:latin typeface="Avenir Roman" panose="02000503020000020003" pitchFamily="2" charset="0"/>
          </a:endParaRPr>
        </a:p>
      </dgm:t>
    </dgm:pt>
    <dgm:pt modelId="{E30E5840-9D9C-40F9-8958-E804AA7A142C}" type="parTrans" cxnId="{37128A5D-5034-42C0-BCBB-3448D71F36E4}">
      <dgm:prSet/>
      <dgm:spPr/>
      <dgm:t>
        <a:bodyPr/>
        <a:lstStyle/>
        <a:p>
          <a:endParaRPr lang="en-US"/>
        </a:p>
      </dgm:t>
    </dgm:pt>
    <dgm:pt modelId="{41E768D5-C030-46F7-A893-2E071215D83E}" type="sibTrans" cxnId="{37128A5D-5034-42C0-BCBB-3448D71F36E4}">
      <dgm:prSet/>
      <dgm:spPr/>
      <dgm:t>
        <a:bodyPr/>
        <a:lstStyle/>
        <a:p>
          <a:endParaRPr lang="en-US"/>
        </a:p>
      </dgm:t>
    </dgm:pt>
    <dgm:pt modelId="{9DD233CB-E708-4116-B0AC-266C13FCD223}">
      <dgm:prSet/>
      <dgm:spPr>
        <a:effectLst>
          <a:outerShdw blurRad="50800" dist="38100" dir="2700000" algn="tl" rotWithShape="0">
            <a:prstClr val="black">
              <a:alpha val="40000"/>
            </a:prstClr>
          </a:outerShdw>
        </a:effectLst>
      </dgm:spPr>
      <dgm:t>
        <a:bodyPr/>
        <a:lstStyle/>
        <a:p>
          <a:r>
            <a:rPr lang="en-GB" dirty="0">
              <a:latin typeface="Avenir Roman" panose="02000503020000020003" pitchFamily="2" charset="0"/>
            </a:rPr>
            <a:t>Integration between years: </a:t>
          </a:r>
          <a:r>
            <a:rPr lang="en-GB" dirty="0" err="1">
              <a:latin typeface="Avenir Roman" panose="02000503020000020003" pitchFamily="2" charset="0"/>
            </a:rPr>
            <a:t>Chemsoc</a:t>
          </a:r>
          <a:r>
            <a:rPr lang="en-GB" dirty="0">
              <a:latin typeface="Avenir Roman" panose="02000503020000020003" pitchFamily="2" charset="0"/>
            </a:rPr>
            <a:t>, </a:t>
          </a:r>
          <a:r>
            <a:rPr lang="en-GB" dirty="0" err="1">
              <a:latin typeface="Avenir Roman" panose="02000503020000020003" pitchFamily="2" charset="0"/>
            </a:rPr>
            <a:t>AcFams</a:t>
          </a:r>
          <a:endParaRPr lang="en-US" dirty="0">
            <a:latin typeface="Avenir Roman" panose="02000503020000020003" pitchFamily="2" charset="0"/>
          </a:endParaRPr>
        </a:p>
      </dgm:t>
    </dgm:pt>
    <dgm:pt modelId="{ECD1AF85-864B-4762-AB50-EB3DB63E3B36}" type="parTrans" cxnId="{2B65EA95-6DD4-458E-ADDF-3C8F3548CBE0}">
      <dgm:prSet/>
      <dgm:spPr/>
      <dgm:t>
        <a:bodyPr/>
        <a:lstStyle/>
        <a:p>
          <a:endParaRPr lang="en-US"/>
        </a:p>
      </dgm:t>
    </dgm:pt>
    <dgm:pt modelId="{3D4E1D1C-D54E-4B70-90B9-D2EA35D04387}" type="sibTrans" cxnId="{2B65EA95-6DD4-458E-ADDF-3C8F3548CBE0}">
      <dgm:prSet/>
      <dgm:spPr/>
      <dgm:t>
        <a:bodyPr/>
        <a:lstStyle/>
        <a:p>
          <a:endParaRPr lang="en-US"/>
        </a:p>
      </dgm:t>
    </dgm:pt>
    <dgm:pt modelId="{12412915-A93F-448B-BDEE-A92AB8F030EE}" type="pres">
      <dgm:prSet presAssocID="{87157D5A-F014-4E80-8CCE-F42A0A664251}" presName="root" presStyleCnt="0">
        <dgm:presLayoutVars>
          <dgm:dir/>
          <dgm:resizeHandles val="exact"/>
        </dgm:presLayoutVars>
      </dgm:prSet>
      <dgm:spPr/>
    </dgm:pt>
    <dgm:pt modelId="{636CBD02-9BAA-4E47-A76B-7229209B9947}" type="pres">
      <dgm:prSet presAssocID="{ACE2B875-5A3B-4968-A705-DC5190B27CB3}" presName="compNode" presStyleCnt="0"/>
      <dgm:spPr/>
    </dgm:pt>
    <dgm:pt modelId="{7DA8CC7F-D1FB-45D4-B1AF-5571517887EA}" type="pres">
      <dgm:prSet presAssocID="{ACE2B875-5A3B-4968-A705-DC5190B27CB3}" presName="bgRect" presStyleLbl="bgShp" presStyleIdx="0" presStyleCnt="3" custLinFactNeighborY="-10899"/>
      <dgm:spPr>
        <a:solidFill>
          <a:srgbClr val="2B465E"/>
        </a:solidFill>
      </dgm:spPr>
    </dgm:pt>
    <dgm:pt modelId="{624F15D2-DF47-43A2-A18D-1B31564AA122}" type="pres">
      <dgm:prSet presAssocID="{ACE2B875-5A3B-4968-A705-DC5190B27CB3}"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User"/>
        </a:ext>
      </dgm:extLst>
    </dgm:pt>
    <dgm:pt modelId="{2CE43426-9217-4C2D-A595-D04739FBB818}" type="pres">
      <dgm:prSet presAssocID="{ACE2B875-5A3B-4968-A705-DC5190B27CB3}" presName="spaceRect" presStyleCnt="0"/>
      <dgm:spPr/>
    </dgm:pt>
    <dgm:pt modelId="{DB4DF16A-A1A2-4232-BCC3-AC09203CC07B}" type="pres">
      <dgm:prSet presAssocID="{ACE2B875-5A3B-4968-A705-DC5190B27CB3}" presName="parTx" presStyleLbl="revTx" presStyleIdx="0" presStyleCnt="3">
        <dgm:presLayoutVars>
          <dgm:chMax val="0"/>
          <dgm:chPref val="0"/>
        </dgm:presLayoutVars>
      </dgm:prSet>
      <dgm:spPr/>
    </dgm:pt>
    <dgm:pt modelId="{875853BD-39DD-42BD-826C-7001856E592D}" type="pres">
      <dgm:prSet presAssocID="{4560296A-C37F-4E93-9778-6AF6FB1B5A4E}" presName="sibTrans" presStyleCnt="0"/>
      <dgm:spPr/>
    </dgm:pt>
    <dgm:pt modelId="{394C78C3-555D-426A-8DE9-FCE9282A59E5}" type="pres">
      <dgm:prSet presAssocID="{2A01DCB4-0B92-4F74-9415-CFCCDED827E2}" presName="compNode" presStyleCnt="0"/>
      <dgm:spPr/>
    </dgm:pt>
    <dgm:pt modelId="{5095CC81-2F4C-465E-BD03-050EB200D320}" type="pres">
      <dgm:prSet presAssocID="{2A01DCB4-0B92-4F74-9415-CFCCDED827E2}" presName="bgRect" presStyleLbl="bgShp" presStyleIdx="1" presStyleCnt="3"/>
      <dgm:spPr>
        <a:solidFill>
          <a:srgbClr val="FAB943"/>
        </a:solidFill>
      </dgm:spPr>
    </dgm:pt>
    <dgm:pt modelId="{DD333B99-4FAA-4BF8-B478-15A32A34F927}" type="pres">
      <dgm:prSet presAssocID="{2A01DCB4-0B92-4F74-9415-CFCCDED827E2}"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House"/>
        </a:ext>
      </dgm:extLst>
    </dgm:pt>
    <dgm:pt modelId="{3C9F0609-4F39-4264-A202-CD5C886169CD}" type="pres">
      <dgm:prSet presAssocID="{2A01DCB4-0B92-4F74-9415-CFCCDED827E2}" presName="spaceRect" presStyleCnt="0"/>
      <dgm:spPr/>
    </dgm:pt>
    <dgm:pt modelId="{7E321000-0EFA-4DD3-B70D-6891592A76F9}" type="pres">
      <dgm:prSet presAssocID="{2A01DCB4-0B92-4F74-9415-CFCCDED827E2}" presName="parTx" presStyleLbl="revTx" presStyleIdx="1" presStyleCnt="3">
        <dgm:presLayoutVars>
          <dgm:chMax val="0"/>
          <dgm:chPref val="0"/>
        </dgm:presLayoutVars>
      </dgm:prSet>
      <dgm:spPr/>
    </dgm:pt>
    <dgm:pt modelId="{C5D7E6DB-3502-4D95-ACBB-866785BF114F}" type="pres">
      <dgm:prSet presAssocID="{41E768D5-C030-46F7-A893-2E071215D83E}" presName="sibTrans" presStyleCnt="0"/>
      <dgm:spPr/>
    </dgm:pt>
    <dgm:pt modelId="{65EA77AC-7F70-4638-9D76-748CCB6269F5}" type="pres">
      <dgm:prSet presAssocID="{9DD233CB-E708-4116-B0AC-266C13FCD223}" presName="compNode" presStyleCnt="0"/>
      <dgm:spPr/>
    </dgm:pt>
    <dgm:pt modelId="{FCCE1C70-694C-4957-986D-C0F6C36198CA}" type="pres">
      <dgm:prSet presAssocID="{9DD233CB-E708-4116-B0AC-266C13FCD223}" presName="bgRect" presStyleLbl="bgShp" presStyleIdx="2" presStyleCnt="3"/>
      <dgm:spPr>
        <a:solidFill>
          <a:schemeClr val="bg1">
            <a:lumMod val="50000"/>
          </a:schemeClr>
        </a:solidFill>
      </dgm:spPr>
    </dgm:pt>
    <dgm:pt modelId="{6ED6DC1C-85C1-4D0F-B6EB-5CC3CBEA0592}" type="pres">
      <dgm:prSet presAssocID="{9DD233CB-E708-4116-B0AC-266C13FCD223}"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Connected"/>
        </a:ext>
      </dgm:extLst>
    </dgm:pt>
    <dgm:pt modelId="{1F898294-2AB6-4F41-B46E-E0C57F1F39A7}" type="pres">
      <dgm:prSet presAssocID="{9DD233CB-E708-4116-B0AC-266C13FCD223}" presName="spaceRect" presStyleCnt="0"/>
      <dgm:spPr/>
    </dgm:pt>
    <dgm:pt modelId="{29D3F514-C599-49A5-A51C-99DDB3E3201E}" type="pres">
      <dgm:prSet presAssocID="{9DD233CB-E708-4116-B0AC-266C13FCD223}" presName="parTx" presStyleLbl="revTx" presStyleIdx="2" presStyleCnt="3">
        <dgm:presLayoutVars>
          <dgm:chMax val="0"/>
          <dgm:chPref val="0"/>
        </dgm:presLayoutVars>
      </dgm:prSet>
      <dgm:spPr/>
    </dgm:pt>
  </dgm:ptLst>
  <dgm:cxnLst>
    <dgm:cxn modelId="{ADAC9018-CD53-4710-A637-4D16082C1E35}" type="presOf" srcId="{2A01DCB4-0B92-4F74-9415-CFCCDED827E2}" destId="{7E321000-0EFA-4DD3-B70D-6891592A76F9}" srcOrd="0" destOrd="0" presId="urn:microsoft.com/office/officeart/2018/2/layout/IconVerticalSolidList"/>
    <dgm:cxn modelId="{37128A5D-5034-42C0-BCBB-3448D71F36E4}" srcId="{87157D5A-F014-4E80-8CCE-F42A0A664251}" destId="{2A01DCB4-0B92-4F74-9415-CFCCDED827E2}" srcOrd="1" destOrd="0" parTransId="{E30E5840-9D9C-40F9-8958-E804AA7A142C}" sibTransId="{41E768D5-C030-46F7-A893-2E071215D83E}"/>
    <dgm:cxn modelId="{61AECC5E-20CE-4C71-AB7D-A7CB43775038}" type="presOf" srcId="{87157D5A-F014-4E80-8CCE-F42A0A664251}" destId="{12412915-A93F-448B-BDEE-A92AB8F030EE}" srcOrd="0" destOrd="0" presId="urn:microsoft.com/office/officeart/2018/2/layout/IconVerticalSolidList"/>
    <dgm:cxn modelId="{2B65EA95-6DD4-458E-ADDF-3C8F3548CBE0}" srcId="{87157D5A-F014-4E80-8CCE-F42A0A664251}" destId="{9DD233CB-E708-4116-B0AC-266C13FCD223}" srcOrd="2" destOrd="0" parTransId="{ECD1AF85-864B-4762-AB50-EB3DB63E3B36}" sibTransId="{3D4E1D1C-D54E-4B70-90B9-D2EA35D04387}"/>
    <dgm:cxn modelId="{211AFC97-4AE1-4B8D-BA78-6908ED85CFF0}" srcId="{87157D5A-F014-4E80-8CCE-F42A0A664251}" destId="{ACE2B875-5A3B-4968-A705-DC5190B27CB3}" srcOrd="0" destOrd="0" parTransId="{6AAB61EE-64E0-45AF-B48C-E4819072F75E}" sibTransId="{4560296A-C37F-4E93-9778-6AF6FB1B5A4E}"/>
    <dgm:cxn modelId="{6EF095E5-9BA8-4363-9176-B25171866953}" type="presOf" srcId="{9DD233CB-E708-4116-B0AC-266C13FCD223}" destId="{29D3F514-C599-49A5-A51C-99DDB3E3201E}" srcOrd="0" destOrd="0" presId="urn:microsoft.com/office/officeart/2018/2/layout/IconVerticalSolidList"/>
    <dgm:cxn modelId="{044424F1-E508-44D7-99DE-10765E43ADCD}" type="presOf" srcId="{ACE2B875-5A3B-4968-A705-DC5190B27CB3}" destId="{DB4DF16A-A1A2-4232-BCC3-AC09203CC07B}" srcOrd="0" destOrd="0" presId="urn:microsoft.com/office/officeart/2018/2/layout/IconVerticalSolidList"/>
    <dgm:cxn modelId="{1BFBD706-AB6A-43C0-B0DA-514C9E00DEC3}" type="presParOf" srcId="{12412915-A93F-448B-BDEE-A92AB8F030EE}" destId="{636CBD02-9BAA-4E47-A76B-7229209B9947}" srcOrd="0" destOrd="0" presId="urn:microsoft.com/office/officeart/2018/2/layout/IconVerticalSolidList"/>
    <dgm:cxn modelId="{BB0E316B-505F-48B2-8DFA-059B782B61B3}" type="presParOf" srcId="{636CBD02-9BAA-4E47-A76B-7229209B9947}" destId="{7DA8CC7F-D1FB-45D4-B1AF-5571517887EA}" srcOrd="0" destOrd="0" presId="urn:microsoft.com/office/officeart/2018/2/layout/IconVerticalSolidList"/>
    <dgm:cxn modelId="{D07880EA-4C27-4BFC-B9D6-54D1DDC9DD7E}" type="presParOf" srcId="{636CBD02-9BAA-4E47-A76B-7229209B9947}" destId="{624F15D2-DF47-43A2-A18D-1B31564AA122}" srcOrd="1" destOrd="0" presId="urn:microsoft.com/office/officeart/2018/2/layout/IconVerticalSolidList"/>
    <dgm:cxn modelId="{B77F6FF5-A6F0-460F-BCE4-0C5790387FD5}" type="presParOf" srcId="{636CBD02-9BAA-4E47-A76B-7229209B9947}" destId="{2CE43426-9217-4C2D-A595-D04739FBB818}" srcOrd="2" destOrd="0" presId="urn:microsoft.com/office/officeart/2018/2/layout/IconVerticalSolidList"/>
    <dgm:cxn modelId="{26C53677-6F66-4183-A4F0-03FBFAF44088}" type="presParOf" srcId="{636CBD02-9BAA-4E47-A76B-7229209B9947}" destId="{DB4DF16A-A1A2-4232-BCC3-AC09203CC07B}" srcOrd="3" destOrd="0" presId="urn:microsoft.com/office/officeart/2018/2/layout/IconVerticalSolidList"/>
    <dgm:cxn modelId="{52870C21-8F7C-4236-B3BF-2109F69B3BAA}" type="presParOf" srcId="{12412915-A93F-448B-BDEE-A92AB8F030EE}" destId="{875853BD-39DD-42BD-826C-7001856E592D}" srcOrd="1" destOrd="0" presId="urn:microsoft.com/office/officeart/2018/2/layout/IconVerticalSolidList"/>
    <dgm:cxn modelId="{8E56A4AD-FB94-4DC1-9F77-17D49E2083D1}" type="presParOf" srcId="{12412915-A93F-448B-BDEE-A92AB8F030EE}" destId="{394C78C3-555D-426A-8DE9-FCE9282A59E5}" srcOrd="2" destOrd="0" presId="urn:microsoft.com/office/officeart/2018/2/layout/IconVerticalSolidList"/>
    <dgm:cxn modelId="{F119BFE0-A986-4E00-97D8-58C39270B99D}" type="presParOf" srcId="{394C78C3-555D-426A-8DE9-FCE9282A59E5}" destId="{5095CC81-2F4C-465E-BD03-050EB200D320}" srcOrd="0" destOrd="0" presId="urn:microsoft.com/office/officeart/2018/2/layout/IconVerticalSolidList"/>
    <dgm:cxn modelId="{6771237E-7C9D-4BA3-BF25-07045FE33503}" type="presParOf" srcId="{394C78C3-555D-426A-8DE9-FCE9282A59E5}" destId="{DD333B99-4FAA-4BF8-B478-15A32A34F927}" srcOrd="1" destOrd="0" presId="urn:microsoft.com/office/officeart/2018/2/layout/IconVerticalSolidList"/>
    <dgm:cxn modelId="{C84A2277-320C-4CDD-9BA7-7A9057C4B1F1}" type="presParOf" srcId="{394C78C3-555D-426A-8DE9-FCE9282A59E5}" destId="{3C9F0609-4F39-4264-A202-CD5C886169CD}" srcOrd="2" destOrd="0" presId="urn:microsoft.com/office/officeart/2018/2/layout/IconVerticalSolidList"/>
    <dgm:cxn modelId="{1716527E-F69A-4187-83F2-BC94A2FAC868}" type="presParOf" srcId="{394C78C3-555D-426A-8DE9-FCE9282A59E5}" destId="{7E321000-0EFA-4DD3-B70D-6891592A76F9}" srcOrd="3" destOrd="0" presId="urn:microsoft.com/office/officeart/2018/2/layout/IconVerticalSolidList"/>
    <dgm:cxn modelId="{148664F1-9481-4AC6-A849-C1345B9539B2}" type="presParOf" srcId="{12412915-A93F-448B-BDEE-A92AB8F030EE}" destId="{C5D7E6DB-3502-4D95-ACBB-866785BF114F}" srcOrd="3" destOrd="0" presId="urn:microsoft.com/office/officeart/2018/2/layout/IconVerticalSolidList"/>
    <dgm:cxn modelId="{F3700930-61D8-443F-8604-6EDCB78288C6}" type="presParOf" srcId="{12412915-A93F-448B-BDEE-A92AB8F030EE}" destId="{65EA77AC-7F70-4638-9D76-748CCB6269F5}" srcOrd="4" destOrd="0" presId="urn:microsoft.com/office/officeart/2018/2/layout/IconVerticalSolidList"/>
    <dgm:cxn modelId="{D3D719E6-5AD0-46DD-98B5-BD8FF0ED4E54}" type="presParOf" srcId="{65EA77AC-7F70-4638-9D76-748CCB6269F5}" destId="{FCCE1C70-694C-4957-986D-C0F6C36198CA}" srcOrd="0" destOrd="0" presId="urn:microsoft.com/office/officeart/2018/2/layout/IconVerticalSolidList"/>
    <dgm:cxn modelId="{84C8A418-E5CB-449C-A4CB-79B21432FE4D}" type="presParOf" srcId="{65EA77AC-7F70-4638-9D76-748CCB6269F5}" destId="{6ED6DC1C-85C1-4D0F-B6EB-5CC3CBEA0592}" srcOrd="1" destOrd="0" presId="urn:microsoft.com/office/officeart/2018/2/layout/IconVerticalSolidList"/>
    <dgm:cxn modelId="{3B03C3CC-2DCA-4353-990E-F7153FCFE6A0}" type="presParOf" srcId="{65EA77AC-7F70-4638-9D76-748CCB6269F5}" destId="{1F898294-2AB6-4F41-B46E-E0C57F1F39A7}" srcOrd="2" destOrd="0" presId="urn:microsoft.com/office/officeart/2018/2/layout/IconVerticalSolidList"/>
    <dgm:cxn modelId="{1ACB95D0-B21C-4679-91C4-A1361045B309}" type="presParOf" srcId="{65EA77AC-7F70-4638-9D76-748CCB6269F5}" destId="{29D3F514-C599-49A5-A51C-99DDB3E320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162F222-FFAC-454E-AE16-9B3BE810953F}" type="doc">
      <dgm:prSet loTypeId="urn:microsoft.com/office/officeart/2018/5/layout/IconCircleLabelList" loCatId="icon" qsTypeId="urn:microsoft.com/office/officeart/2005/8/quickstyle/simple5" qsCatId="simple" csTypeId="urn:microsoft.com/office/officeart/2018/5/colors/Iconchunking_coloredtext_accent6_2" csCatId="accent6" phldr="1"/>
      <dgm:spPr/>
      <dgm:t>
        <a:bodyPr/>
        <a:lstStyle/>
        <a:p>
          <a:endParaRPr lang="en-US"/>
        </a:p>
      </dgm:t>
    </dgm:pt>
    <dgm:pt modelId="{42F1F5F9-1CBA-4138-B6F2-1DF22DCD1A01}">
      <dgm:prSet/>
      <dgm:spPr/>
      <dgm:t>
        <a:bodyPr/>
        <a:lstStyle/>
        <a:p>
          <a:pPr>
            <a:lnSpc>
              <a:spcPct val="100000"/>
            </a:lnSpc>
            <a:defRPr cap="all"/>
          </a:pPr>
          <a:r>
            <a:rPr lang="en-GB" dirty="0">
              <a:solidFill>
                <a:schemeClr val="tx1">
                  <a:lumMod val="95000"/>
                  <a:lumOff val="5000"/>
                </a:schemeClr>
              </a:solidFill>
              <a:latin typeface="Avenir Roman" panose="02000503020000020003" pitchFamily="2" charset="0"/>
            </a:rPr>
            <a:t>Launch event</a:t>
          </a:r>
          <a:endParaRPr lang="en-US" dirty="0">
            <a:solidFill>
              <a:schemeClr val="tx1">
                <a:lumMod val="95000"/>
                <a:lumOff val="5000"/>
              </a:schemeClr>
            </a:solidFill>
            <a:latin typeface="Avenir Roman" panose="02000503020000020003" pitchFamily="2" charset="0"/>
          </a:endParaRPr>
        </a:p>
      </dgm:t>
    </dgm:pt>
    <dgm:pt modelId="{26866643-B796-46E1-A429-1DE9DFD9F016}" type="parTrans" cxnId="{5499E4FF-C642-40DF-803B-F63A639A7ACF}">
      <dgm:prSet/>
      <dgm:spPr/>
      <dgm:t>
        <a:bodyPr/>
        <a:lstStyle/>
        <a:p>
          <a:endParaRPr lang="en-US"/>
        </a:p>
      </dgm:t>
    </dgm:pt>
    <dgm:pt modelId="{FAAF6C53-A8BC-40F3-B782-AC5315E4D6D8}" type="sibTrans" cxnId="{5499E4FF-C642-40DF-803B-F63A639A7ACF}">
      <dgm:prSet/>
      <dgm:spPr/>
      <dgm:t>
        <a:bodyPr/>
        <a:lstStyle/>
        <a:p>
          <a:pPr>
            <a:lnSpc>
              <a:spcPct val="100000"/>
            </a:lnSpc>
          </a:pPr>
          <a:endParaRPr lang="en-US"/>
        </a:p>
      </dgm:t>
    </dgm:pt>
    <dgm:pt modelId="{14BD9B19-C263-4CBC-80FE-19F8C3666467}">
      <dgm:prSet/>
      <dgm:spPr/>
      <dgm:t>
        <a:bodyPr/>
        <a:lstStyle/>
        <a:p>
          <a:pPr>
            <a:lnSpc>
              <a:spcPct val="100000"/>
            </a:lnSpc>
            <a:defRPr cap="all"/>
          </a:pPr>
          <a:r>
            <a:rPr lang="en-GB" dirty="0">
              <a:solidFill>
                <a:schemeClr val="tx1">
                  <a:lumMod val="95000"/>
                  <a:lumOff val="5000"/>
                </a:schemeClr>
              </a:solidFill>
              <a:latin typeface="Avenir Roman" panose="02000503020000020003" pitchFamily="2" charset="0"/>
            </a:rPr>
            <a:t>web resource </a:t>
          </a:r>
          <a:endParaRPr lang="en-US" dirty="0">
            <a:solidFill>
              <a:schemeClr val="tx1">
                <a:lumMod val="95000"/>
                <a:lumOff val="5000"/>
              </a:schemeClr>
            </a:solidFill>
            <a:latin typeface="Avenir Roman" panose="02000503020000020003" pitchFamily="2" charset="0"/>
          </a:endParaRPr>
        </a:p>
      </dgm:t>
    </dgm:pt>
    <dgm:pt modelId="{342C3925-DC1E-4AA5-A46F-FAC6BC9B7C32}" type="parTrans" cxnId="{57C088C6-3A31-4BEB-90A1-1D8C0D3B33B5}">
      <dgm:prSet/>
      <dgm:spPr/>
      <dgm:t>
        <a:bodyPr/>
        <a:lstStyle/>
        <a:p>
          <a:endParaRPr lang="en-US"/>
        </a:p>
      </dgm:t>
    </dgm:pt>
    <dgm:pt modelId="{687232E0-B9F5-4F8E-B43C-BF6B2055C7CB}" type="sibTrans" cxnId="{57C088C6-3A31-4BEB-90A1-1D8C0D3B33B5}">
      <dgm:prSet/>
      <dgm:spPr/>
      <dgm:t>
        <a:bodyPr/>
        <a:lstStyle/>
        <a:p>
          <a:pPr>
            <a:lnSpc>
              <a:spcPct val="100000"/>
            </a:lnSpc>
          </a:pPr>
          <a:endParaRPr lang="en-US"/>
        </a:p>
      </dgm:t>
    </dgm:pt>
    <dgm:pt modelId="{CBE0BB92-3714-4207-8C0F-B8139BFB9351}">
      <dgm:prSet/>
      <dgm:spPr/>
      <dgm:t>
        <a:bodyPr/>
        <a:lstStyle/>
        <a:p>
          <a:pPr>
            <a:lnSpc>
              <a:spcPct val="100000"/>
            </a:lnSpc>
            <a:defRPr cap="all"/>
          </a:pPr>
          <a:r>
            <a:rPr lang="en-GB" dirty="0">
              <a:solidFill>
                <a:schemeClr val="tx1">
                  <a:lumMod val="95000"/>
                  <a:lumOff val="5000"/>
                </a:schemeClr>
              </a:solidFill>
              <a:latin typeface="Avenir Roman" panose="02000503020000020003" pitchFamily="2" charset="0"/>
            </a:rPr>
            <a:t>Building for the future </a:t>
          </a:r>
          <a:endParaRPr lang="en-US" dirty="0">
            <a:solidFill>
              <a:schemeClr val="tx1">
                <a:lumMod val="95000"/>
                <a:lumOff val="5000"/>
              </a:schemeClr>
            </a:solidFill>
            <a:latin typeface="Avenir Roman" panose="02000503020000020003" pitchFamily="2" charset="0"/>
          </a:endParaRPr>
        </a:p>
      </dgm:t>
    </dgm:pt>
    <dgm:pt modelId="{510B336D-E36A-44DC-AA99-219A3AA40CBD}" type="parTrans" cxnId="{3D539F33-328A-4E10-811A-E608B9537020}">
      <dgm:prSet/>
      <dgm:spPr/>
      <dgm:t>
        <a:bodyPr/>
        <a:lstStyle/>
        <a:p>
          <a:endParaRPr lang="en-US"/>
        </a:p>
      </dgm:t>
    </dgm:pt>
    <dgm:pt modelId="{5CB99A9B-D2D3-4216-9E48-543D56626F4F}" type="sibTrans" cxnId="{3D539F33-328A-4E10-811A-E608B9537020}">
      <dgm:prSet/>
      <dgm:spPr/>
      <dgm:t>
        <a:bodyPr/>
        <a:lstStyle/>
        <a:p>
          <a:endParaRPr lang="en-US"/>
        </a:p>
      </dgm:t>
    </dgm:pt>
    <dgm:pt modelId="{A8B35291-D30B-422B-B81D-605424A91339}" type="pres">
      <dgm:prSet presAssocID="{4162F222-FFAC-454E-AE16-9B3BE810953F}" presName="root" presStyleCnt="0">
        <dgm:presLayoutVars>
          <dgm:dir/>
          <dgm:resizeHandles val="exact"/>
        </dgm:presLayoutVars>
      </dgm:prSet>
      <dgm:spPr/>
    </dgm:pt>
    <dgm:pt modelId="{D7B9E33F-09CE-4220-BA31-5E0CD3BA9BC9}" type="pres">
      <dgm:prSet presAssocID="{42F1F5F9-1CBA-4138-B6F2-1DF22DCD1A01}" presName="compNode" presStyleCnt="0"/>
      <dgm:spPr/>
    </dgm:pt>
    <dgm:pt modelId="{F1F77343-C57D-4C77-A984-09AEE17537C6}" type="pres">
      <dgm:prSet presAssocID="{42F1F5F9-1CBA-4138-B6F2-1DF22DCD1A01}" presName="iconBgRect" presStyleLbl="bgShp" presStyleIdx="0" presStyleCnt="3"/>
      <dgm:spPr>
        <a:solidFill>
          <a:srgbClr val="2B465E"/>
        </a:solidFill>
      </dgm:spPr>
    </dgm:pt>
    <dgm:pt modelId="{85EEE70F-25D2-477B-8BB8-CDAE14E95B9D}" type="pres">
      <dgm:prSet presAssocID="{42F1F5F9-1CBA-4138-B6F2-1DF22DCD1A0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E72919C7-0D11-42AC-B360-0141B0355171}" type="pres">
      <dgm:prSet presAssocID="{42F1F5F9-1CBA-4138-B6F2-1DF22DCD1A01}" presName="spaceRect" presStyleCnt="0"/>
      <dgm:spPr/>
    </dgm:pt>
    <dgm:pt modelId="{3B1040A0-2DCA-4B0D-9964-7590602FCA57}" type="pres">
      <dgm:prSet presAssocID="{42F1F5F9-1CBA-4138-B6F2-1DF22DCD1A01}" presName="textRect" presStyleLbl="revTx" presStyleIdx="0" presStyleCnt="3">
        <dgm:presLayoutVars>
          <dgm:chMax val="1"/>
          <dgm:chPref val="1"/>
        </dgm:presLayoutVars>
      </dgm:prSet>
      <dgm:spPr/>
    </dgm:pt>
    <dgm:pt modelId="{EF9E6007-3D38-49B7-AB1F-9B2C30B4431A}" type="pres">
      <dgm:prSet presAssocID="{FAAF6C53-A8BC-40F3-B782-AC5315E4D6D8}" presName="sibTrans" presStyleCnt="0"/>
      <dgm:spPr/>
    </dgm:pt>
    <dgm:pt modelId="{07556A9F-BF52-40DF-B5E6-D4E01CB397FA}" type="pres">
      <dgm:prSet presAssocID="{14BD9B19-C263-4CBC-80FE-19F8C3666467}" presName="compNode" presStyleCnt="0"/>
      <dgm:spPr/>
    </dgm:pt>
    <dgm:pt modelId="{7E1CA7CE-4A6B-43E2-AE92-8C2BBF927805}" type="pres">
      <dgm:prSet presAssocID="{14BD9B19-C263-4CBC-80FE-19F8C3666467}" presName="iconBgRect" presStyleLbl="bgShp" presStyleIdx="1" presStyleCnt="3"/>
      <dgm:spPr>
        <a:solidFill>
          <a:srgbClr val="FAB943"/>
        </a:solidFill>
      </dgm:spPr>
    </dgm:pt>
    <dgm:pt modelId="{228A64D3-36DD-4905-B844-3D4369562743}" type="pres">
      <dgm:prSet presAssocID="{14BD9B19-C263-4CBC-80FE-19F8C36664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itor"/>
        </a:ext>
      </dgm:extLst>
    </dgm:pt>
    <dgm:pt modelId="{94FF4461-9024-41F5-AE69-F9F228486770}" type="pres">
      <dgm:prSet presAssocID="{14BD9B19-C263-4CBC-80FE-19F8C3666467}" presName="spaceRect" presStyleCnt="0"/>
      <dgm:spPr/>
    </dgm:pt>
    <dgm:pt modelId="{91A25CF0-F1CE-4E97-A1A6-C86B076BCC84}" type="pres">
      <dgm:prSet presAssocID="{14BD9B19-C263-4CBC-80FE-19F8C3666467}" presName="textRect" presStyleLbl="revTx" presStyleIdx="1" presStyleCnt="3">
        <dgm:presLayoutVars>
          <dgm:chMax val="1"/>
          <dgm:chPref val="1"/>
        </dgm:presLayoutVars>
      </dgm:prSet>
      <dgm:spPr/>
    </dgm:pt>
    <dgm:pt modelId="{79DC1A41-8881-4251-9788-9625A69ABAF9}" type="pres">
      <dgm:prSet presAssocID="{687232E0-B9F5-4F8E-B43C-BF6B2055C7CB}" presName="sibTrans" presStyleCnt="0"/>
      <dgm:spPr/>
    </dgm:pt>
    <dgm:pt modelId="{40395A6A-4B37-4436-B2A1-2AA8FD608E49}" type="pres">
      <dgm:prSet presAssocID="{CBE0BB92-3714-4207-8C0F-B8139BFB9351}" presName="compNode" presStyleCnt="0"/>
      <dgm:spPr/>
    </dgm:pt>
    <dgm:pt modelId="{07C62A61-1CC6-4D4E-AB50-E306549F5C5B}" type="pres">
      <dgm:prSet presAssocID="{CBE0BB92-3714-4207-8C0F-B8139BFB9351}" presName="iconBgRect" presStyleLbl="bgShp" presStyleIdx="2" presStyleCnt="3"/>
      <dgm:spPr>
        <a:solidFill>
          <a:schemeClr val="bg1">
            <a:lumMod val="50000"/>
          </a:schemeClr>
        </a:solidFill>
      </dgm:spPr>
    </dgm:pt>
    <dgm:pt modelId="{20568425-752D-4B31-8D78-188E088889C4}" type="pres">
      <dgm:prSet presAssocID="{CBE0BB92-3714-4207-8C0F-B8139BFB93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mmer"/>
        </a:ext>
      </dgm:extLst>
    </dgm:pt>
    <dgm:pt modelId="{C6FCFD63-FEE2-48E6-934B-4587F7CB95FC}" type="pres">
      <dgm:prSet presAssocID="{CBE0BB92-3714-4207-8C0F-B8139BFB9351}" presName="spaceRect" presStyleCnt="0"/>
      <dgm:spPr/>
    </dgm:pt>
    <dgm:pt modelId="{4D0FA6D3-037E-48F2-AF8B-8DE871E3B30D}" type="pres">
      <dgm:prSet presAssocID="{CBE0BB92-3714-4207-8C0F-B8139BFB9351}" presName="textRect" presStyleLbl="revTx" presStyleIdx="2" presStyleCnt="3">
        <dgm:presLayoutVars>
          <dgm:chMax val="1"/>
          <dgm:chPref val="1"/>
        </dgm:presLayoutVars>
      </dgm:prSet>
      <dgm:spPr/>
    </dgm:pt>
  </dgm:ptLst>
  <dgm:cxnLst>
    <dgm:cxn modelId="{3D539F33-328A-4E10-811A-E608B9537020}" srcId="{4162F222-FFAC-454E-AE16-9B3BE810953F}" destId="{CBE0BB92-3714-4207-8C0F-B8139BFB9351}" srcOrd="2" destOrd="0" parTransId="{510B336D-E36A-44DC-AA99-219A3AA40CBD}" sibTransId="{5CB99A9B-D2D3-4216-9E48-543D56626F4F}"/>
    <dgm:cxn modelId="{DC530B63-36B5-4E0B-91DD-5554E2ECB666}" type="presOf" srcId="{4162F222-FFAC-454E-AE16-9B3BE810953F}" destId="{A8B35291-D30B-422B-B81D-605424A91339}" srcOrd="0" destOrd="0" presId="urn:microsoft.com/office/officeart/2018/5/layout/IconCircleLabelList"/>
    <dgm:cxn modelId="{EC7A536F-DB5F-4163-976E-1A291F704B38}" type="presOf" srcId="{CBE0BB92-3714-4207-8C0F-B8139BFB9351}" destId="{4D0FA6D3-037E-48F2-AF8B-8DE871E3B30D}" srcOrd="0" destOrd="0" presId="urn:microsoft.com/office/officeart/2018/5/layout/IconCircleLabelList"/>
    <dgm:cxn modelId="{57C088C6-3A31-4BEB-90A1-1D8C0D3B33B5}" srcId="{4162F222-FFAC-454E-AE16-9B3BE810953F}" destId="{14BD9B19-C263-4CBC-80FE-19F8C3666467}" srcOrd="1" destOrd="0" parTransId="{342C3925-DC1E-4AA5-A46F-FAC6BC9B7C32}" sibTransId="{687232E0-B9F5-4F8E-B43C-BF6B2055C7CB}"/>
    <dgm:cxn modelId="{776859D6-5630-44F2-9814-22EF6749DAF7}" type="presOf" srcId="{14BD9B19-C263-4CBC-80FE-19F8C3666467}" destId="{91A25CF0-F1CE-4E97-A1A6-C86B076BCC84}" srcOrd="0" destOrd="0" presId="urn:microsoft.com/office/officeart/2018/5/layout/IconCircleLabelList"/>
    <dgm:cxn modelId="{859006F9-52B5-4114-B064-1A5B3438818B}" type="presOf" srcId="{42F1F5F9-1CBA-4138-B6F2-1DF22DCD1A01}" destId="{3B1040A0-2DCA-4B0D-9964-7590602FCA57}" srcOrd="0" destOrd="0" presId="urn:microsoft.com/office/officeart/2018/5/layout/IconCircleLabelList"/>
    <dgm:cxn modelId="{5499E4FF-C642-40DF-803B-F63A639A7ACF}" srcId="{4162F222-FFAC-454E-AE16-9B3BE810953F}" destId="{42F1F5F9-1CBA-4138-B6F2-1DF22DCD1A01}" srcOrd="0" destOrd="0" parTransId="{26866643-B796-46E1-A429-1DE9DFD9F016}" sibTransId="{FAAF6C53-A8BC-40F3-B782-AC5315E4D6D8}"/>
    <dgm:cxn modelId="{BE87B6AB-42C1-49AB-BC28-1C5D09C88D4E}" type="presParOf" srcId="{A8B35291-D30B-422B-B81D-605424A91339}" destId="{D7B9E33F-09CE-4220-BA31-5E0CD3BA9BC9}" srcOrd="0" destOrd="0" presId="urn:microsoft.com/office/officeart/2018/5/layout/IconCircleLabelList"/>
    <dgm:cxn modelId="{D2B67B9B-8E39-43EA-9960-4D98A5B3D5B4}" type="presParOf" srcId="{D7B9E33F-09CE-4220-BA31-5E0CD3BA9BC9}" destId="{F1F77343-C57D-4C77-A984-09AEE17537C6}" srcOrd="0" destOrd="0" presId="urn:microsoft.com/office/officeart/2018/5/layout/IconCircleLabelList"/>
    <dgm:cxn modelId="{5E11D527-8D49-4F48-BD63-09C079E65572}" type="presParOf" srcId="{D7B9E33F-09CE-4220-BA31-5E0CD3BA9BC9}" destId="{85EEE70F-25D2-477B-8BB8-CDAE14E95B9D}" srcOrd="1" destOrd="0" presId="urn:microsoft.com/office/officeart/2018/5/layout/IconCircleLabelList"/>
    <dgm:cxn modelId="{69B4AE53-5184-469E-A3CC-64026215AFEE}" type="presParOf" srcId="{D7B9E33F-09CE-4220-BA31-5E0CD3BA9BC9}" destId="{E72919C7-0D11-42AC-B360-0141B0355171}" srcOrd="2" destOrd="0" presId="urn:microsoft.com/office/officeart/2018/5/layout/IconCircleLabelList"/>
    <dgm:cxn modelId="{386F6EB7-98F7-4380-8567-03111377803C}" type="presParOf" srcId="{D7B9E33F-09CE-4220-BA31-5E0CD3BA9BC9}" destId="{3B1040A0-2DCA-4B0D-9964-7590602FCA57}" srcOrd="3" destOrd="0" presId="urn:microsoft.com/office/officeart/2018/5/layout/IconCircleLabelList"/>
    <dgm:cxn modelId="{0AA8E698-92E7-4C45-A393-633E4220D459}" type="presParOf" srcId="{A8B35291-D30B-422B-B81D-605424A91339}" destId="{EF9E6007-3D38-49B7-AB1F-9B2C30B4431A}" srcOrd="1" destOrd="0" presId="urn:microsoft.com/office/officeart/2018/5/layout/IconCircleLabelList"/>
    <dgm:cxn modelId="{E289DF40-445B-462E-B1ED-E5433F607BE7}" type="presParOf" srcId="{A8B35291-D30B-422B-B81D-605424A91339}" destId="{07556A9F-BF52-40DF-B5E6-D4E01CB397FA}" srcOrd="2" destOrd="0" presId="urn:microsoft.com/office/officeart/2018/5/layout/IconCircleLabelList"/>
    <dgm:cxn modelId="{CB928A80-BC82-4924-B224-B41531EA47C0}" type="presParOf" srcId="{07556A9F-BF52-40DF-B5E6-D4E01CB397FA}" destId="{7E1CA7CE-4A6B-43E2-AE92-8C2BBF927805}" srcOrd="0" destOrd="0" presId="urn:microsoft.com/office/officeart/2018/5/layout/IconCircleLabelList"/>
    <dgm:cxn modelId="{9C0606CA-7E6B-422A-BF60-639DCC178002}" type="presParOf" srcId="{07556A9F-BF52-40DF-B5E6-D4E01CB397FA}" destId="{228A64D3-36DD-4905-B844-3D4369562743}" srcOrd="1" destOrd="0" presId="urn:microsoft.com/office/officeart/2018/5/layout/IconCircleLabelList"/>
    <dgm:cxn modelId="{D36BE584-BA8E-44F1-8563-85A0837E7605}" type="presParOf" srcId="{07556A9F-BF52-40DF-B5E6-D4E01CB397FA}" destId="{94FF4461-9024-41F5-AE69-F9F228486770}" srcOrd="2" destOrd="0" presId="urn:microsoft.com/office/officeart/2018/5/layout/IconCircleLabelList"/>
    <dgm:cxn modelId="{CDF833BB-E9D3-488B-8300-A642C6E67025}" type="presParOf" srcId="{07556A9F-BF52-40DF-B5E6-D4E01CB397FA}" destId="{91A25CF0-F1CE-4E97-A1A6-C86B076BCC84}" srcOrd="3" destOrd="0" presId="urn:microsoft.com/office/officeart/2018/5/layout/IconCircleLabelList"/>
    <dgm:cxn modelId="{F6A89FF2-5226-462F-A46A-E89517D3B397}" type="presParOf" srcId="{A8B35291-D30B-422B-B81D-605424A91339}" destId="{79DC1A41-8881-4251-9788-9625A69ABAF9}" srcOrd="3" destOrd="0" presId="urn:microsoft.com/office/officeart/2018/5/layout/IconCircleLabelList"/>
    <dgm:cxn modelId="{AD4691A5-DD6A-4AB0-A562-CB95635D3102}" type="presParOf" srcId="{A8B35291-D30B-422B-B81D-605424A91339}" destId="{40395A6A-4B37-4436-B2A1-2AA8FD608E49}" srcOrd="4" destOrd="0" presId="urn:microsoft.com/office/officeart/2018/5/layout/IconCircleLabelList"/>
    <dgm:cxn modelId="{9129280F-61CD-4D36-9714-149609018AA4}" type="presParOf" srcId="{40395A6A-4B37-4436-B2A1-2AA8FD608E49}" destId="{07C62A61-1CC6-4D4E-AB50-E306549F5C5B}" srcOrd="0" destOrd="0" presId="urn:microsoft.com/office/officeart/2018/5/layout/IconCircleLabelList"/>
    <dgm:cxn modelId="{208B7F82-A186-46EF-9E48-0F7671CFEEEE}" type="presParOf" srcId="{40395A6A-4B37-4436-B2A1-2AA8FD608E49}" destId="{20568425-752D-4B31-8D78-188E088889C4}" srcOrd="1" destOrd="0" presId="urn:microsoft.com/office/officeart/2018/5/layout/IconCircleLabelList"/>
    <dgm:cxn modelId="{52C73C08-DD0D-4D6E-9072-9CCC9A89961F}" type="presParOf" srcId="{40395A6A-4B37-4436-B2A1-2AA8FD608E49}" destId="{C6FCFD63-FEE2-48E6-934B-4587F7CB95FC}" srcOrd="2" destOrd="0" presId="urn:microsoft.com/office/officeart/2018/5/layout/IconCircleLabelList"/>
    <dgm:cxn modelId="{41F75E5F-27B4-41C4-8BED-609A5FF9C4D2}" type="presParOf" srcId="{40395A6A-4B37-4436-B2A1-2AA8FD608E49}" destId="{4D0FA6D3-037E-48F2-AF8B-8DE871E3B30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390BCC3-0A56-43DB-AC58-25D53148B57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A179EA4F-272F-4747-A8B9-D90F35D5F172}">
      <dgm:prSet/>
      <dgm:spPr>
        <a:solidFill>
          <a:srgbClr val="2B465E"/>
        </a:solidFill>
      </dgm:spPr>
      <dgm:t>
        <a:bodyPr/>
        <a:lstStyle/>
        <a:p>
          <a:r>
            <a:rPr lang="en-GB" dirty="0">
              <a:latin typeface="Avenir Roman" panose="02000503020000020003" pitchFamily="2" charset="0"/>
            </a:rPr>
            <a:t>A thermodynamically stable academic environment </a:t>
          </a:r>
        </a:p>
      </dgm:t>
    </dgm:pt>
    <dgm:pt modelId="{63FCB01E-B1B1-4B9A-9021-0B413F0CFE9D}" type="parTrans" cxnId="{B4267D3D-C345-4842-B4B9-F3735F758285}">
      <dgm:prSet/>
      <dgm:spPr/>
      <dgm:t>
        <a:bodyPr/>
        <a:lstStyle/>
        <a:p>
          <a:endParaRPr lang="en-GB"/>
        </a:p>
      </dgm:t>
    </dgm:pt>
    <dgm:pt modelId="{03D86D3D-AE51-4CF4-A4FF-9BF1338E575F}" type="sibTrans" cxnId="{B4267D3D-C345-4842-B4B9-F3735F758285}">
      <dgm:prSet/>
      <dgm:spPr/>
      <dgm:t>
        <a:bodyPr/>
        <a:lstStyle/>
        <a:p>
          <a:endParaRPr lang="en-GB"/>
        </a:p>
      </dgm:t>
    </dgm:pt>
    <dgm:pt modelId="{40E41DAA-35AA-4519-B61C-AE507EAFB7B9}" type="pres">
      <dgm:prSet presAssocID="{E390BCC3-0A56-43DB-AC58-25D53148B57F}" presName="Name0" presStyleCnt="0">
        <dgm:presLayoutVars>
          <dgm:dir/>
          <dgm:resizeHandles val="exact"/>
        </dgm:presLayoutVars>
      </dgm:prSet>
      <dgm:spPr/>
    </dgm:pt>
    <dgm:pt modelId="{05FD3359-0C29-4BB1-B05E-0329633250F8}" type="pres">
      <dgm:prSet presAssocID="{A179EA4F-272F-4747-A8B9-D90F35D5F172}" presName="node" presStyleLbl="node1" presStyleIdx="0" presStyleCnt="1">
        <dgm:presLayoutVars>
          <dgm:bulletEnabled val="1"/>
        </dgm:presLayoutVars>
      </dgm:prSet>
      <dgm:spPr/>
    </dgm:pt>
  </dgm:ptLst>
  <dgm:cxnLst>
    <dgm:cxn modelId="{B4267D3D-C345-4842-B4B9-F3735F758285}" srcId="{E390BCC3-0A56-43DB-AC58-25D53148B57F}" destId="{A179EA4F-272F-4747-A8B9-D90F35D5F172}" srcOrd="0" destOrd="0" parTransId="{63FCB01E-B1B1-4B9A-9021-0B413F0CFE9D}" sibTransId="{03D86D3D-AE51-4CF4-A4FF-9BF1338E575F}"/>
    <dgm:cxn modelId="{66030ECC-174B-4960-A256-F716949B8CB1}" type="presOf" srcId="{E390BCC3-0A56-43DB-AC58-25D53148B57F}" destId="{40E41DAA-35AA-4519-B61C-AE507EAFB7B9}" srcOrd="0" destOrd="0" presId="urn:microsoft.com/office/officeart/2005/8/layout/process1"/>
    <dgm:cxn modelId="{C876FEE9-6B26-4E2C-9E3F-EC7EE3CB4777}" type="presOf" srcId="{A179EA4F-272F-4747-A8B9-D90F35D5F172}" destId="{05FD3359-0C29-4BB1-B05E-0329633250F8}" srcOrd="0" destOrd="0" presId="urn:microsoft.com/office/officeart/2005/8/layout/process1"/>
    <dgm:cxn modelId="{D7141A1E-5D44-460D-9D20-93CFB7BF1891}" type="presParOf" srcId="{40E41DAA-35AA-4519-B61C-AE507EAFB7B9}" destId="{05FD3359-0C29-4BB1-B05E-0329633250F8}" srcOrd="0" destOrd="0" presId="urn:microsoft.com/office/officeart/2005/8/layout/process1"/>
  </dgm:cxnLst>
  <dgm:bg>
    <a:solidFill>
      <a:srgbClr val="2B465E"/>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90BCC3-0A56-43DB-AC58-25D53148B57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A179EA4F-272F-4747-A8B9-D90F35D5F172}">
      <dgm:prSet/>
      <dgm:spPr>
        <a:solidFill>
          <a:srgbClr val="2B465E"/>
        </a:solidFill>
      </dgm:spPr>
      <dgm:t>
        <a:bodyPr/>
        <a:lstStyle/>
        <a:p>
          <a:r>
            <a:rPr lang="en-GB" dirty="0">
              <a:latin typeface="Avenir Roman" panose="02000503020000020003" pitchFamily="2" charset="0"/>
            </a:rPr>
            <a:t>Products</a:t>
          </a:r>
        </a:p>
      </dgm:t>
    </dgm:pt>
    <dgm:pt modelId="{03D86D3D-AE51-4CF4-A4FF-9BF1338E575F}" type="sibTrans" cxnId="{B4267D3D-C345-4842-B4B9-F3735F758285}">
      <dgm:prSet/>
      <dgm:spPr/>
      <dgm:t>
        <a:bodyPr/>
        <a:lstStyle/>
        <a:p>
          <a:endParaRPr lang="en-GB"/>
        </a:p>
      </dgm:t>
    </dgm:pt>
    <dgm:pt modelId="{63FCB01E-B1B1-4B9A-9021-0B413F0CFE9D}" type="parTrans" cxnId="{B4267D3D-C345-4842-B4B9-F3735F758285}">
      <dgm:prSet/>
      <dgm:spPr/>
      <dgm:t>
        <a:bodyPr/>
        <a:lstStyle/>
        <a:p>
          <a:endParaRPr lang="en-GB"/>
        </a:p>
      </dgm:t>
    </dgm:pt>
    <dgm:pt modelId="{40E41DAA-35AA-4519-B61C-AE507EAFB7B9}" type="pres">
      <dgm:prSet presAssocID="{E390BCC3-0A56-43DB-AC58-25D53148B57F}" presName="Name0" presStyleCnt="0">
        <dgm:presLayoutVars>
          <dgm:dir/>
          <dgm:resizeHandles val="exact"/>
        </dgm:presLayoutVars>
      </dgm:prSet>
      <dgm:spPr/>
    </dgm:pt>
    <dgm:pt modelId="{05FD3359-0C29-4BB1-B05E-0329633250F8}" type="pres">
      <dgm:prSet presAssocID="{A179EA4F-272F-4747-A8B9-D90F35D5F172}" presName="node" presStyleLbl="node1" presStyleIdx="0" presStyleCnt="1" custLinFactNeighborX="-4998" custLinFactNeighborY="-51732">
        <dgm:presLayoutVars>
          <dgm:bulletEnabled val="1"/>
        </dgm:presLayoutVars>
      </dgm:prSet>
      <dgm:spPr/>
    </dgm:pt>
  </dgm:ptLst>
  <dgm:cxnLst>
    <dgm:cxn modelId="{B4267D3D-C345-4842-B4B9-F3735F758285}" srcId="{E390BCC3-0A56-43DB-AC58-25D53148B57F}" destId="{A179EA4F-272F-4747-A8B9-D90F35D5F172}" srcOrd="0" destOrd="0" parTransId="{63FCB01E-B1B1-4B9A-9021-0B413F0CFE9D}" sibTransId="{03D86D3D-AE51-4CF4-A4FF-9BF1338E575F}"/>
    <dgm:cxn modelId="{66030ECC-174B-4960-A256-F716949B8CB1}" type="presOf" srcId="{E390BCC3-0A56-43DB-AC58-25D53148B57F}" destId="{40E41DAA-35AA-4519-B61C-AE507EAFB7B9}" srcOrd="0" destOrd="0" presId="urn:microsoft.com/office/officeart/2005/8/layout/process1"/>
    <dgm:cxn modelId="{C876FEE9-6B26-4E2C-9E3F-EC7EE3CB4777}" type="presOf" srcId="{A179EA4F-272F-4747-A8B9-D90F35D5F172}" destId="{05FD3359-0C29-4BB1-B05E-0329633250F8}" srcOrd="0" destOrd="0" presId="urn:microsoft.com/office/officeart/2005/8/layout/process1"/>
    <dgm:cxn modelId="{D7141A1E-5D44-460D-9D20-93CFB7BF1891}" type="presParOf" srcId="{40E41DAA-35AA-4519-B61C-AE507EAFB7B9}" destId="{05FD3359-0C29-4BB1-B05E-0329633250F8}" srcOrd="0" destOrd="0" presId="urn:microsoft.com/office/officeart/2005/8/layout/process1"/>
  </dgm:cxnLst>
  <dgm:bg>
    <a:solidFill>
      <a:srgbClr val="2B465E"/>
    </a:solidFill>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8CC7F-D1FB-45D4-B1AF-5571517887EA}">
      <dsp:nvSpPr>
        <dsp:cNvPr id="0" name=""/>
        <dsp:cNvSpPr/>
      </dsp:nvSpPr>
      <dsp:spPr>
        <a:xfrm>
          <a:off x="0" y="0"/>
          <a:ext cx="10515600" cy="1242935"/>
        </a:xfrm>
        <a:prstGeom prst="roundRect">
          <a:avLst>
            <a:gd name="adj" fmla="val 10000"/>
          </a:avLst>
        </a:prstGeom>
        <a:solidFill>
          <a:srgbClr val="2B465E"/>
        </a:solidFill>
        <a:ln>
          <a:noFill/>
        </a:ln>
        <a:effectLst/>
      </dsp:spPr>
      <dsp:style>
        <a:lnRef idx="0">
          <a:scrgbClr r="0" g="0" b="0"/>
        </a:lnRef>
        <a:fillRef idx="1">
          <a:scrgbClr r="0" g="0" b="0"/>
        </a:fillRef>
        <a:effectRef idx="2">
          <a:scrgbClr r="0" g="0" b="0"/>
        </a:effectRef>
        <a:fontRef idx="minor"/>
      </dsp:style>
    </dsp:sp>
    <dsp:sp modelId="{624F15D2-DF47-43A2-A18D-1B31564AA122}">
      <dsp:nvSpPr>
        <dsp:cNvPr id="0" name=""/>
        <dsp:cNvSpPr/>
      </dsp:nvSpPr>
      <dsp:spPr>
        <a:xfrm>
          <a:off x="375988" y="280191"/>
          <a:ext cx="683614" cy="68361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sp>
    <dsp:sp modelId="{DB4DF16A-A1A2-4232-BCC3-AC09203CC07B}">
      <dsp:nvSpPr>
        <dsp:cNvPr id="0" name=""/>
        <dsp:cNvSpPr/>
      </dsp:nvSpPr>
      <dsp:spPr>
        <a:xfrm>
          <a:off x="1435590" y="531"/>
          <a:ext cx="9080009" cy="1242935"/>
        </a:xfrm>
        <a:prstGeom prst="rect">
          <a:avLst/>
        </a:prstGeom>
        <a:no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Avenir Roman" panose="02000503020000020003" pitchFamily="2" charset="0"/>
            </a:rPr>
            <a:t>Dedicated personal tutor</a:t>
          </a:r>
          <a:endParaRPr lang="en-US" sz="2500" kern="1200" dirty="0">
            <a:latin typeface="Avenir Roman" panose="02000503020000020003" pitchFamily="2" charset="0"/>
          </a:endParaRPr>
        </a:p>
      </dsp:txBody>
      <dsp:txXfrm>
        <a:off x="1435590" y="531"/>
        <a:ext cx="9080009" cy="1242935"/>
      </dsp:txXfrm>
    </dsp:sp>
    <dsp:sp modelId="{5095CC81-2F4C-465E-BD03-050EB200D320}">
      <dsp:nvSpPr>
        <dsp:cNvPr id="0" name=""/>
        <dsp:cNvSpPr/>
      </dsp:nvSpPr>
      <dsp:spPr>
        <a:xfrm>
          <a:off x="0" y="1554201"/>
          <a:ext cx="10515600" cy="1242935"/>
        </a:xfrm>
        <a:prstGeom prst="roundRect">
          <a:avLst>
            <a:gd name="adj" fmla="val 10000"/>
          </a:avLst>
        </a:prstGeom>
        <a:solidFill>
          <a:srgbClr val="FAB943"/>
        </a:solidFill>
        <a:ln>
          <a:noFill/>
        </a:ln>
        <a:effectLst/>
      </dsp:spPr>
      <dsp:style>
        <a:lnRef idx="0">
          <a:scrgbClr r="0" g="0" b="0"/>
        </a:lnRef>
        <a:fillRef idx="1">
          <a:scrgbClr r="0" g="0" b="0"/>
        </a:fillRef>
        <a:effectRef idx="2">
          <a:scrgbClr r="0" g="0" b="0"/>
        </a:effectRef>
        <a:fontRef idx="minor"/>
      </dsp:style>
    </dsp:sp>
    <dsp:sp modelId="{DD333B99-4FAA-4BF8-B478-15A32A34F927}">
      <dsp:nvSpPr>
        <dsp:cNvPr id="0" name=""/>
        <dsp:cNvSpPr/>
      </dsp:nvSpPr>
      <dsp:spPr>
        <a:xfrm>
          <a:off x="375988" y="1833861"/>
          <a:ext cx="683614" cy="68361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sp>
    <dsp:sp modelId="{7E321000-0EFA-4DD3-B70D-6891592A76F9}">
      <dsp:nvSpPr>
        <dsp:cNvPr id="0" name=""/>
        <dsp:cNvSpPr/>
      </dsp:nvSpPr>
      <dsp:spPr>
        <a:xfrm>
          <a:off x="1435590" y="1554201"/>
          <a:ext cx="9080009" cy="1242935"/>
        </a:xfrm>
        <a:prstGeom prst="rect">
          <a:avLst/>
        </a:prstGeom>
        <a:no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Avenir Roman" panose="02000503020000020003" pitchFamily="2" charset="0"/>
            </a:rPr>
            <a:t>Social space</a:t>
          </a:r>
          <a:endParaRPr lang="en-US" sz="2500" kern="1200" dirty="0">
            <a:latin typeface="Avenir Roman" panose="02000503020000020003" pitchFamily="2" charset="0"/>
          </a:endParaRPr>
        </a:p>
      </dsp:txBody>
      <dsp:txXfrm>
        <a:off x="1435590" y="1554201"/>
        <a:ext cx="9080009" cy="1242935"/>
      </dsp:txXfrm>
    </dsp:sp>
    <dsp:sp modelId="{FCCE1C70-694C-4957-986D-C0F6C36198CA}">
      <dsp:nvSpPr>
        <dsp:cNvPr id="0" name=""/>
        <dsp:cNvSpPr/>
      </dsp:nvSpPr>
      <dsp:spPr>
        <a:xfrm>
          <a:off x="0" y="3107870"/>
          <a:ext cx="10515600" cy="1242935"/>
        </a:xfrm>
        <a:prstGeom prst="roundRect">
          <a:avLst>
            <a:gd name="adj" fmla="val 10000"/>
          </a:avLst>
        </a:prstGeom>
        <a:solidFill>
          <a:schemeClr val="bg1">
            <a:lumMod val="50000"/>
          </a:schemeClr>
        </a:solidFill>
        <a:ln>
          <a:noFill/>
        </a:ln>
        <a:effectLst/>
      </dsp:spPr>
      <dsp:style>
        <a:lnRef idx="0">
          <a:scrgbClr r="0" g="0" b="0"/>
        </a:lnRef>
        <a:fillRef idx="1">
          <a:scrgbClr r="0" g="0" b="0"/>
        </a:fillRef>
        <a:effectRef idx="2">
          <a:scrgbClr r="0" g="0" b="0"/>
        </a:effectRef>
        <a:fontRef idx="minor"/>
      </dsp:style>
    </dsp:sp>
    <dsp:sp modelId="{6ED6DC1C-85C1-4D0F-B6EB-5CC3CBEA0592}">
      <dsp:nvSpPr>
        <dsp:cNvPr id="0" name=""/>
        <dsp:cNvSpPr/>
      </dsp:nvSpPr>
      <dsp:spPr>
        <a:xfrm>
          <a:off x="375988" y="3387531"/>
          <a:ext cx="683614" cy="68361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sp>
    <dsp:sp modelId="{29D3F514-C599-49A5-A51C-99DDB3E3201E}">
      <dsp:nvSpPr>
        <dsp:cNvPr id="0" name=""/>
        <dsp:cNvSpPr/>
      </dsp:nvSpPr>
      <dsp:spPr>
        <a:xfrm>
          <a:off x="1435590" y="3107870"/>
          <a:ext cx="9080009" cy="1242935"/>
        </a:xfrm>
        <a:prstGeom prst="rect">
          <a:avLst/>
        </a:prstGeom>
        <a:no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Avenir Roman" panose="02000503020000020003" pitchFamily="2" charset="0"/>
            </a:rPr>
            <a:t>Integration between years: </a:t>
          </a:r>
          <a:r>
            <a:rPr lang="en-GB" sz="2500" kern="1200" dirty="0" err="1">
              <a:latin typeface="Avenir Roman" panose="02000503020000020003" pitchFamily="2" charset="0"/>
            </a:rPr>
            <a:t>Chemsoc</a:t>
          </a:r>
          <a:r>
            <a:rPr lang="en-GB" sz="2500" kern="1200" dirty="0">
              <a:latin typeface="Avenir Roman" panose="02000503020000020003" pitchFamily="2" charset="0"/>
            </a:rPr>
            <a:t>, </a:t>
          </a:r>
          <a:r>
            <a:rPr lang="en-GB" sz="2500" kern="1200" dirty="0" err="1">
              <a:latin typeface="Avenir Roman" panose="02000503020000020003" pitchFamily="2" charset="0"/>
            </a:rPr>
            <a:t>AcFams</a:t>
          </a:r>
          <a:endParaRPr lang="en-US" sz="2500" kern="1200" dirty="0">
            <a:latin typeface="Avenir Roman" panose="02000503020000020003" pitchFamily="2" charset="0"/>
          </a:endParaRP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77343-C57D-4C77-A984-09AEE17537C6}">
      <dsp:nvSpPr>
        <dsp:cNvPr id="0" name=""/>
        <dsp:cNvSpPr/>
      </dsp:nvSpPr>
      <dsp:spPr>
        <a:xfrm>
          <a:off x="679050" y="578168"/>
          <a:ext cx="1887187" cy="1887187"/>
        </a:xfrm>
        <a:prstGeom prst="ellipse">
          <a:avLst/>
        </a:prstGeom>
        <a:solidFill>
          <a:srgbClr val="2B465E"/>
        </a:solidFill>
        <a:ln>
          <a:noFill/>
        </a:ln>
        <a:effectLst/>
      </dsp:spPr>
      <dsp:style>
        <a:lnRef idx="0">
          <a:scrgbClr r="0" g="0" b="0"/>
        </a:lnRef>
        <a:fillRef idx="1">
          <a:scrgbClr r="0" g="0" b="0"/>
        </a:fillRef>
        <a:effectRef idx="2">
          <a:scrgbClr r="0" g="0" b="0"/>
        </a:effectRef>
        <a:fontRef idx="minor"/>
      </dsp:style>
    </dsp:sp>
    <dsp:sp modelId="{85EEE70F-25D2-477B-8BB8-CDAE14E95B9D}">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B1040A0-2DCA-4B0D-9964-7590602FCA57}">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dirty="0">
              <a:solidFill>
                <a:schemeClr val="tx1">
                  <a:lumMod val="95000"/>
                  <a:lumOff val="5000"/>
                </a:schemeClr>
              </a:solidFill>
              <a:latin typeface="Avenir Roman" panose="02000503020000020003" pitchFamily="2" charset="0"/>
            </a:rPr>
            <a:t>Launch event</a:t>
          </a:r>
          <a:endParaRPr lang="en-US" sz="2000" kern="1200" dirty="0">
            <a:solidFill>
              <a:schemeClr val="tx1">
                <a:lumMod val="95000"/>
                <a:lumOff val="5000"/>
              </a:schemeClr>
            </a:solidFill>
            <a:latin typeface="Avenir Roman" panose="02000503020000020003" pitchFamily="2" charset="0"/>
          </a:endParaRPr>
        </a:p>
      </dsp:txBody>
      <dsp:txXfrm>
        <a:off x="75768" y="3053169"/>
        <a:ext cx="3093750" cy="720000"/>
      </dsp:txXfrm>
    </dsp:sp>
    <dsp:sp modelId="{7E1CA7CE-4A6B-43E2-AE92-8C2BBF927805}">
      <dsp:nvSpPr>
        <dsp:cNvPr id="0" name=""/>
        <dsp:cNvSpPr/>
      </dsp:nvSpPr>
      <dsp:spPr>
        <a:xfrm>
          <a:off x="4314206" y="578168"/>
          <a:ext cx="1887187" cy="1887187"/>
        </a:xfrm>
        <a:prstGeom prst="ellipse">
          <a:avLst/>
        </a:prstGeom>
        <a:solidFill>
          <a:srgbClr val="FAB943"/>
        </a:solidFill>
        <a:ln>
          <a:noFill/>
        </a:ln>
        <a:effectLst/>
      </dsp:spPr>
      <dsp:style>
        <a:lnRef idx="0">
          <a:scrgbClr r="0" g="0" b="0"/>
        </a:lnRef>
        <a:fillRef idx="1">
          <a:scrgbClr r="0" g="0" b="0"/>
        </a:fillRef>
        <a:effectRef idx="2">
          <a:scrgbClr r="0" g="0" b="0"/>
        </a:effectRef>
        <a:fontRef idx="minor"/>
      </dsp:style>
    </dsp:sp>
    <dsp:sp modelId="{228A64D3-36DD-4905-B844-3D4369562743}">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1A25CF0-F1CE-4E97-A1A6-C86B076BCC84}">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dirty="0">
              <a:solidFill>
                <a:schemeClr val="tx1">
                  <a:lumMod val="95000"/>
                  <a:lumOff val="5000"/>
                </a:schemeClr>
              </a:solidFill>
              <a:latin typeface="Avenir Roman" panose="02000503020000020003" pitchFamily="2" charset="0"/>
            </a:rPr>
            <a:t>web resource </a:t>
          </a:r>
          <a:endParaRPr lang="en-US" sz="2000" kern="1200" dirty="0">
            <a:solidFill>
              <a:schemeClr val="tx1">
                <a:lumMod val="95000"/>
                <a:lumOff val="5000"/>
              </a:schemeClr>
            </a:solidFill>
            <a:latin typeface="Avenir Roman" panose="02000503020000020003" pitchFamily="2" charset="0"/>
          </a:endParaRPr>
        </a:p>
      </dsp:txBody>
      <dsp:txXfrm>
        <a:off x="3710925" y="3053169"/>
        <a:ext cx="3093750" cy="720000"/>
      </dsp:txXfrm>
    </dsp:sp>
    <dsp:sp modelId="{07C62A61-1CC6-4D4E-AB50-E306549F5C5B}">
      <dsp:nvSpPr>
        <dsp:cNvPr id="0" name=""/>
        <dsp:cNvSpPr/>
      </dsp:nvSpPr>
      <dsp:spPr>
        <a:xfrm>
          <a:off x="7949362" y="578168"/>
          <a:ext cx="1887187" cy="1887187"/>
        </a:xfrm>
        <a:prstGeom prst="ellipse">
          <a:avLst/>
        </a:prstGeom>
        <a:solidFill>
          <a:schemeClr val="bg1">
            <a:lumMod val="50000"/>
          </a:schemeClr>
        </a:solidFill>
        <a:ln>
          <a:noFill/>
        </a:ln>
        <a:effectLst/>
      </dsp:spPr>
      <dsp:style>
        <a:lnRef idx="0">
          <a:scrgbClr r="0" g="0" b="0"/>
        </a:lnRef>
        <a:fillRef idx="1">
          <a:scrgbClr r="0" g="0" b="0"/>
        </a:fillRef>
        <a:effectRef idx="2">
          <a:scrgbClr r="0" g="0" b="0"/>
        </a:effectRef>
        <a:fontRef idx="minor"/>
      </dsp:style>
    </dsp:sp>
    <dsp:sp modelId="{20568425-752D-4B31-8D78-188E088889C4}">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0FA6D3-037E-48F2-AF8B-8DE871E3B30D}">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GB" sz="2000" kern="1200" dirty="0">
              <a:solidFill>
                <a:schemeClr val="tx1">
                  <a:lumMod val="95000"/>
                  <a:lumOff val="5000"/>
                </a:schemeClr>
              </a:solidFill>
              <a:latin typeface="Avenir Roman" panose="02000503020000020003" pitchFamily="2" charset="0"/>
            </a:rPr>
            <a:t>Building for the future </a:t>
          </a:r>
          <a:endParaRPr lang="en-US" sz="2000" kern="1200" dirty="0">
            <a:solidFill>
              <a:schemeClr val="tx1">
                <a:lumMod val="95000"/>
                <a:lumOff val="5000"/>
              </a:schemeClr>
            </a:solidFill>
            <a:latin typeface="Avenir Roman" panose="02000503020000020003" pitchFamily="2" charset="0"/>
          </a:endParaRPr>
        </a:p>
      </dsp:txBody>
      <dsp:txXfrm>
        <a:off x="7346081" y="3053169"/>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D3359-0C29-4BB1-B05E-0329633250F8}">
      <dsp:nvSpPr>
        <dsp:cNvPr id="0" name=""/>
        <dsp:cNvSpPr/>
      </dsp:nvSpPr>
      <dsp:spPr>
        <a:xfrm>
          <a:off x="1383" y="0"/>
          <a:ext cx="2831157" cy="646331"/>
        </a:xfrm>
        <a:prstGeom prst="roundRect">
          <a:avLst>
            <a:gd name="adj" fmla="val 10000"/>
          </a:avLst>
        </a:prstGeom>
        <a:solidFill>
          <a:srgbClr val="2B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venir Roman" panose="02000503020000020003" pitchFamily="2" charset="0"/>
            </a:rPr>
            <a:t>A thermodynamically stable academic environment </a:t>
          </a:r>
        </a:p>
      </dsp:txBody>
      <dsp:txXfrm>
        <a:off x="20313" y="18930"/>
        <a:ext cx="2793297" cy="608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D3359-0C29-4BB1-B05E-0329633250F8}">
      <dsp:nvSpPr>
        <dsp:cNvPr id="0" name=""/>
        <dsp:cNvSpPr/>
      </dsp:nvSpPr>
      <dsp:spPr>
        <a:xfrm>
          <a:off x="0" y="0"/>
          <a:ext cx="1960465" cy="433588"/>
        </a:xfrm>
        <a:prstGeom prst="roundRect">
          <a:avLst>
            <a:gd name="adj" fmla="val 10000"/>
          </a:avLst>
        </a:prstGeom>
        <a:solidFill>
          <a:srgbClr val="2B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venir Roman" panose="02000503020000020003" pitchFamily="2" charset="0"/>
            </a:rPr>
            <a:t>Products</a:t>
          </a:r>
        </a:p>
      </dsp:txBody>
      <dsp:txXfrm>
        <a:off x="12699" y="12699"/>
        <a:ext cx="1935067" cy="4081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BFB1A-CDDF-47D5-8C69-30555EA41F1A}" type="datetimeFigureOut">
              <a:rPr lang="en-GB" smtClean="0"/>
              <a:t>14/01/2019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D1F6B-FC35-4C65-B852-1798A3597E0A}" type="slidenum">
              <a:rPr lang="en-GB" smtClean="0"/>
              <a:t>‹#›</a:t>
            </a:fld>
            <a:endParaRPr lang="en-GB"/>
          </a:p>
        </p:txBody>
      </p:sp>
    </p:spTree>
    <p:extLst>
      <p:ext uri="{BB962C8B-B14F-4D97-AF65-F5344CB8AC3E}">
        <p14:creationId xmlns:p14="http://schemas.microsoft.com/office/powerpoint/2010/main" val="38597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7D1F6B-FC35-4C65-B852-1798A3597E0A}" type="slidenum">
              <a:rPr lang="en-GB" smtClean="0"/>
              <a:t>2</a:t>
            </a:fld>
            <a:endParaRPr lang="en-GB"/>
          </a:p>
        </p:txBody>
      </p:sp>
    </p:spTree>
    <p:extLst>
      <p:ext uri="{BB962C8B-B14F-4D97-AF65-F5344CB8AC3E}">
        <p14:creationId xmlns:p14="http://schemas.microsoft.com/office/powerpoint/2010/main" val="3897505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LESSONS:</a:t>
            </a:r>
          </a:p>
          <a:p>
            <a:endParaRPr lang="en-GB" dirty="0"/>
          </a:p>
          <a:p>
            <a:r>
              <a:rPr lang="en-GB" dirty="0"/>
              <a:t>For lots of questions asked/things people wanted to know about there’s information already out there – general lack of awareness about what academic support etc they’re entitled to – Supportive information is not reaching its recipient</a:t>
            </a:r>
          </a:p>
          <a:p>
            <a:endParaRPr lang="en-GB" dirty="0"/>
          </a:p>
          <a:p>
            <a:r>
              <a:rPr lang="en-GB" dirty="0"/>
              <a:t>This huge span of feedback received from just ~50 people made us realise what a huge task it is going to be to put everything into one place </a:t>
            </a:r>
          </a:p>
          <a:p>
            <a:endParaRPr lang="en-GB" dirty="0"/>
          </a:p>
          <a:p>
            <a:r>
              <a:rPr lang="en-GB" dirty="0"/>
              <a:t>It was easy to be over ambitious – website by the end of June was impossible, only just started to figure out how to start addressing specific feedback, whole process is going to be much slower than we thought.  </a:t>
            </a:r>
          </a:p>
          <a:p>
            <a:endParaRPr lang="en-GB" dirty="0"/>
          </a:p>
          <a:p>
            <a:r>
              <a:rPr lang="en-GB" dirty="0"/>
              <a:t>IMPACT:	</a:t>
            </a:r>
          </a:p>
          <a:p>
            <a:endParaRPr lang="en-GB" dirty="0"/>
          </a:p>
          <a:p>
            <a:r>
              <a:rPr lang="en-GB" dirty="0"/>
              <a:t>More people hearing about and becoming interested in </a:t>
            </a:r>
            <a:r>
              <a:rPr lang="en-GB" dirty="0" err="1"/>
              <a:t>Chemunity</a:t>
            </a:r>
            <a:r>
              <a:rPr lang="en-GB" dirty="0"/>
              <a:t> (including people who feel a bit left out of the culture associated with </a:t>
            </a:r>
            <a:r>
              <a:rPr lang="en-GB" dirty="0" err="1"/>
              <a:t>chemsoc</a:t>
            </a:r>
            <a:r>
              <a:rPr lang="en-GB" dirty="0"/>
              <a:t>/</a:t>
            </a:r>
            <a:r>
              <a:rPr lang="en-GB" dirty="0" err="1"/>
              <a:t>acfams</a:t>
            </a:r>
            <a:r>
              <a:rPr lang="en-GB" dirty="0"/>
              <a:t> – an alternative place for them to go to meet people) WORD IS SPREADING</a:t>
            </a:r>
          </a:p>
          <a:p>
            <a:endParaRPr lang="en-GB" dirty="0"/>
          </a:p>
          <a:p>
            <a:r>
              <a:rPr lang="en-GB" dirty="0" err="1"/>
              <a:t>Chemunity</a:t>
            </a:r>
            <a:r>
              <a:rPr lang="en-GB" dirty="0"/>
              <a:t> used as an example of how the university can support researchers with their mental wellbeing – Dr Sara </a:t>
            </a:r>
            <a:r>
              <a:rPr lang="en-GB" dirty="0" err="1"/>
              <a:t>Shinton</a:t>
            </a:r>
            <a:r>
              <a:rPr lang="en-GB" dirty="0"/>
              <a:t> &amp; Michael </a:t>
            </a:r>
            <a:r>
              <a:rPr lang="en-GB" dirty="0" err="1"/>
              <a:t>Seery</a:t>
            </a:r>
            <a:r>
              <a:rPr lang="en-GB" dirty="0"/>
              <a:t> </a:t>
            </a:r>
            <a:r>
              <a:rPr lang="en-GB" dirty="0">
                <a:sym typeface="Wingdings" panose="05000000000000000000" pitchFamily="2" charset="2"/>
              </a:rPr>
              <a:t> Feeding into new support systems for PGs – research and mental health day </a:t>
            </a:r>
          </a:p>
          <a:p>
            <a:endParaRPr lang="en-GB" dirty="0">
              <a:sym typeface="Wingdings" panose="05000000000000000000" pitchFamily="2" charset="2"/>
            </a:endParaRPr>
          </a:p>
          <a:p>
            <a:r>
              <a:rPr lang="en-GB" dirty="0">
                <a:sym typeface="Wingdings" panose="05000000000000000000" pitchFamily="2" charset="2"/>
              </a:rPr>
              <a:t>Future:</a:t>
            </a:r>
          </a:p>
          <a:p>
            <a:endParaRPr lang="en-GB" dirty="0">
              <a:sym typeface="Wingdings" panose="05000000000000000000" pitchFamily="2" charset="2"/>
            </a:endParaRPr>
          </a:p>
          <a:p>
            <a:r>
              <a:rPr lang="en-GB" dirty="0" err="1">
                <a:sym typeface="Wingdings" panose="05000000000000000000" pitchFamily="2" charset="2"/>
              </a:rPr>
              <a:t>Chemunity</a:t>
            </a:r>
            <a:r>
              <a:rPr lang="en-GB" dirty="0">
                <a:sym typeface="Wingdings" panose="05000000000000000000" pitchFamily="2" charset="2"/>
              </a:rPr>
              <a:t> team spans across years – when people graduate will pass down to younger people, means that the initiative can be ongoing – self-sustaining… Been seeking our own funding from other places – expand beyond what is achievable with the SPA grant</a:t>
            </a:r>
          </a:p>
          <a:p>
            <a:endParaRPr lang="en-GB" dirty="0">
              <a:sym typeface="Wingdings" panose="05000000000000000000" pitchFamily="2" charset="2"/>
            </a:endParaRPr>
          </a:p>
          <a:p>
            <a:r>
              <a:rPr lang="en-GB" dirty="0">
                <a:sym typeface="Wingdings" panose="05000000000000000000" pitchFamily="2" charset="2"/>
              </a:rPr>
              <a:t>Enormity of task means that impact/importance of the initiative can be great and something the rest of the University can learn from, </a:t>
            </a:r>
            <a:r>
              <a:rPr lang="en-GB" dirty="0" err="1">
                <a:sym typeface="Wingdings" panose="05000000000000000000" pitchFamily="2" charset="2"/>
              </a:rPr>
              <a:t>collabs</a:t>
            </a:r>
            <a:r>
              <a:rPr lang="en-GB" dirty="0">
                <a:sym typeface="Wingdings" panose="05000000000000000000" pitchFamily="2" charset="2"/>
              </a:rPr>
              <a:t> with other people = SHARING INFORMATION – we’re all working towards a common goal</a:t>
            </a:r>
            <a:endParaRPr lang="en-GB" dirty="0"/>
          </a:p>
        </p:txBody>
      </p:sp>
      <p:sp>
        <p:nvSpPr>
          <p:cNvPr id="4" name="Slide Number Placeholder 3"/>
          <p:cNvSpPr>
            <a:spLocks noGrp="1"/>
          </p:cNvSpPr>
          <p:nvPr>
            <p:ph type="sldNum" sz="quarter" idx="5"/>
          </p:nvPr>
        </p:nvSpPr>
        <p:spPr/>
        <p:txBody>
          <a:bodyPr/>
          <a:lstStyle/>
          <a:p>
            <a:fld id="{DD7D1F6B-FC35-4C65-B852-1798A3597E0A}" type="slidenum">
              <a:rPr lang="en-GB" smtClean="0"/>
              <a:t>11</a:t>
            </a:fld>
            <a:endParaRPr lang="en-GB"/>
          </a:p>
        </p:txBody>
      </p:sp>
    </p:spTree>
    <p:extLst>
      <p:ext uri="{BB962C8B-B14F-4D97-AF65-F5344CB8AC3E}">
        <p14:creationId xmlns:p14="http://schemas.microsoft.com/office/powerpoint/2010/main" val="196350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If this is energy: In any chemical reaction – starting material and products, energy barrier you must get over – need to put something in to get something out </a:t>
            </a:r>
          </a:p>
          <a:p>
            <a:endParaRPr lang="en-GB" dirty="0"/>
          </a:p>
          <a:p>
            <a:r>
              <a:rPr lang="en-GB" dirty="0"/>
              <a:t>2: SM is School of Chemistry – confused, unsure students</a:t>
            </a:r>
          </a:p>
          <a:p>
            <a:endParaRPr lang="en-GB" dirty="0"/>
          </a:p>
          <a:p>
            <a:r>
              <a:rPr lang="en-GB" dirty="0"/>
              <a:t>3: Product = stable academic environment – happy students who know </a:t>
            </a:r>
            <a:r>
              <a:rPr lang="en-GB" dirty="0" err="1"/>
              <a:t>whats</a:t>
            </a:r>
            <a:r>
              <a:rPr lang="en-GB" dirty="0"/>
              <a:t> going on </a:t>
            </a:r>
          </a:p>
          <a:p>
            <a:endParaRPr lang="en-GB" dirty="0"/>
          </a:p>
          <a:p>
            <a:r>
              <a:rPr lang="en-GB" dirty="0"/>
              <a:t>4: What’s going to get us over the barrier?? – CHEMUNITY: students putting in THEMSELVES to overcome barriers</a:t>
            </a:r>
          </a:p>
          <a:p>
            <a:endParaRPr lang="en-GB" dirty="0"/>
          </a:p>
          <a:p>
            <a:r>
              <a:rPr lang="en-GB" dirty="0"/>
              <a:t>5: Chemistry is already doing some things right in terms of community, so thinking about the wider university – bit of a bigger job – obstacles are larger BUT IF WE KEEP COMMUNICATING AND COLLABORATING, WE CAN ALL WORK TOWARDS THIS GOAL.</a:t>
            </a:r>
          </a:p>
        </p:txBody>
      </p:sp>
      <p:sp>
        <p:nvSpPr>
          <p:cNvPr id="4" name="Slide Number Placeholder 3"/>
          <p:cNvSpPr>
            <a:spLocks noGrp="1"/>
          </p:cNvSpPr>
          <p:nvPr>
            <p:ph type="sldNum" sz="quarter" idx="5"/>
          </p:nvPr>
        </p:nvSpPr>
        <p:spPr/>
        <p:txBody>
          <a:bodyPr/>
          <a:lstStyle/>
          <a:p>
            <a:fld id="{DD7D1F6B-FC35-4C65-B852-1798A3597E0A}" type="slidenum">
              <a:rPr lang="en-GB" smtClean="0"/>
              <a:t>12</a:t>
            </a:fld>
            <a:endParaRPr lang="en-GB"/>
          </a:p>
        </p:txBody>
      </p:sp>
    </p:spTree>
    <p:extLst>
      <p:ext uri="{BB962C8B-B14F-4D97-AF65-F5344CB8AC3E}">
        <p14:creationId xmlns:p14="http://schemas.microsoft.com/office/powerpoint/2010/main" val="73526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the project was important to us - experience in these areas </a:t>
            </a:r>
          </a:p>
          <a:p>
            <a:endParaRPr lang="en-GB" dirty="0"/>
          </a:p>
          <a:p>
            <a:r>
              <a:rPr lang="en-GB" dirty="0"/>
              <a:t>All agreed that the 3 things were interlinked </a:t>
            </a:r>
          </a:p>
          <a:p>
            <a:endParaRPr lang="en-GB" dirty="0"/>
          </a:p>
          <a:p>
            <a:r>
              <a:rPr lang="en-GB" dirty="0"/>
              <a:t>By strengthening the student voice and enhancing academic support, we can promote positive mental health and well being </a:t>
            </a:r>
          </a:p>
        </p:txBody>
      </p:sp>
      <p:sp>
        <p:nvSpPr>
          <p:cNvPr id="4" name="Slide Number Placeholder 3"/>
          <p:cNvSpPr>
            <a:spLocks noGrp="1"/>
          </p:cNvSpPr>
          <p:nvPr>
            <p:ph type="sldNum" sz="quarter" idx="5"/>
          </p:nvPr>
        </p:nvSpPr>
        <p:spPr/>
        <p:txBody>
          <a:bodyPr/>
          <a:lstStyle/>
          <a:p>
            <a:fld id="{DD7D1F6B-FC35-4C65-B852-1798A3597E0A}" type="slidenum">
              <a:rPr lang="en-GB" smtClean="0"/>
              <a:t>3</a:t>
            </a:fld>
            <a:endParaRPr lang="en-GB"/>
          </a:p>
        </p:txBody>
      </p:sp>
    </p:spTree>
    <p:extLst>
      <p:ext uri="{BB962C8B-B14F-4D97-AF65-F5344CB8AC3E}">
        <p14:creationId xmlns:p14="http://schemas.microsoft.com/office/powerpoint/2010/main" val="376639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 satisfaction surveys: Edinburgh came 136</a:t>
            </a:r>
            <a:r>
              <a:rPr lang="en-GB" baseline="30000" dirty="0"/>
              <a:t>th</a:t>
            </a:r>
            <a:r>
              <a:rPr lang="en-GB" dirty="0"/>
              <a:t> this year (v. low – down the bottom end), with 77% satisfaction on average, Chemistry has 80-87% student satisfaction, has been voted EUSA Teaching Awards BEST DEPARTMENT twice </a:t>
            </a:r>
          </a:p>
          <a:p>
            <a:endParaRPr lang="en-GB" dirty="0"/>
          </a:p>
          <a:p>
            <a:r>
              <a:rPr lang="en-GB" dirty="0"/>
              <a:t>What are we doing right?</a:t>
            </a:r>
          </a:p>
          <a:p>
            <a:endParaRPr lang="en-GB" dirty="0"/>
          </a:p>
          <a:p>
            <a:r>
              <a:rPr lang="en-GB" dirty="0"/>
              <a:t>If you read through the stats, Chemistry students generally felt that there was more of a community/that they got better guidance from staff </a:t>
            </a:r>
          </a:p>
          <a:p>
            <a:endParaRPr lang="en-GB" dirty="0"/>
          </a:p>
          <a:p>
            <a:r>
              <a:rPr lang="en-GB" dirty="0"/>
              <a:t>WHY? – PT, Social space</a:t>
            </a:r>
          </a:p>
          <a:p>
            <a:endParaRPr lang="en-GB" dirty="0"/>
          </a:p>
          <a:p>
            <a:r>
              <a:rPr lang="en-GB" dirty="0"/>
              <a:t>School of chem: so many people under one roof </a:t>
            </a:r>
          </a:p>
          <a:p>
            <a:endParaRPr lang="en-GB" dirty="0"/>
          </a:p>
        </p:txBody>
      </p:sp>
      <p:sp>
        <p:nvSpPr>
          <p:cNvPr id="4" name="Slide Number Placeholder 3"/>
          <p:cNvSpPr>
            <a:spLocks noGrp="1"/>
          </p:cNvSpPr>
          <p:nvPr>
            <p:ph type="sldNum" sz="quarter" idx="5"/>
          </p:nvPr>
        </p:nvSpPr>
        <p:spPr/>
        <p:txBody>
          <a:bodyPr/>
          <a:lstStyle/>
          <a:p>
            <a:fld id="{DD7D1F6B-FC35-4C65-B852-1798A3597E0A}" type="slidenum">
              <a:rPr lang="en-GB" smtClean="0"/>
              <a:t>4</a:t>
            </a:fld>
            <a:endParaRPr lang="en-GB"/>
          </a:p>
        </p:txBody>
      </p:sp>
    </p:spTree>
    <p:extLst>
      <p:ext uri="{BB962C8B-B14F-4D97-AF65-F5344CB8AC3E}">
        <p14:creationId xmlns:p14="http://schemas.microsoft.com/office/powerpoint/2010/main" val="120052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opportunity to integrate – staff, students POSTGRADS important – maybe feel a little less part of things</a:t>
            </a:r>
          </a:p>
        </p:txBody>
      </p:sp>
      <p:sp>
        <p:nvSpPr>
          <p:cNvPr id="4" name="Slide Number Placeholder 3"/>
          <p:cNvSpPr>
            <a:spLocks noGrp="1"/>
          </p:cNvSpPr>
          <p:nvPr>
            <p:ph type="sldNum" sz="quarter" idx="5"/>
          </p:nvPr>
        </p:nvSpPr>
        <p:spPr/>
        <p:txBody>
          <a:bodyPr/>
          <a:lstStyle/>
          <a:p>
            <a:fld id="{DD7D1F6B-FC35-4C65-B852-1798A3597E0A}" type="slidenum">
              <a:rPr lang="en-GB" smtClean="0"/>
              <a:t>5</a:t>
            </a:fld>
            <a:endParaRPr lang="en-GB"/>
          </a:p>
        </p:txBody>
      </p:sp>
    </p:spTree>
    <p:extLst>
      <p:ext uri="{BB962C8B-B14F-4D97-AF65-F5344CB8AC3E}">
        <p14:creationId xmlns:p14="http://schemas.microsoft.com/office/powerpoint/2010/main" val="88165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Launch event – collect information, raise awareness</a:t>
            </a:r>
          </a:p>
          <a:p>
            <a:endParaRPr lang="en-GB" dirty="0"/>
          </a:p>
          <a:p>
            <a:r>
              <a:rPr lang="en-GB" dirty="0"/>
              <a:t>Web resource – to address feedback </a:t>
            </a:r>
          </a:p>
          <a:p>
            <a:endParaRPr lang="en-GB" dirty="0"/>
          </a:p>
          <a:p>
            <a:r>
              <a:rPr lang="en-GB" dirty="0"/>
              <a:t>Make something self-sustaining </a:t>
            </a:r>
          </a:p>
        </p:txBody>
      </p:sp>
      <p:sp>
        <p:nvSpPr>
          <p:cNvPr id="4" name="Slide Number Placeholder 3"/>
          <p:cNvSpPr>
            <a:spLocks noGrp="1"/>
          </p:cNvSpPr>
          <p:nvPr>
            <p:ph type="sldNum" sz="quarter" idx="5"/>
          </p:nvPr>
        </p:nvSpPr>
        <p:spPr/>
        <p:txBody>
          <a:bodyPr/>
          <a:lstStyle/>
          <a:p>
            <a:fld id="{DD7D1F6B-FC35-4C65-B852-1798A3597E0A}" type="slidenum">
              <a:rPr lang="en-GB" smtClean="0"/>
              <a:t>6</a:t>
            </a:fld>
            <a:endParaRPr lang="en-GB"/>
          </a:p>
        </p:txBody>
      </p:sp>
    </p:spTree>
    <p:extLst>
      <p:ext uri="{BB962C8B-B14F-4D97-AF65-F5344CB8AC3E}">
        <p14:creationId xmlns:p14="http://schemas.microsoft.com/office/powerpoint/2010/main" val="317187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Aims: gather students and staff in an informal setting </a:t>
            </a:r>
          </a:p>
          <a:p>
            <a:endParaRPr lang="en-GB" dirty="0"/>
          </a:p>
          <a:p>
            <a:r>
              <a:rPr lang="en-GB" dirty="0"/>
              <a:t>SPENDING: mainly food – worth it as we got a really good turnout (&gt;50 students)</a:t>
            </a:r>
          </a:p>
          <a:p>
            <a:endParaRPr lang="en-GB" dirty="0"/>
          </a:p>
          <a:p>
            <a:r>
              <a:rPr lang="en-GB" dirty="0"/>
              <a:t>Board games – resources that can be used in the future</a:t>
            </a:r>
          </a:p>
          <a:p>
            <a:endParaRPr lang="en-GB" dirty="0"/>
          </a:p>
          <a:p>
            <a:r>
              <a:rPr lang="en-GB" dirty="0"/>
              <a:t>Andy Shanks, director of student wellbeing, was in attendance and telling us about some things that he’s doing</a:t>
            </a:r>
          </a:p>
          <a:p>
            <a:endParaRPr lang="en-GB" dirty="0"/>
          </a:p>
          <a:p>
            <a:r>
              <a:rPr lang="en-GB" dirty="0"/>
              <a:t>Large volume and variety of feedback</a:t>
            </a:r>
          </a:p>
          <a:p>
            <a:endParaRPr lang="en-GB" dirty="0"/>
          </a:p>
          <a:p>
            <a:r>
              <a:rPr lang="en-GB" dirty="0"/>
              <a:t>Worth noting: lots of feedback received verbally – shows how important these kind of events are: face to face communication </a:t>
            </a:r>
          </a:p>
          <a:p>
            <a:endParaRPr lang="en-GB" dirty="0"/>
          </a:p>
          <a:p>
            <a:endParaRPr lang="en-GB" dirty="0"/>
          </a:p>
        </p:txBody>
      </p:sp>
      <p:sp>
        <p:nvSpPr>
          <p:cNvPr id="4" name="Slide Number Placeholder 3"/>
          <p:cNvSpPr>
            <a:spLocks noGrp="1"/>
          </p:cNvSpPr>
          <p:nvPr>
            <p:ph type="sldNum" sz="quarter" idx="5"/>
          </p:nvPr>
        </p:nvSpPr>
        <p:spPr/>
        <p:txBody>
          <a:bodyPr/>
          <a:lstStyle/>
          <a:p>
            <a:fld id="{DD7D1F6B-FC35-4C65-B852-1798A3597E0A}" type="slidenum">
              <a:rPr lang="en-GB" smtClean="0"/>
              <a:t>7</a:t>
            </a:fld>
            <a:endParaRPr lang="en-GB"/>
          </a:p>
        </p:txBody>
      </p:sp>
    </p:spTree>
    <p:extLst>
      <p:ext uri="{BB962C8B-B14F-4D97-AF65-F5344CB8AC3E}">
        <p14:creationId xmlns:p14="http://schemas.microsoft.com/office/powerpoint/2010/main" val="274587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Website aims (on slide):</a:t>
            </a:r>
          </a:p>
          <a:p>
            <a:endParaRPr lang="en-GB" dirty="0"/>
          </a:p>
          <a:p>
            <a:r>
              <a:rPr lang="en-GB" dirty="0"/>
              <a:t>Aimed to have this up and running by the end of June – overly ambitious </a:t>
            </a:r>
          </a:p>
          <a:p>
            <a:endParaRPr lang="en-GB" dirty="0"/>
          </a:p>
          <a:p>
            <a:r>
              <a:rPr lang="en-GB" dirty="0"/>
              <a:t>Started working with IT – very limited</a:t>
            </a:r>
          </a:p>
          <a:p>
            <a:endParaRPr lang="en-GB" dirty="0"/>
          </a:p>
          <a:p>
            <a:r>
              <a:rPr lang="en-GB" dirty="0"/>
              <a:t>Looked like Uni websites – what we wanted to move away from – since </a:t>
            </a:r>
            <a:r>
              <a:rPr lang="en-GB" dirty="0" err="1"/>
              <a:t>myed</a:t>
            </a:r>
            <a:r>
              <a:rPr lang="en-GB" dirty="0"/>
              <a:t>, learn, blackboard all very confusing </a:t>
            </a:r>
          </a:p>
          <a:p>
            <a:endParaRPr lang="en-GB" dirty="0"/>
          </a:p>
          <a:p>
            <a:r>
              <a:rPr lang="en-GB" dirty="0"/>
              <a:t>Moved away – started using </a:t>
            </a:r>
            <a:r>
              <a:rPr lang="en-GB" dirty="0" err="1"/>
              <a:t>wix</a:t>
            </a:r>
            <a:r>
              <a:rPr lang="en-GB" dirty="0"/>
              <a:t> free software, easier to edit and add features, got a place to leave feedback that will be monitored, can start to make out own resources to put on there</a:t>
            </a:r>
          </a:p>
          <a:p>
            <a:endParaRPr lang="en-GB" dirty="0"/>
          </a:p>
          <a:p>
            <a:r>
              <a:rPr lang="en-GB" dirty="0"/>
              <a:t>Blog posts as a way to share experience and as academic resources </a:t>
            </a:r>
          </a:p>
          <a:p>
            <a:endParaRPr lang="en-GB" dirty="0"/>
          </a:p>
          <a:p>
            <a:r>
              <a:rPr lang="en-GB" dirty="0"/>
              <a:t>Place for people to leave comments which we can monitor</a:t>
            </a:r>
          </a:p>
          <a:p>
            <a:endParaRPr lang="en-GB" dirty="0"/>
          </a:p>
          <a:p>
            <a:r>
              <a:rPr lang="en-GB" dirty="0"/>
              <a:t>Calendar of events</a:t>
            </a:r>
          </a:p>
          <a:p>
            <a:endParaRPr lang="en-GB" dirty="0"/>
          </a:p>
          <a:p>
            <a:r>
              <a:rPr lang="en-GB" dirty="0"/>
              <a:t>Now it is easy to edit we can add features to address what feedback we’ve received</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D7D1F6B-FC35-4C65-B852-1798A3597E0A}" type="slidenum">
              <a:rPr lang="en-GB" smtClean="0"/>
              <a:t>8</a:t>
            </a:fld>
            <a:endParaRPr lang="en-GB"/>
          </a:p>
        </p:txBody>
      </p:sp>
    </p:spTree>
    <p:extLst>
      <p:ext uri="{BB962C8B-B14F-4D97-AF65-F5344CB8AC3E}">
        <p14:creationId xmlns:p14="http://schemas.microsoft.com/office/powerpoint/2010/main" val="267271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feedback – didn’t know what to with it, also focused on getting website up and running</a:t>
            </a:r>
          </a:p>
          <a:p>
            <a:endParaRPr lang="en-GB" dirty="0"/>
          </a:p>
          <a:p>
            <a:r>
              <a:rPr lang="en-GB" dirty="0"/>
              <a:t>Divided into SPA themes, split up into ‘what we can address immediately, what we need staff to help with’ – can start to address specifics</a:t>
            </a:r>
          </a:p>
          <a:p>
            <a:endParaRPr lang="en-GB" dirty="0"/>
          </a:p>
          <a:p>
            <a:r>
              <a:rPr lang="en-GB" dirty="0"/>
              <a:t>Website up – will come up with novel ways of addressing feedback through this + add features which will make it easier for the student voice to be heard – advertise it with </a:t>
            </a:r>
          </a:p>
          <a:p>
            <a:endParaRPr lang="en-GB" dirty="0"/>
          </a:p>
          <a:p>
            <a:r>
              <a:rPr lang="en-GB" dirty="0"/>
              <a:t>Events to keep promoting a sense of community </a:t>
            </a:r>
          </a:p>
          <a:p>
            <a:endParaRPr lang="en-GB" dirty="0"/>
          </a:p>
          <a:p>
            <a:r>
              <a:rPr lang="en-GB" dirty="0" err="1"/>
              <a:t>Collabs</a:t>
            </a:r>
            <a:r>
              <a:rPr lang="en-GB" dirty="0"/>
              <a:t> within the school of chemistry: ties to </a:t>
            </a:r>
            <a:r>
              <a:rPr lang="en-GB" dirty="0" err="1"/>
              <a:t>chemsoc</a:t>
            </a:r>
            <a:r>
              <a:rPr lang="en-GB" dirty="0"/>
              <a:t> and </a:t>
            </a:r>
            <a:r>
              <a:rPr lang="en-GB" dirty="0" err="1"/>
              <a:t>acfams</a:t>
            </a:r>
            <a:r>
              <a:rPr lang="en-GB" dirty="0"/>
              <a:t> (</a:t>
            </a:r>
            <a:r>
              <a:rPr lang="en-GB" dirty="0" err="1"/>
              <a:t>teastress</a:t>
            </a:r>
            <a:r>
              <a:rPr lang="en-GB" dirty="0"/>
              <a:t>) – promote each others events etc (</a:t>
            </a:r>
            <a:r>
              <a:rPr lang="en-GB" dirty="0" err="1"/>
              <a:t>chemunity</a:t>
            </a:r>
            <a:r>
              <a:rPr lang="en-GB" dirty="0"/>
              <a:t> good compliment to these as not centred around drinking culture and extends to PGs)</a:t>
            </a:r>
          </a:p>
          <a:p>
            <a:endParaRPr lang="en-GB" dirty="0"/>
          </a:p>
          <a:p>
            <a:r>
              <a:rPr lang="en-GB" dirty="0" err="1"/>
              <a:t>Collabs</a:t>
            </a:r>
            <a:r>
              <a:rPr lang="en-GB" dirty="0"/>
              <a:t> with other initiatives to expand beyond school of chemistry – </a:t>
            </a:r>
            <a:r>
              <a:rPr lang="en-GB" dirty="0" err="1"/>
              <a:t>WellComm</a:t>
            </a:r>
            <a:r>
              <a:rPr lang="en-GB" dirty="0"/>
              <a:t>, NHS Training, Peer support training – we’re making ourselves better able to assist others… </a:t>
            </a:r>
          </a:p>
          <a:p>
            <a:endParaRPr lang="en-GB" dirty="0"/>
          </a:p>
          <a:p>
            <a:r>
              <a:rPr lang="en-GB" dirty="0"/>
              <a:t>Seeking funding from elsewhere to keep on doing our thing</a:t>
            </a:r>
          </a:p>
          <a:p>
            <a:endParaRPr lang="en-GB" dirty="0"/>
          </a:p>
        </p:txBody>
      </p:sp>
      <p:sp>
        <p:nvSpPr>
          <p:cNvPr id="4" name="Slide Number Placeholder 3"/>
          <p:cNvSpPr>
            <a:spLocks noGrp="1"/>
          </p:cNvSpPr>
          <p:nvPr>
            <p:ph type="sldNum" sz="quarter" idx="5"/>
          </p:nvPr>
        </p:nvSpPr>
        <p:spPr/>
        <p:txBody>
          <a:bodyPr/>
          <a:lstStyle/>
          <a:p>
            <a:fld id="{DD7D1F6B-FC35-4C65-B852-1798A3597E0A}" type="slidenum">
              <a:rPr lang="en-GB" smtClean="0"/>
              <a:t>9</a:t>
            </a:fld>
            <a:endParaRPr lang="en-GB"/>
          </a:p>
        </p:txBody>
      </p:sp>
    </p:spTree>
    <p:extLst>
      <p:ext uri="{BB962C8B-B14F-4D97-AF65-F5344CB8AC3E}">
        <p14:creationId xmlns:p14="http://schemas.microsoft.com/office/powerpoint/2010/main" val="222062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Social media regularly posting – not just stuff about </a:t>
            </a:r>
            <a:r>
              <a:rPr lang="en-GB" dirty="0" err="1"/>
              <a:t>Chemunity</a:t>
            </a:r>
            <a:r>
              <a:rPr lang="en-GB" dirty="0"/>
              <a:t> – keep it up as interesting page to follow as well as a place to advertise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Notice board: advertise events, keep updating display – Things to put up there: Inspirational quotes by famous scientists, topical displays e.g. Ada Lovelace Day display, fun things to use/play with e.g. origami paper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Keep using board games – ongoing resource promotes community</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Calendar of semester 1 events (and more will come in semester 2) - also support for </a:t>
            </a:r>
            <a:r>
              <a:rPr lang="en-GB" dirty="0" err="1"/>
              <a:t>WellComm’s</a:t>
            </a:r>
            <a:r>
              <a:rPr lang="en-GB" dirty="0"/>
              <a:t> speakeasies etc</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End of semester stress buster over a few weeks – ideas for different ways to manage stress – free yoga (Anne Brown in the office), crafts (gingerbread man decorating, colours/dress from your country – internationalisation team up/funding), throwing paint balloons, safe space for ranting….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Accompanied by an exam survival pack that we will make for chemistry students – currently working out what funding we can get for this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End with a staff talent / 5</a:t>
            </a:r>
            <a:r>
              <a:rPr lang="en-GB" baseline="30000" dirty="0"/>
              <a:t>th</a:t>
            </a:r>
            <a:r>
              <a:rPr lang="en-GB" dirty="0"/>
              <a:t> year show in school of chemistry – will be a hilarious way to bring everyone together at the end of the semester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D7D1F6B-FC35-4C65-B852-1798A3597E0A}" type="slidenum">
              <a:rPr lang="en-GB" smtClean="0"/>
              <a:t>10</a:t>
            </a:fld>
            <a:endParaRPr lang="en-GB"/>
          </a:p>
        </p:txBody>
      </p:sp>
    </p:spTree>
    <p:extLst>
      <p:ext uri="{BB962C8B-B14F-4D97-AF65-F5344CB8AC3E}">
        <p14:creationId xmlns:p14="http://schemas.microsoft.com/office/powerpoint/2010/main" val="402748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651B-0A55-41AC-96A4-C437E022CC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5A2E2F-1D4C-4887-9293-854101D734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A81551-BC3B-4D72-9572-81790D727B7A}"/>
              </a:ext>
            </a:extLst>
          </p:cNvPr>
          <p:cNvSpPr>
            <a:spLocks noGrp="1"/>
          </p:cNvSpPr>
          <p:nvPr>
            <p:ph type="dt" sz="half" idx="10"/>
          </p:nvPr>
        </p:nvSpPr>
        <p:spPr/>
        <p:txBody>
          <a:bodyPr/>
          <a:lstStyle/>
          <a:p>
            <a:fld id="{66605499-1AA8-4D7F-B5B0-D3067DAA083C}" type="datetimeFigureOut">
              <a:rPr lang="en-GB" smtClean="0"/>
              <a:t>14/01/2019</a:t>
            </a:fld>
            <a:endParaRPr lang="en-GB"/>
          </a:p>
        </p:txBody>
      </p:sp>
      <p:sp>
        <p:nvSpPr>
          <p:cNvPr id="5" name="Footer Placeholder 4">
            <a:extLst>
              <a:ext uri="{FF2B5EF4-FFF2-40B4-BE49-F238E27FC236}">
                <a16:creationId xmlns:a16="http://schemas.microsoft.com/office/drawing/2014/main" id="{09339D99-D38C-4573-BACC-7328391DBB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9FE533-C5EF-450D-A374-D59546A5CED0}"/>
              </a:ext>
            </a:extLst>
          </p:cNvPr>
          <p:cNvSpPr>
            <a:spLocks noGrp="1"/>
          </p:cNvSpPr>
          <p:nvPr>
            <p:ph type="sldNum" sz="quarter" idx="12"/>
          </p:nvPr>
        </p:nvSpPr>
        <p:spPr/>
        <p:txBody>
          <a:bodyPr/>
          <a:lstStyle/>
          <a:p>
            <a:fld id="{B290C417-7A81-46EE-BAC8-73D0B0FE1106}" type="slidenum">
              <a:rPr lang="en-GB" smtClean="0"/>
              <a:t>‹#›</a:t>
            </a:fld>
            <a:endParaRPr lang="en-GB"/>
          </a:p>
        </p:txBody>
      </p:sp>
    </p:spTree>
    <p:extLst>
      <p:ext uri="{BB962C8B-B14F-4D97-AF65-F5344CB8AC3E}">
        <p14:creationId xmlns:p14="http://schemas.microsoft.com/office/powerpoint/2010/main" val="30355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F2AF-DE91-4398-8476-3F66B05028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314419-9254-4CF5-82EA-7B50B26B59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64DDCF-161E-48E3-8C16-45EE9BD6E73D}"/>
              </a:ext>
            </a:extLst>
          </p:cNvPr>
          <p:cNvSpPr>
            <a:spLocks noGrp="1"/>
          </p:cNvSpPr>
          <p:nvPr>
            <p:ph type="dt" sz="half" idx="10"/>
          </p:nvPr>
        </p:nvSpPr>
        <p:spPr/>
        <p:txBody>
          <a:bodyPr/>
          <a:lstStyle/>
          <a:p>
            <a:fld id="{66605499-1AA8-4D7F-B5B0-D3067DAA083C}" type="datetimeFigureOut">
              <a:rPr lang="en-GB" smtClean="0"/>
              <a:t>14/01/2019</a:t>
            </a:fld>
            <a:endParaRPr lang="en-GB"/>
          </a:p>
        </p:txBody>
      </p:sp>
      <p:sp>
        <p:nvSpPr>
          <p:cNvPr id="5" name="Footer Placeholder 4">
            <a:extLst>
              <a:ext uri="{FF2B5EF4-FFF2-40B4-BE49-F238E27FC236}">
                <a16:creationId xmlns:a16="http://schemas.microsoft.com/office/drawing/2014/main" id="{D145D60F-23BE-4D7A-952B-CA1FE07CB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79EAF2-CB54-4D2D-AEB1-675813892AA1}"/>
              </a:ext>
            </a:extLst>
          </p:cNvPr>
          <p:cNvSpPr>
            <a:spLocks noGrp="1"/>
          </p:cNvSpPr>
          <p:nvPr>
            <p:ph type="sldNum" sz="quarter" idx="12"/>
          </p:nvPr>
        </p:nvSpPr>
        <p:spPr/>
        <p:txBody>
          <a:bodyPr/>
          <a:lstStyle/>
          <a:p>
            <a:fld id="{B290C417-7A81-46EE-BAC8-73D0B0FE1106}" type="slidenum">
              <a:rPr lang="en-GB" smtClean="0"/>
              <a:t>‹#›</a:t>
            </a:fld>
            <a:endParaRPr lang="en-GB"/>
          </a:p>
        </p:txBody>
      </p:sp>
    </p:spTree>
    <p:extLst>
      <p:ext uri="{BB962C8B-B14F-4D97-AF65-F5344CB8AC3E}">
        <p14:creationId xmlns:p14="http://schemas.microsoft.com/office/powerpoint/2010/main" val="407699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2264B0-B870-4CD7-A493-B86C8E6A09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D326FF-75BA-46EB-9782-CF7D632CE3D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2E8905-DEDD-4973-A59F-4F7D457E3BDE}"/>
              </a:ext>
            </a:extLst>
          </p:cNvPr>
          <p:cNvSpPr>
            <a:spLocks noGrp="1"/>
          </p:cNvSpPr>
          <p:nvPr>
            <p:ph type="dt" sz="half" idx="10"/>
          </p:nvPr>
        </p:nvSpPr>
        <p:spPr/>
        <p:txBody>
          <a:bodyPr/>
          <a:lstStyle/>
          <a:p>
            <a:fld id="{66605499-1AA8-4D7F-B5B0-D3067DAA083C}" type="datetimeFigureOut">
              <a:rPr lang="en-GB" smtClean="0"/>
              <a:t>14/01/2019</a:t>
            </a:fld>
            <a:endParaRPr lang="en-GB"/>
          </a:p>
        </p:txBody>
      </p:sp>
      <p:sp>
        <p:nvSpPr>
          <p:cNvPr id="5" name="Footer Placeholder 4">
            <a:extLst>
              <a:ext uri="{FF2B5EF4-FFF2-40B4-BE49-F238E27FC236}">
                <a16:creationId xmlns:a16="http://schemas.microsoft.com/office/drawing/2014/main" id="{BF929B42-0104-4E22-A434-C9BEEBAC39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5B27B0-A398-4965-AAA0-3FB449907127}"/>
              </a:ext>
            </a:extLst>
          </p:cNvPr>
          <p:cNvSpPr>
            <a:spLocks noGrp="1"/>
          </p:cNvSpPr>
          <p:nvPr>
            <p:ph type="sldNum" sz="quarter" idx="12"/>
          </p:nvPr>
        </p:nvSpPr>
        <p:spPr/>
        <p:txBody>
          <a:bodyPr/>
          <a:lstStyle/>
          <a:p>
            <a:fld id="{B290C417-7A81-46EE-BAC8-73D0B0FE1106}" type="slidenum">
              <a:rPr lang="en-GB" smtClean="0"/>
              <a:t>‹#›</a:t>
            </a:fld>
            <a:endParaRPr lang="en-GB"/>
          </a:p>
        </p:txBody>
      </p:sp>
    </p:spTree>
    <p:extLst>
      <p:ext uri="{BB962C8B-B14F-4D97-AF65-F5344CB8AC3E}">
        <p14:creationId xmlns:p14="http://schemas.microsoft.com/office/powerpoint/2010/main" val="171867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EFFC-7A65-4CEC-8D5F-18F7FD89D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B2BAC9-42D7-4187-9062-FA573C382F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AE4B57-0BFA-4285-B6EE-7A8F419B26BE}"/>
              </a:ext>
            </a:extLst>
          </p:cNvPr>
          <p:cNvSpPr>
            <a:spLocks noGrp="1"/>
          </p:cNvSpPr>
          <p:nvPr>
            <p:ph type="dt" sz="half" idx="10"/>
          </p:nvPr>
        </p:nvSpPr>
        <p:spPr/>
        <p:txBody>
          <a:bodyPr/>
          <a:lstStyle/>
          <a:p>
            <a:fld id="{66605499-1AA8-4D7F-B5B0-D3067DAA083C}" type="datetimeFigureOut">
              <a:rPr lang="en-GB" smtClean="0"/>
              <a:t>14/01/2019</a:t>
            </a:fld>
            <a:endParaRPr lang="en-GB"/>
          </a:p>
        </p:txBody>
      </p:sp>
      <p:sp>
        <p:nvSpPr>
          <p:cNvPr id="5" name="Footer Placeholder 4">
            <a:extLst>
              <a:ext uri="{FF2B5EF4-FFF2-40B4-BE49-F238E27FC236}">
                <a16:creationId xmlns:a16="http://schemas.microsoft.com/office/drawing/2014/main" id="{1418A49F-01DF-4E0C-8B6A-A8940C4FAE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B5D641-5EC4-4A8A-A9E8-83FF1DB061B8}"/>
              </a:ext>
            </a:extLst>
          </p:cNvPr>
          <p:cNvSpPr>
            <a:spLocks noGrp="1"/>
          </p:cNvSpPr>
          <p:nvPr>
            <p:ph type="sldNum" sz="quarter" idx="12"/>
          </p:nvPr>
        </p:nvSpPr>
        <p:spPr/>
        <p:txBody>
          <a:bodyPr/>
          <a:lstStyle/>
          <a:p>
            <a:fld id="{B290C417-7A81-46EE-BAC8-73D0B0FE1106}" type="slidenum">
              <a:rPr lang="en-GB" smtClean="0"/>
              <a:t>‹#›</a:t>
            </a:fld>
            <a:endParaRPr lang="en-GB"/>
          </a:p>
        </p:txBody>
      </p:sp>
    </p:spTree>
    <p:extLst>
      <p:ext uri="{BB962C8B-B14F-4D97-AF65-F5344CB8AC3E}">
        <p14:creationId xmlns:p14="http://schemas.microsoft.com/office/powerpoint/2010/main" val="92155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33EB-DFA2-4297-B6F6-4C94801AD3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9D1D74-5E28-4A90-83CC-973364C10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5C479B-C36B-419E-AC84-FA424896C924}"/>
              </a:ext>
            </a:extLst>
          </p:cNvPr>
          <p:cNvSpPr>
            <a:spLocks noGrp="1"/>
          </p:cNvSpPr>
          <p:nvPr>
            <p:ph type="dt" sz="half" idx="10"/>
          </p:nvPr>
        </p:nvSpPr>
        <p:spPr/>
        <p:txBody>
          <a:bodyPr/>
          <a:lstStyle/>
          <a:p>
            <a:fld id="{66605499-1AA8-4D7F-B5B0-D3067DAA083C}" type="datetimeFigureOut">
              <a:rPr lang="en-GB" smtClean="0"/>
              <a:t>14/01/2019</a:t>
            </a:fld>
            <a:endParaRPr lang="en-GB"/>
          </a:p>
        </p:txBody>
      </p:sp>
      <p:sp>
        <p:nvSpPr>
          <p:cNvPr id="5" name="Footer Placeholder 4">
            <a:extLst>
              <a:ext uri="{FF2B5EF4-FFF2-40B4-BE49-F238E27FC236}">
                <a16:creationId xmlns:a16="http://schemas.microsoft.com/office/drawing/2014/main" id="{74869878-754D-4F33-9D7C-492EF23222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AD114E-D6A8-4742-A08C-17A1D303F2FA}"/>
              </a:ext>
            </a:extLst>
          </p:cNvPr>
          <p:cNvSpPr>
            <a:spLocks noGrp="1"/>
          </p:cNvSpPr>
          <p:nvPr>
            <p:ph type="sldNum" sz="quarter" idx="12"/>
          </p:nvPr>
        </p:nvSpPr>
        <p:spPr/>
        <p:txBody>
          <a:bodyPr/>
          <a:lstStyle/>
          <a:p>
            <a:fld id="{B290C417-7A81-46EE-BAC8-73D0B0FE1106}" type="slidenum">
              <a:rPr lang="en-GB" smtClean="0"/>
              <a:t>‹#›</a:t>
            </a:fld>
            <a:endParaRPr lang="en-GB"/>
          </a:p>
        </p:txBody>
      </p:sp>
    </p:spTree>
    <p:extLst>
      <p:ext uri="{BB962C8B-B14F-4D97-AF65-F5344CB8AC3E}">
        <p14:creationId xmlns:p14="http://schemas.microsoft.com/office/powerpoint/2010/main" val="524369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5176F-A28A-4FEF-88F8-2A0BFB612D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42E483-3876-487C-A123-A814FB1632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2F6444-07C8-4F46-BFC9-957DA21136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6E297B-33C7-40C6-931B-C0B2CCE09053}"/>
              </a:ext>
            </a:extLst>
          </p:cNvPr>
          <p:cNvSpPr>
            <a:spLocks noGrp="1"/>
          </p:cNvSpPr>
          <p:nvPr>
            <p:ph type="dt" sz="half" idx="10"/>
          </p:nvPr>
        </p:nvSpPr>
        <p:spPr/>
        <p:txBody>
          <a:bodyPr/>
          <a:lstStyle/>
          <a:p>
            <a:fld id="{66605499-1AA8-4D7F-B5B0-D3067DAA083C}" type="datetimeFigureOut">
              <a:rPr lang="en-GB" smtClean="0"/>
              <a:t>14/01/2019</a:t>
            </a:fld>
            <a:endParaRPr lang="en-GB"/>
          </a:p>
        </p:txBody>
      </p:sp>
      <p:sp>
        <p:nvSpPr>
          <p:cNvPr id="6" name="Footer Placeholder 5">
            <a:extLst>
              <a:ext uri="{FF2B5EF4-FFF2-40B4-BE49-F238E27FC236}">
                <a16:creationId xmlns:a16="http://schemas.microsoft.com/office/drawing/2014/main" id="{A6E2C9C1-73C5-48E5-999C-A670E44F43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A5927E-F2C2-4754-B2D3-0F69CA6E984F}"/>
              </a:ext>
            </a:extLst>
          </p:cNvPr>
          <p:cNvSpPr>
            <a:spLocks noGrp="1"/>
          </p:cNvSpPr>
          <p:nvPr>
            <p:ph type="sldNum" sz="quarter" idx="12"/>
          </p:nvPr>
        </p:nvSpPr>
        <p:spPr/>
        <p:txBody>
          <a:bodyPr/>
          <a:lstStyle/>
          <a:p>
            <a:fld id="{B290C417-7A81-46EE-BAC8-73D0B0FE1106}" type="slidenum">
              <a:rPr lang="en-GB" smtClean="0"/>
              <a:t>‹#›</a:t>
            </a:fld>
            <a:endParaRPr lang="en-GB"/>
          </a:p>
        </p:txBody>
      </p:sp>
    </p:spTree>
    <p:extLst>
      <p:ext uri="{BB962C8B-B14F-4D97-AF65-F5344CB8AC3E}">
        <p14:creationId xmlns:p14="http://schemas.microsoft.com/office/powerpoint/2010/main" val="41754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59A7-15CD-48C4-A081-83B36EF2FF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E01C08-C42C-416B-8F1D-67B58C6920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F5B21B-486E-42C7-83C1-B93C98C339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4319D0F-085F-45D2-9245-E61393929C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DEFD2F-D7EE-484C-B16B-AF67BF7F1B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99F053-298D-4171-81CE-EFFC147857EA}"/>
              </a:ext>
            </a:extLst>
          </p:cNvPr>
          <p:cNvSpPr>
            <a:spLocks noGrp="1"/>
          </p:cNvSpPr>
          <p:nvPr>
            <p:ph type="dt" sz="half" idx="10"/>
          </p:nvPr>
        </p:nvSpPr>
        <p:spPr/>
        <p:txBody>
          <a:bodyPr/>
          <a:lstStyle/>
          <a:p>
            <a:fld id="{66605499-1AA8-4D7F-B5B0-D3067DAA083C}" type="datetimeFigureOut">
              <a:rPr lang="en-GB" smtClean="0"/>
              <a:t>14/01/2019</a:t>
            </a:fld>
            <a:endParaRPr lang="en-GB"/>
          </a:p>
        </p:txBody>
      </p:sp>
      <p:sp>
        <p:nvSpPr>
          <p:cNvPr id="8" name="Footer Placeholder 7">
            <a:extLst>
              <a:ext uri="{FF2B5EF4-FFF2-40B4-BE49-F238E27FC236}">
                <a16:creationId xmlns:a16="http://schemas.microsoft.com/office/drawing/2014/main" id="{FE7E7545-C623-439E-A608-ACAAEF8F39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03E343-0D82-4379-9D00-FF94D094330D}"/>
              </a:ext>
            </a:extLst>
          </p:cNvPr>
          <p:cNvSpPr>
            <a:spLocks noGrp="1"/>
          </p:cNvSpPr>
          <p:nvPr>
            <p:ph type="sldNum" sz="quarter" idx="12"/>
          </p:nvPr>
        </p:nvSpPr>
        <p:spPr/>
        <p:txBody>
          <a:bodyPr/>
          <a:lstStyle/>
          <a:p>
            <a:fld id="{B290C417-7A81-46EE-BAC8-73D0B0FE1106}" type="slidenum">
              <a:rPr lang="en-GB" smtClean="0"/>
              <a:t>‹#›</a:t>
            </a:fld>
            <a:endParaRPr lang="en-GB"/>
          </a:p>
        </p:txBody>
      </p:sp>
    </p:spTree>
    <p:extLst>
      <p:ext uri="{BB962C8B-B14F-4D97-AF65-F5344CB8AC3E}">
        <p14:creationId xmlns:p14="http://schemas.microsoft.com/office/powerpoint/2010/main" val="365344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7222-79AF-4BA8-9374-F4BFE918C1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12441A-79F9-44AC-9D02-01FCA543D179}"/>
              </a:ext>
            </a:extLst>
          </p:cNvPr>
          <p:cNvSpPr>
            <a:spLocks noGrp="1"/>
          </p:cNvSpPr>
          <p:nvPr>
            <p:ph type="dt" sz="half" idx="10"/>
          </p:nvPr>
        </p:nvSpPr>
        <p:spPr/>
        <p:txBody>
          <a:bodyPr/>
          <a:lstStyle/>
          <a:p>
            <a:fld id="{66605499-1AA8-4D7F-B5B0-D3067DAA083C}" type="datetimeFigureOut">
              <a:rPr lang="en-GB" smtClean="0"/>
              <a:t>14/01/2019</a:t>
            </a:fld>
            <a:endParaRPr lang="en-GB"/>
          </a:p>
        </p:txBody>
      </p:sp>
      <p:sp>
        <p:nvSpPr>
          <p:cNvPr id="4" name="Footer Placeholder 3">
            <a:extLst>
              <a:ext uri="{FF2B5EF4-FFF2-40B4-BE49-F238E27FC236}">
                <a16:creationId xmlns:a16="http://schemas.microsoft.com/office/drawing/2014/main" id="{B4EA7A03-3673-46B9-BB33-87A27CA45D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13B1A0-2E67-40A4-B399-F8FB75D55AC5}"/>
              </a:ext>
            </a:extLst>
          </p:cNvPr>
          <p:cNvSpPr>
            <a:spLocks noGrp="1"/>
          </p:cNvSpPr>
          <p:nvPr>
            <p:ph type="sldNum" sz="quarter" idx="12"/>
          </p:nvPr>
        </p:nvSpPr>
        <p:spPr/>
        <p:txBody>
          <a:bodyPr/>
          <a:lstStyle/>
          <a:p>
            <a:fld id="{B290C417-7A81-46EE-BAC8-73D0B0FE1106}" type="slidenum">
              <a:rPr lang="en-GB" smtClean="0"/>
              <a:t>‹#›</a:t>
            </a:fld>
            <a:endParaRPr lang="en-GB"/>
          </a:p>
        </p:txBody>
      </p:sp>
    </p:spTree>
    <p:extLst>
      <p:ext uri="{BB962C8B-B14F-4D97-AF65-F5344CB8AC3E}">
        <p14:creationId xmlns:p14="http://schemas.microsoft.com/office/powerpoint/2010/main" val="361775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D42C4-7B50-4649-BA1C-5126905ED1CB}"/>
              </a:ext>
            </a:extLst>
          </p:cNvPr>
          <p:cNvSpPr>
            <a:spLocks noGrp="1"/>
          </p:cNvSpPr>
          <p:nvPr>
            <p:ph type="dt" sz="half" idx="10"/>
          </p:nvPr>
        </p:nvSpPr>
        <p:spPr/>
        <p:txBody>
          <a:bodyPr/>
          <a:lstStyle/>
          <a:p>
            <a:fld id="{66605499-1AA8-4D7F-B5B0-D3067DAA083C}" type="datetimeFigureOut">
              <a:rPr lang="en-GB" smtClean="0"/>
              <a:t>14/01/2019</a:t>
            </a:fld>
            <a:endParaRPr lang="en-GB"/>
          </a:p>
        </p:txBody>
      </p:sp>
      <p:sp>
        <p:nvSpPr>
          <p:cNvPr id="3" name="Footer Placeholder 2">
            <a:extLst>
              <a:ext uri="{FF2B5EF4-FFF2-40B4-BE49-F238E27FC236}">
                <a16:creationId xmlns:a16="http://schemas.microsoft.com/office/drawing/2014/main" id="{733E99FB-EDF1-4995-AA17-9186018C2D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B24AD9-75A8-4E11-853D-BEE5CA85AD9D}"/>
              </a:ext>
            </a:extLst>
          </p:cNvPr>
          <p:cNvSpPr>
            <a:spLocks noGrp="1"/>
          </p:cNvSpPr>
          <p:nvPr>
            <p:ph type="sldNum" sz="quarter" idx="12"/>
          </p:nvPr>
        </p:nvSpPr>
        <p:spPr/>
        <p:txBody>
          <a:bodyPr/>
          <a:lstStyle/>
          <a:p>
            <a:fld id="{B290C417-7A81-46EE-BAC8-73D0B0FE1106}" type="slidenum">
              <a:rPr lang="en-GB" smtClean="0"/>
              <a:t>‹#›</a:t>
            </a:fld>
            <a:endParaRPr lang="en-GB"/>
          </a:p>
        </p:txBody>
      </p:sp>
    </p:spTree>
    <p:extLst>
      <p:ext uri="{BB962C8B-B14F-4D97-AF65-F5344CB8AC3E}">
        <p14:creationId xmlns:p14="http://schemas.microsoft.com/office/powerpoint/2010/main" val="24332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B5B9-5D96-42C7-AFFA-1710FBA755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ABC5BE-CA38-46CC-94B4-50650D156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60EA21-479B-4DA0-BD67-E786638A6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51528B-392F-4874-A47E-7AC98151C3B1}"/>
              </a:ext>
            </a:extLst>
          </p:cNvPr>
          <p:cNvSpPr>
            <a:spLocks noGrp="1"/>
          </p:cNvSpPr>
          <p:nvPr>
            <p:ph type="dt" sz="half" idx="10"/>
          </p:nvPr>
        </p:nvSpPr>
        <p:spPr/>
        <p:txBody>
          <a:bodyPr/>
          <a:lstStyle/>
          <a:p>
            <a:fld id="{66605499-1AA8-4D7F-B5B0-D3067DAA083C}" type="datetimeFigureOut">
              <a:rPr lang="en-GB" smtClean="0"/>
              <a:t>14/01/2019</a:t>
            </a:fld>
            <a:endParaRPr lang="en-GB"/>
          </a:p>
        </p:txBody>
      </p:sp>
      <p:sp>
        <p:nvSpPr>
          <p:cNvPr id="6" name="Footer Placeholder 5">
            <a:extLst>
              <a:ext uri="{FF2B5EF4-FFF2-40B4-BE49-F238E27FC236}">
                <a16:creationId xmlns:a16="http://schemas.microsoft.com/office/drawing/2014/main" id="{61E5A416-04CA-43D1-9F72-61DCA087F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DBC066-5431-4F42-8234-7CC81A9571F1}"/>
              </a:ext>
            </a:extLst>
          </p:cNvPr>
          <p:cNvSpPr>
            <a:spLocks noGrp="1"/>
          </p:cNvSpPr>
          <p:nvPr>
            <p:ph type="sldNum" sz="quarter" idx="12"/>
          </p:nvPr>
        </p:nvSpPr>
        <p:spPr/>
        <p:txBody>
          <a:bodyPr/>
          <a:lstStyle/>
          <a:p>
            <a:fld id="{B290C417-7A81-46EE-BAC8-73D0B0FE1106}" type="slidenum">
              <a:rPr lang="en-GB" smtClean="0"/>
              <a:t>‹#›</a:t>
            </a:fld>
            <a:endParaRPr lang="en-GB"/>
          </a:p>
        </p:txBody>
      </p:sp>
    </p:spTree>
    <p:extLst>
      <p:ext uri="{BB962C8B-B14F-4D97-AF65-F5344CB8AC3E}">
        <p14:creationId xmlns:p14="http://schemas.microsoft.com/office/powerpoint/2010/main" val="65837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AEE3-8126-4BA4-BC03-4DAF5BA5E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E763C4-52A0-46C4-A877-12F6DEE9A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95F735-1A55-434E-A570-5AADFE021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5749BF-F71D-4AEC-9EE5-310BDC534198}"/>
              </a:ext>
            </a:extLst>
          </p:cNvPr>
          <p:cNvSpPr>
            <a:spLocks noGrp="1"/>
          </p:cNvSpPr>
          <p:nvPr>
            <p:ph type="dt" sz="half" idx="10"/>
          </p:nvPr>
        </p:nvSpPr>
        <p:spPr/>
        <p:txBody>
          <a:bodyPr/>
          <a:lstStyle/>
          <a:p>
            <a:fld id="{66605499-1AA8-4D7F-B5B0-D3067DAA083C}" type="datetimeFigureOut">
              <a:rPr lang="en-GB" smtClean="0"/>
              <a:t>14/01/2019</a:t>
            </a:fld>
            <a:endParaRPr lang="en-GB"/>
          </a:p>
        </p:txBody>
      </p:sp>
      <p:sp>
        <p:nvSpPr>
          <p:cNvPr id="6" name="Footer Placeholder 5">
            <a:extLst>
              <a:ext uri="{FF2B5EF4-FFF2-40B4-BE49-F238E27FC236}">
                <a16:creationId xmlns:a16="http://schemas.microsoft.com/office/drawing/2014/main" id="{1394929B-A925-426C-9B87-97983A8BDF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0F14D-4138-4F41-A051-88DB4795D985}"/>
              </a:ext>
            </a:extLst>
          </p:cNvPr>
          <p:cNvSpPr>
            <a:spLocks noGrp="1"/>
          </p:cNvSpPr>
          <p:nvPr>
            <p:ph type="sldNum" sz="quarter" idx="12"/>
          </p:nvPr>
        </p:nvSpPr>
        <p:spPr/>
        <p:txBody>
          <a:bodyPr/>
          <a:lstStyle/>
          <a:p>
            <a:fld id="{B290C417-7A81-46EE-BAC8-73D0B0FE1106}" type="slidenum">
              <a:rPr lang="en-GB" smtClean="0"/>
              <a:t>‹#›</a:t>
            </a:fld>
            <a:endParaRPr lang="en-GB"/>
          </a:p>
        </p:txBody>
      </p:sp>
    </p:spTree>
    <p:extLst>
      <p:ext uri="{BB962C8B-B14F-4D97-AF65-F5344CB8AC3E}">
        <p14:creationId xmlns:p14="http://schemas.microsoft.com/office/powerpoint/2010/main" val="420397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EBA608-F902-4C59-8F57-F7C62FFBD1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BF261-07AF-4FBF-95AA-4E65539C5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BA7FA5-1235-4922-8FB4-C070E7C33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05499-1AA8-4D7F-B5B0-D3067DAA083C}" type="datetimeFigureOut">
              <a:rPr lang="en-GB" smtClean="0"/>
              <a:t>14/01/2019</a:t>
            </a:fld>
            <a:endParaRPr lang="en-GB"/>
          </a:p>
        </p:txBody>
      </p:sp>
      <p:sp>
        <p:nvSpPr>
          <p:cNvPr id="5" name="Footer Placeholder 4">
            <a:extLst>
              <a:ext uri="{FF2B5EF4-FFF2-40B4-BE49-F238E27FC236}">
                <a16:creationId xmlns:a16="http://schemas.microsoft.com/office/drawing/2014/main" id="{01E4D9E8-F5EC-4B8C-9299-8C52AE1B8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9357D4-EA22-42FC-BDB3-6D9A6D486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0C417-7A81-46EE-BAC8-73D0B0FE1106}" type="slidenum">
              <a:rPr lang="en-GB" smtClean="0"/>
              <a:t>‹#›</a:t>
            </a:fld>
            <a:endParaRPr lang="en-GB"/>
          </a:p>
        </p:txBody>
      </p:sp>
    </p:spTree>
    <p:extLst>
      <p:ext uri="{BB962C8B-B14F-4D97-AF65-F5344CB8AC3E}">
        <p14:creationId xmlns:p14="http://schemas.microsoft.com/office/powerpoint/2010/main" val="4189771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13" Type="http://schemas.microsoft.com/office/2007/relationships/diagramDrawing" Target="../diagrams/drawing3.xml"/><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41.png"/><Relationship Id="rId21" Type="http://schemas.openxmlformats.org/officeDocument/2006/relationships/image" Target="../media/image54.svg"/><Relationship Id="rId7" Type="http://schemas.openxmlformats.org/officeDocument/2006/relationships/image" Target="../media/image45.png"/><Relationship Id="rId12" Type="http://schemas.openxmlformats.org/officeDocument/2006/relationships/diagramColors" Target="../diagrams/colors3.xml"/><Relationship Id="rId17" Type="http://schemas.openxmlformats.org/officeDocument/2006/relationships/image" Target="../media/image50.png"/><Relationship Id="rId25" Type="http://schemas.openxmlformats.org/officeDocument/2006/relationships/image" Target="../media/image58.svg"/><Relationship Id="rId2" Type="http://schemas.openxmlformats.org/officeDocument/2006/relationships/notesSlide" Target="../notesSlides/notesSlide11.xml"/><Relationship Id="rId16" Type="http://schemas.openxmlformats.org/officeDocument/2006/relationships/image" Target="../media/image49.svg"/><Relationship Id="rId20" Type="http://schemas.openxmlformats.org/officeDocument/2006/relationships/image" Target="../media/image53.png"/><Relationship Id="rId29" Type="http://schemas.openxmlformats.org/officeDocument/2006/relationships/diagramLayout" Target="../diagrams/layout4.xml"/><Relationship Id="rId1" Type="http://schemas.openxmlformats.org/officeDocument/2006/relationships/slideLayout" Target="../slideLayouts/slideLayout6.xml"/><Relationship Id="rId6" Type="http://schemas.openxmlformats.org/officeDocument/2006/relationships/image" Target="../media/image44.svg"/><Relationship Id="rId11" Type="http://schemas.openxmlformats.org/officeDocument/2006/relationships/diagramQuickStyle" Target="../diagrams/quickStyle3.xml"/><Relationship Id="rId24" Type="http://schemas.openxmlformats.org/officeDocument/2006/relationships/image" Target="../media/image57.png"/><Relationship Id="rId32" Type="http://schemas.microsoft.com/office/2007/relationships/diagramDrawing" Target="../diagrams/drawing4.xml"/><Relationship Id="rId5" Type="http://schemas.openxmlformats.org/officeDocument/2006/relationships/image" Target="../media/image43.png"/><Relationship Id="rId15" Type="http://schemas.openxmlformats.org/officeDocument/2006/relationships/image" Target="../media/image48.png"/><Relationship Id="rId23" Type="http://schemas.openxmlformats.org/officeDocument/2006/relationships/image" Target="../media/image56.svg"/><Relationship Id="rId28" Type="http://schemas.openxmlformats.org/officeDocument/2006/relationships/diagramData" Target="../diagrams/data4.xml"/><Relationship Id="rId10" Type="http://schemas.openxmlformats.org/officeDocument/2006/relationships/diagramLayout" Target="../diagrams/layout3.xml"/><Relationship Id="rId19" Type="http://schemas.openxmlformats.org/officeDocument/2006/relationships/image" Target="../media/image52.svg"/><Relationship Id="rId31" Type="http://schemas.openxmlformats.org/officeDocument/2006/relationships/diagramColors" Target="../diagrams/colors4.xml"/><Relationship Id="rId4" Type="http://schemas.openxmlformats.org/officeDocument/2006/relationships/image" Target="../media/image42.jpeg"/><Relationship Id="rId9" Type="http://schemas.openxmlformats.org/officeDocument/2006/relationships/diagramData" Target="../diagrams/data3.xml"/><Relationship Id="rId14" Type="http://schemas.openxmlformats.org/officeDocument/2006/relationships/image" Target="../media/image47.jpg"/><Relationship Id="rId22" Type="http://schemas.openxmlformats.org/officeDocument/2006/relationships/image" Target="../media/image55.png"/><Relationship Id="rId27" Type="http://schemas.openxmlformats.org/officeDocument/2006/relationships/image" Target="../media/image60.svg"/><Relationship Id="rId30"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3DB8FE-C35F-4ED8-BEC6-18408B4AA7D2}"/>
              </a:ext>
            </a:extLst>
          </p:cNvPr>
          <p:cNvSpPr/>
          <p:nvPr/>
        </p:nvSpPr>
        <p:spPr>
          <a:xfrm>
            <a:off x="-119271" y="4280170"/>
            <a:ext cx="12563061" cy="26772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60F9D9A-9478-4C89-A12D-991B94F41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991" y="0"/>
            <a:ext cx="6620017" cy="6620017"/>
          </a:xfrm>
          <a:prstGeom prst="rect">
            <a:avLst/>
          </a:prstGeom>
        </p:spPr>
      </p:pic>
    </p:spTree>
    <p:extLst>
      <p:ext uri="{BB962C8B-B14F-4D97-AF65-F5344CB8AC3E}">
        <p14:creationId xmlns:p14="http://schemas.microsoft.com/office/powerpoint/2010/main" val="38285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5224-AA6F-473D-8CFC-EABF3F5B1E22}"/>
              </a:ext>
            </a:extLst>
          </p:cNvPr>
          <p:cNvSpPr>
            <a:spLocks noGrp="1"/>
          </p:cNvSpPr>
          <p:nvPr>
            <p:ph type="title"/>
          </p:nvPr>
        </p:nvSpPr>
        <p:spPr>
          <a:xfrm>
            <a:off x="762000" y="475724"/>
            <a:ext cx="5314536" cy="1325563"/>
          </a:xfrm>
        </p:spPr>
        <p:txBody>
          <a:bodyPr vert="horz" lIns="91440" tIns="45720" rIns="91440" bIns="45720" rtlCol="0" anchor="ctr">
            <a:normAutofit/>
          </a:bodyPr>
          <a:lstStyle/>
          <a:p>
            <a:r>
              <a:rPr lang="en-US" dirty="0">
                <a:solidFill>
                  <a:schemeClr val="bg1"/>
                </a:solidFill>
                <a:latin typeface="Avenir Roman" panose="02000503020000020003" pitchFamily="2" charset="0"/>
              </a:rPr>
              <a:t>Resources</a:t>
            </a:r>
          </a:p>
        </p:txBody>
      </p:sp>
      <p:sp>
        <p:nvSpPr>
          <p:cNvPr id="6" name="Content Placeholder 5">
            <a:extLst>
              <a:ext uri="{FF2B5EF4-FFF2-40B4-BE49-F238E27FC236}">
                <a16:creationId xmlns:a16="http://schemas.microsoft.com/office/drawing/2014/main" id="{06EC64A5-8050-44D0-BACA-B3FABEF5BE7F}"/>
              </a:ext>
            </a:extLst>
          </p:cNvPr>
          <p:cNvSpPr>
            <a:spLocks noGrp="1"/>
          </p:cNvSpPr>
          <p:nvPr>
            <p:ph sz="half" idx="2"/>
          </p:nvPr>
        </p:nvSpPr>
        <p:spPr>
          <a:xfrm>
            <a:off x="1162456" y="1801287"/>
            <a:ext cx="7234136" cy="4580989"/>
          </a:xfrm>
        </p:spPr>
        <p:txBody>
          <a:bodyPr vert="horz" lIns="91440" tIns="45720" rIns="91440" bIns="45720" rtlCol="0" anchor="t">
            <a:normAutofit/>
          </a:bodyPr>
          <a:lstStyle/>
          <a:p>
            <a:r>
              <a:rPr lang="en-US" sz="1800" dirty="0">
                <a:solidFill>
                  <a:schemeClr val="bg1"/>
                </a:solidFill>
                <a:latin typeface="Avenir Roman" panose="02000503020000020003" pitchFamily="2" charset="0"/>
              </a:rPr>
              <a:t>Social media</a:t>
            </a:r>
          </a:p>
          <a:p>
            <a:endParaRPr lang="en-US" sz="1800" dirty="0">
              <a:solidFill>
                <a:schemeClr val="bg1"/>
              </a:solidFill>
              <a:latin typeface="Avenir Roman" panose="02000503020000020003" pitchFamily="2" charset="0"/>
            </a:endParaRPr>
          </a:p>
          <a:p>
            <a:r>
              <a:rPr lang="en-US" sz="1800" dirty="0">
                <a:solidFill>
                  <a:schemeClr val="bg1"/>
                </a:solidFill>
                <a:latin typeface="Avenir Roman" panose="02000503020000020003" pitchFamily="2" charset="0"/>
              </a:rPr>
              <a:t>Notice board – topical displays</a:t>
            </a:r>
          </a:p>
          <a:p>
            <a:endParaRPr lang="en-US" sz="1800" dirty="0">
              <a:solidFill>
                <a:schemeClr val="bg1"/>
              </a:solidFill>
              <a:latin typeface="Avenir Roman" panose="02000503020000020003" pitchFamily="2" charset="0"/>
            </a:endParaRPr>
          </a:p>
          <a:p>
            <a:r>
              <a:rPr lang="en-US" sz="1800" dirty="0">
                <a:solidFill>
                  <a:schemeClr val="bg1"/>
                </a:solidFill>
                <a:latin typeface="Avenir Roman" panose="02000503020000020003" pitchFamily="2" charset="0"/>
              </a:rPr>
              <a:t>Semester 1 events:</a:t>
            </a:r>
          </a:p>
          <a:p>
            <a:pPr lvl="1">
              <a:buSzPct val="30000"/>
            </a:pPr>
            <a:r>
              <a:rPr lang="en-US" sz="1800" dirty="0">
                <a:solidFill>
                  <a:schemeClr val="bg1"/>
                </a:solidFill>
                <a:latin typeface="Avenir Roman" panose="02000503020000020003" pitchFamily="2" charset="0"/>
              </a:rPr>
              <a:t>Board game evenings</a:t>
            </a:r>
          </a:p>
          <a:p>
            <a:pPr lvl="1">
              <a:buSzPct val="30000"/>
            </a:pPr>
            <a:r>
              <a:rPr lang="en-US" sz="1800" dirty="0" err="1">
                <a:solidFill>
                  <a:schemeClr val="bg1"/>
                </a:solidFill>
                <a:latin typeface="Avenir Roman" panose="02000503020000020003" pitchFamily="2" charset="0"/>
              </a:rPr>
              <a:t>Chemunity</a:t>
            </a:r>
            <a:r>
              <a:rPr lang="en-US" sz="1800" dirty="0">
                <a:solidFill>
                  <a:schemeClr val="bg1"/>
                </a:solidFill>
                <a:latin typeface="Avenir Roman" panose="02000503020000020003" pitchFamily="2" charset="0"/>
              </a:rPr>
              <a:t> pub quiz – Friday 18</a:t>
            </a:r>
            <a:r>
              <a:rPr lang="en-US" sz="1800" baseline="30000" dirty="0">
                <a:solidFill>
                  <a:schemeClr val="bg1"/>
                </a:solidFill>
                <a:latin typeface="Avenir Roman" panose="02000503020000020003" pitchFamily="2" charset="0"/>
              </a:rPr>
              <a:t>th</a:t>
            </a:r>
            <a:r>
              <a:rPr lang="en-US" sz="1800" dirty="0">
                <a:solidFill>
                  <a:schemeClr val="bg1"/>
                </a:solidFill>
                <a:latin typeface="Avenir Roman" panose="02000503020000020003" pitchFamily="2" charset="0"/>
              </a:rPr>
              <a:t> January, Mayfield Rm, KB House</a:t>
            </a:r>
          </a:p>
          <a:p>
            <a:pPr lvl="1">
              <a:buSzPct val="30000"/>
            </a:pPr>
            <a:r>
              <a:rPr lang="en-US" sz="1800" dirty="0">
                <a:solidFill>
                  <a:schemeClr val="bg1"/>
                </a:solidFill>
                <a:latin typeface="Avenir Roman" panose="02000503020000020003" pitchFamily="2" charset="0"/>
              </a:rPr>
              <a:t>Resilience workshops – </a:t>
            </a:r>
            <a:r>
              <a:rPr lang="en-US" sz="1800" dirty="0" err="1">
                <a:solidFill>
                  <a:schemeClr val="bg1"/>
                </a:solidFill>
                <a:latin typeface="Avenir Roman" panose="02000503020000020003" pitchFamily="2" charset="0"/>
              </a:rPr>
              <a:t>UoE</a:t>
            </a:r>
            <a:r>
              <a:rPr lang="en-US" sz="1800" dirty="0">
                <a:solidFill>
                  <a:schemeClr val="bg1"/>
                </a:solidFill>
                <a:latin typeface="Avenir Roman" panose="02000503020000020003" pitchFamily="2" charset="0"/>
              </a:rPr>
              <a:t> mental health week</a:t>
            </a:r>
          </a:p>
          <a:p>
            <a:pPr lvl="1">
              <a:buSzPct val="30000"/>
            </a:pPr>
            <a:r>
              <a:rPr lang="en-US" sz="1800" dirty="0">
                <a:solidFill>
                  <a:schemeClr val="bg1"/>
                </a:solidFill>
                <a:latin typeface="Avenir Roman" panose="02000503020000020003" pitchFamily="2" charset="0"/>
              </a:rPr>
              <a:t>Decompression session</a:t>
            </a:r>
          </a:p>
          <a:p>
            <a:pPr lvl="1">
              <a:buSzPct val="30000"/>
            </a:pPr>
            <a:r>
              <a:rPr lang="en-US" sz="1800" dirty="0">
                <a:solidFill>
                  <a:schemeClr val="bg1"/>
                </a:solidFill>
                <a:latin typeface="Avenir Roman" panose="02000503020000020003" pitchFamily="2" charset="0"/>
              </a:rPr>
              <a:t>End of semester stress buster – throughout November</a:t>
            </a:r>
          </a:p>
          <a:p>
            <a:pPr lvl="1">
              <a:buSzPct val="30000"/>
            </a:pPr>
            <a:endParaRPr lang="en-US" sz="1800" dirty="0">
              <a:solidFill>
                <a:schemeClr val="bg1"/>
              </a:solidFill>
              <a:latin typeface="Avenir Roman" panose="02000503020000020003" pitchFamily="2" charset="0"/>
            </a:endParaRPr>
          </a:p>
          <a:p>
            <a:r>
              <a:rPr lang="en-US" sz="1800" dirty="0">
                <a:solidFill>
                  <a:schemeClr val="bg1"/>
                </a:solidFill>
                <a:latin typeface="Avenir Roman" panose="02000503020000020003" pitchFamily="2" charset="0"/>
              </a:rPr>
              <a:t>Exam pack for Chemistry students</a:t>
            </a:r>
          </a:p>
          <a:p>
            <a:endParaRPr lang="en-US" sz="1800" dirty="0">
              <a:solidFill>
                <a:schemeClr val="bg1"/>
              </a:solidFill>
            </a:endParaRPr>
          </a:p>
          <a:p>
            <a:endParaRPr lang="en-US" sz="1800" dirty="0"/>
          </a:p>
          <a:p>
            <a:endParaRPr lang="en-US" sz="1800" dirty="0"/>
          </a:p>
        </p:txBody>
      </p:sp>
      <p:pic>
        <p:nvPicPr>
          <p:cNvPr id="5" name="Content Placeholder 4" descr="A sign on a wall&#10;&#10;Description generated with high confidence">
            <a:extLst>
              <a:ext uri="{FF2B5EF4-FFF2-40B4-BE49-F238E27FC236}">
                <a16:creationId xmlns:a16="http://schemas.microsoft.com/office/drawing/2014/main" id="{A64ACF2D-D547-4659-AE32-A7941DC1C4A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836" r="1930" b="-2"/>
          <a:stretch/>
        </p:blipFill>
        <p:spPr>
          <a:xfrm>
            <a:off x="7412477" y="-2"/>
            <a:ext cx="4779523" cy="496667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rgbClr val="FFD33C"/>
          </a:solidFill>
          <a:ln w="152400">
            <a:solidFill>
              <a:srgbClr val="FFD33C"/>
            </a:solidFill>
          </a:ln>
        </p:spPr>
      </p:pic>
    </p:spTree>
    <p:extLst>
      <p:ext uri="{BB962C8B-B14F-4D97-AF65-F5344CB8AC3E}">
        <p14:creationId xmlns:p14="http://schemas.microsoft.com/office/powerpoint/2010/main" val="14089081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95B-72F4-4810-A0CD-05D9047D1767}"/>
              </a:ext>
            </a:extLst>
          </p:cNvPr>
          <p:cNvSpPr>
            <a:spLocks noGrp="1"/>
          </p:cNvSpPr>
          <p:nvPr>
            <p:ph type="title"/>
          </p:nvPr>
        </p:nvSpPr>
        <p:spPr/>
        <p:txBody>
          <a:bodyPr/>
          <a:lstStyle/>
          <a:p>
            <a:r>
              <a:rPr lang="en-GB" dirty="0">
                <a:latin typeface="Avenir Roman" panose="02000503020000020003" pitchFamily="2" charset="0"/>
              </a:rPr>
              <a:t>Mission success?</a:t>
            </a:r>
          </a:p>
        </p:txBody>
      </p:sp>
      <p:sp>
        <p:nvSpPr>
          <p:cNvPr id="5" name="Text Placeholder 4">
            <a:extLst>
              <a:ext uri="{FF2B5EF4-FFF2-40B4-BE49-F238E27FC236}">
                <a16:creationId xmlns:a16="http://schemas.microsoft.com/office/drawing/2014/main" id="{992E9918-F37F-41E1-8B62-D1D75641CFDA}"/>
              </a:ext>
            </a:extLst>
          </p:cNvPr>
          <p:cNvSpPr>
            <a:spLocks noGrp="1"/>
          </p:cNvSpPr>
          <p:nvPr>
            <p:ph type="body" idx="1"/>
          </p:nvPr>
        </p:nvSpPr>
        <p:spPr>
          <a:xfrm>
            <a:off x="836612" y="1296668"/>
            <a:ext cx="5157787" cy="823912"/>
          </a:xfrm>
        </p:spPr>
        <p:txBody>
          <a:bodyPr/>
          <a:lstStyle/>
          <a:p>
            <a:r>
              <a:rPr lang="en-GB" dirty="0">
                <a:latin typeface="Avenir Roman" panose="02000503020000020003" pitchFamily="2" charset="0"/>
              </a:rPr>
              <a:t>Lessons learned:</a:t>
            </a:r>
          </a:p>
        </p:txBody>
      </p:sp>
      <p:sp>
        <p:nvSpPr>
          <p:cNvPr id="3" name="Content Placeholder 2">
            <a:extLst>
              <a:ext uri="{FF2B5EF4-FFF2-40B4-BE49-F238E27FC236}">
                <a16:creationId xmlns:a16="http://schemas.microsoft.com/office/drawing/2014/main" id="{58863622-7161-4449-A4B1-BA638CAD910F}"/>
              </a:ext>
            </a:extLst>
          </p:cNvPr>
          <p:cNvSpPr>
            <a:spLocks noGrp="1"/>
          </p:cNvSpPr>
          <p:nvPr>
            <p:ph sz="half" idx="2"/>
          </p:nvPr>
        </p:nvSpPr>
        <p:spPr>
          <a:xfrm>
            <a:off x="862014" y="2368888"/>
            <a:ext cx="5157787" cy="3684588"/>
          </a:xfrm>
        </p:spPr>
        <p:txBody>
          <a:bodyPr>
            <a:normAutofit fontScale="92500" lnSpcReduction="20000"/>
          </a:bodyPr>
          <a:lstStyle/>
          <a:p>
            <a:r>
              <a:rPr lang="en-GB" sz="2600" dirty="0">
                <a:latin typeface="Avenir Roman" panose="02000503020000020003" pitchFamily="2" charset="0"/>
              </a:rPr>
              <a:t>Food is expensive but increases attendance </a:t>
            </a:r>
          </a:p>
          <a:p>
            <a:endParaRPr lang="en-GB" sz="2600" dirty="0">
              <a:latin typeface="Avenir Roman" panose="02000503020000020003" pitchFamily="2" charset="0"/>
            </a:endParaRPr>
          </a:p>
          <a:p>
            <a:r>
              <a:rPr lang="en-GB" sz="2600" dirty="0">
                <a:latin typeface="Avenir Roman" panose="02000503020000020003" pitchFamily="2" charset="0"/>
              </a:rPr>
              <a:t>People don’t know what information is out there</a:t>
            </a:r>
          </a:p>
          <a:p>
            <a:endParaRPr lang="en-GB" sz="2600" dirty="0">
              <a:latin typeface="Avenir Roman" panose="02000503020000020003" pitchFamily="2" charset="0"/>
            </a:endParaRPr>
          </a:p>
          <a:p>
            <a:r>
              <a:rPr lang="en-GB" sz="2600" dirty="0">
                <a:latin typeface="Avenir Roman" panose="02000503020000020003" pitchFamily="2" charset="0"/>
              </a:rPr>
              <a:t>Providing info in a single place is an </a:t>
            </a:r>
            <a:r>
              <a:rPr lang="en-GB" sz="2600" b="1" dirty="0">
                <a:latin typeface="Avenir Roman" panose="02000503020000020003" pitchFamily="2" charset="0"/>
              </a:rPr>
              <a:t>enormous</a:t>
            </a:r>
            <a:r>
              <a:rPr lang="en-GB" sz="2600" dirty="0">
                <a:latin typeface="Avenir Roman" panose="02000503020000020003" pitchFamily="2" charset="0"/>
              </a:rPr>
              <a:t> task</a:t>
            </a:r>
          </a:p>
          <a:p>
            <a:endParaRPr lang="en-GB" sz="2600" dirty="0">
              <a:latin typeface="Avenir Roman" panose="02000503020000020003" pitchFamily="2" charset="0"/>
            </a:endParaRPr>
          </a:p>
          <a:p>
            <a:r>
              <a:rPr lang="en-GB" sz="2600" dirty="0">
                <a:latin typeface="Avenir Roman" panose="02000503020000020003" pitchFamily="2" charset="0"/>
              </a:rPr>
              <a:t>Easy to be overly-ambitious </a:t>
            </a:r>
          </a:p>
          <a:p>
            <a:endParaRPr lang="en-GB" dirty="0"/>
          </a:p>
          <a:p>
            <a:endParaRPr lang="en-GB" dirty="0"/>
          </a:p>
          <a:p>
            <a:endParaRPr lang="en-GB" dirty="0"/>
          </a:p>
          <a:p>
            <a:endParaRPr lang="en-GB" dirty="0"/>
          </a:p>
        </p:txBody>
      </p:sp>
      <p:sp>
        <p:nvSpPr>
          <p:cNvPr id="6" name="Text Placeholder 5">
            <a:extLst>
              <a:ext uri="{FF2B5EF4-FFF2-40B4-BE49-F238E27FC236}">
                <a16:creationId xmlns:a16="http://schemas.microsoft.com/office/drawing/2014/main" id="{B06516D9-7881-48F7-BED2-FC543B391868}"/>
              </a:ext>
            </a:extLst>
          </p:cNvPr>
          <p:cNvSpPr>
            <a:spLocks noGrp="1"/>
          </p:cNvSpPr>
          <p:nvPr>
            <p:ph type="body" sz="quarter" idx="3"/>
          </p:nvPr>
        </p:nvSpPr>
        <p:spPr>
          <a:xfrm>
            <a:off x="6169024" y="1296668"/>
            <a:ext cx="5183188" cy="823912"/>
          </a:xfrm>
        </p:spPr>
        <p:txBody>
          <a:bodyPr/>
          <a:lstStyle/>
          <a:p>
            <a:r>
              <a:rPr lang="en-GB" dirty="0">
                <a:latin typeface="Avenir Roman" panose="02000503020000020003" pitchFamily="2" charset="0"/>
              </a:rPr>
              <a:t>Impact:</a:t>
            </a:r>
          </a:p>
        </p:txBody>
      </p:sp>
      <p:sp>
        <p:nvSpPr>
          <p:cNvPr id="7" name="Content Placeholder 6">
            <a:extLst>
              <a:ext uri="{FF2B5EF4-FFF2-40B4-BE49-F238E27FC236}">
                <a16:creationId xmlns:a16="http://schemas.microsoft.com/office/drawing/2014/main" id="{D80ECD56-D183-45C8-AD0E-CDFD0F27B40E}"/>
              </a:ext>
            </a:extLst>
          </p:cNvPr>
          <p:cNvSpPr>
            <a:spLocks noGrp="1"/>
          </p:cNvSpPr>
          <p:nvPr>
            <p:ph sz="quarter" idx="4"/>
          </p:nvPr>
        </p:nvSpPr>
        <p:spPr>
          <a:xfrm>
            <a:off x="6097588" y="2120580"/>
            <a:ext cx="5183188" cy="3994842"/>
          </a:xfrm>
        </p:spPr>
        <p:txBody>
          <a:bodyPr>
            <a:normAutofit fontScale="92500" lnSpcReduction="20000"/>
          </a:bodyPr>
          <a:lstStyle/>
          <a:p>
            <a:pPr marL="0" indent="0">
              <a:buNone/>
            </a:pPr>
            <a:r>
              <a:rPr lang="en-GB" sz="2600" b="1" dirty="0">
                <a:latin typeface="Avenir Roman" panose="02000503020000020003" pitchFamily="2" charset="0"/>
              </a:rPr>
              <a:t>Immediate</a:t>
            </a:r>
          </a:p>
          <a:p>
            <a:r>
              <a:rPr lang="en-GB" sz="2600" dirty="0" err="1">
                <a:latin typeface="Avenir Roman" panose="02000503020000020003" pitchFamily="2" charset="0"/>
              </a:rPr>
              <a:t>Chemunity</a:t>
            </a:r>
            <a:r>
              <a:rPr lang="en-GB" sz="2600" dirty="0">
                <a:latin typeface="Avenir Roman" panose="02000503020000020003" pitchFamily="2" charset="0"/>
              </a:rPr>
              <a:t> team expanding </a:t>
            </a:r>
          </a:p>
          <a:p>
            <a:endParaRPr lang="en-GB" sz="2600" dirty="0">
              <a:latin typeface="Avenir Roman" panose="02000503020000020003" pitchFamily="2" charset="0"/>
            </a:endParaRPr>
          </a:p>
          <a:p>
            <a:r>
              <a:rPr lang="en-GB" sz="2600" dirty="0">
                <a:latin typeface="Avenir Roman" panose="02000503020000020003" pitchFamily="2" charset="0"/>
              </a:rPr>
              <a:t>New school initiative to support PGs</a:t>
            </a:r>
          </a:p>
          <a:p>
            <a:endParaRPr lang="en-GB" sz="2600" dirty="0">
              <a:latin typeface="Avenir Roman" panose="02000503020000020003" pitchFamily="2" charset="0"/>
            </a:endParaRPr>
          </a:p>
          <a:p>
            <a:pPr marL="0" indent="0">
              <a:buNone/>
            </a:pPr>
            <a:r>
              <a:rPr lang="en-GB" sz="2600" b="1" dirty="0">
                <a:latin typeface="Avenir Roman" panose="02000503020000020003" pitchFamily="2" charset="0"/>
              </a:rPr>
              <a:t>Future</a:t>
            </a:r>
          </a:p>
          <a:p>
            <a:r>
              <a:rPr lang="en-GB" sz="2600" dirty="0">
                <a:latin typeface="Avenir Roman" panose="02000503020000020003" pitchFamily="2" charset="0"/>
              </a:rPr>
              <a:t>Succession planning – </a:t>
            </a:r>
            <a:r>
              <a:rPr lang="en-GB" sz="2600" dirty="0" err="1">
                <a:latin typeface="Avenir Roman" panose="02000503020000020003" pitchFamily="2" charset="0"/>
              </a:rPr>
              <a:t>Chemunity</a:t>
            </a:r>
            <a:r>
              <a:rPr lang="en-GB" sz="2600" dirty="0">
                <a:latin typeface="Avenir Roman" panose="02000503020000020003" pitchFamily="2" charset="0"/>
              </a:rPr>
              <a:t> will continue </a:t>
            </a:r>
          </a:p>
          <a:p>
            <a:endParaRPr lang="en-GB" sz="2600" dirty="0">
              <a:latin typeface="Avenir Roman" panose="02000503020000020003" pitchFamily="2" charset="0"/>
            </a:endParaRPr>
          </a:p>
          <a:p>
            <a:r>
              <a:rPr lang="en-GB" sz="2600" dirty="0">
                <a:latin typeface="Avenir Roman" panose="02000503020000020003" pitchFamily="2" charset="0"/>
              </a:rPr>
              <a:t>Potential for huge impact in future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637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3E7EE9DC-8EB2-47C0-B6CA-94DE974B52C5}"/>
              </a:ext>
            </a:extLst>
          </p:cNvPr>
          <p:cNvSpPr/>
          <p:nvPr/>
        </p:nvSpPr>
        <p:spPr>
          <a:xfrm>
            <a:off x="233464" y="3342063"/>
            <a:ext cx="1614336" cy="655112"/>
          </a:xfrm>
          <a:prstGeom prst="roundRect">
            <a:avLst>
              <a:gd name="adj" fmla="val 10000"/>
            </a:avLst>
          </a:prstGeom>
          <a:solidFill>
            <a:srgbClr val="2B465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GB" dirty="0"/>
              <a:t>Starting material</a:t>
            </a:r>
          </a:p>
        </p:txBody>
      </p:sp>
      <p:sp>
        <p:nvSpPr>
          <p:cNvPr id="2" name="Title 1">
            <a:extLst>
              <a:ext uri="{FF2B5EF4-FFF2-40B4-BE49-F238E27FC236}">
                <a16:creationId xmlns:a16="http://schemas.microsoft.com/office/drawing/2014/main" id="{33C82578-5F68-4F09-B5EC-4E8B11B31085}"/>
              </a:ext>
            </a:extLst>
          </p:cNvPr>
          <p:cNvSpPr>
            <a:spLocks noGrp="1"/>
          </p:cNvSpPr>
          <p:nvPr>
            <p:ph type="title"/>
          </p:nvPr>
        </p:nvSpPr>
        <p:spPr>
          <a:xfrm>
            <a:off x="1461688" y="326215"/>
            <a:ext cx="10515600" cy="1325563"/>
          </a:xfrm>
        </p:spPr>
        <p:txBody>
          <a:bodyPr/>
          <a:lstStyle/>
          <a:p>
            <a:endParaRPr lang="en-GB" dirty="0"/>
          </a:p>
        </p:txBody>
      </p:sp>
      <p:sp>
        <p:nvSpPr>
          <p:cNvPr id="15" name="Freeform: Shape 14">
            <a:extLst>
              <a:ext uri="{FF2B5EF4-FFF2-40B4-BE49-F238E27FC236}">
                <a16:creationId xmlns:a16="http://schemas.microsoft.com/office/drawing/2014/main" id="{D39C0F86-0966-48EF-8A21-646D5BBCCB51}"/>
              </a:ext>
            </a:extLst>
          </p:cNvPr>
          <p:cNvSpPr/>
          <p:nvPr/>
        </p:nvSpPr>
        <p:spPr>
          <a:xfrm>
            <a:off x="1944827" y="632484"/>
            <a:ext cx="6517532" cy="5637766"/>
          </a:xfrm>
          <a:custGeom>
            <a:avLst/>
            <a:gdLst>
              <a:gd name="connsiteX0" fmla="*/ 0 w 6225702"/>
              <a:gd name="connsiteY0" fmla="*/ 2748173 h 5588237"/>
              <a:gd name="connsiteX1" fmla="*/ 1361872 w 6225702"/>
              <a:gd name="connsiteY1" fmla="*/ 2748173 h 5588237"/>
              <a:gd name="connsiteX2" fmla="*/ 2412460 w 6225702"/>
              <a:gd name="connsiteY2" fmla="*/ 355169 h 5588237"/>
              <a:gd name="connsiteX3" fmla="*/ 3404681 w 6225702"/>
              <a:gd name="connsiteY3" fmla="*/ 141160 h 5588237"/>
              <a:gd name="connsiteX4" fmla="*/ 3871609 w 6225702"/>
              <a:gd name="connsiteY4" fmla="*/ 1619765 h 5588237"/>
              <a:gd name="connsiteX5" fmla="*/ 4494179 w 6225702"/>
              <a:gd name="connsiteY5" fmla="*/ 5121722 h 5588237"/>
              <a:gd name="connsiteX6" fmla="*/ 6225702 w 6225702"/>
              <a:gd name="connsiteY6" fmla="*/ 5452463 h 5588237"/>
              <a:gd name="connsiteX0" fmla="*/ 0 w 6459166"/>
              <a:gd name="connsiteY0" fmla="*/ 2942726 h 5588237"/>
              <a:gd name="connsiteX1" fmla="*/ 1595336 w 6459166"/>
              <a:gd name="connsiteY1" fmla="*/ 2748173 h 5588237"/>
              <a:gd name="connsiteX2" fmla="*/ 2645924 w 6459166"/>
              <a:gd name="connsiteY2" fmla="*/ 355169 h 5588237"/>
              <a:gd name="connsiteX3" fmla="*/ 3638145 w 6459166"/>
              <a:gd name="connsiteY3" fmla="*/ 141160 h 5588237"/>
              <a:gd name="connsiteX4" fmla="*/ 4105073 w 6459166"/>
              <a:gd name="connsiteY4" fmla="*/ 1619765 h 5588237"/>
              <a:gd name="connsiteX5" fmla="*/ 4727643 w 6459166"/>
              <a:gd name="connsiteY5" fmla="*/ 5121722 h 5588237"/>
              <a:gd name="connsiteX6" fmla="*/ 6459166 w 6459166"/>
              <a:gd name="connsiteY6" fmla="*/ 5452463 h 5588237"/>
              <a:gd name="connsiteX0" fmla="*/ 0 w 6459166"/>
              <a:gd name="connsiteY0" fmla="*/ 2942726 h 5588237"/>
              <a:gd name="connsiteX1" fmla="*/ 1595336 w 6459166"/>
              <a:gd name="connsiteY1" fmla="*/ 2748173 h 5588237"/>
              <a:gd name="connsiteX2" fmla="*/ 2645924 w 6459166"/>
              <a:gd name="connsiteY2" fmla="*/ 355169 h 5588237"/>
              <a:gd name="connsiteX3" fmla="*/ 3638145 w 6459166"/>
              <a:gd name="connsiteY3" fmla="*/ 141160 h 5588237"/>
              <a:gd name="connsiteX4" fmla="*/ 4105073 w 6459166"/>
              <a:gd name="connsiteY4" fmla="*/ 1619765 h 5588237"/>
              <a:gd name="connsiteX5" fmla="*/ 4727643 w 6459166"/>
              <a:gd name="connsiteY5" fmla="*/ 5121722 h 5588237"/>
              <a:gd name="connsiteX6" fmla="*/ 6459166 w 6459166"/>
              <a:gd name="connsiteY6" fmla="*/ 5452463 h 5588237"/>
              <a:gd name="connsiteX0" fmla="*/ 0 w 6478621"/>
              <a:gd name="connsiteY0" fmla="*/ 3078914 h 5588237"/>
              <a:gd name="connsiteX1" fmla="*/ 1614791 w 6478621"/>
              <a:gd name="connsiteY1" fmla="*/ 2748173 h 5588237"/>
              <a:gd name="connsiteX2" fmla="*/ 2665379 w 6478621"/>
              <a:gd name="connsiteY2" fmla="*/ 355169 h 5588237"/>
              <a:gd name="connsiteX3" fmla="*/ 3657600 w 6478621"/>
              <a:gd name="connsiteY3" fmla="*/ 141160 h 5588237"/>
              <a:gd name="connsiteX4" fmla="*/ 4124528 w 6478621"/>
              <a:gd name="connsiteY4" fmla="*/ 1619765 h 5588237"/>
              <a:gd name="connsiteX5" fmla="*/ 4747098 w 6478621"/>
              <a:gd name="connsiteY5" fmla="*/ 5121722 h 5588237"/>
              <a:gd name="connsiteX6" fmla="*/ 6478621 w 6478621"/>
              <a:gd name="connsiteY6" fmla="*/ 5452463 h 5588237"/>
              <a:gd name="connsiteX0" fmla="*/ 0 w 6478621"/>
              <a:gd name="connsiteY0" fmla="*/ 3078914 h 5588237"/>
              <a:gd name="connsiteX1" fmla="*/ 1614791 w 6478621"/>
              <a:gd name="connsiteY1" fmla="*/ 2748173 h 5588237"/>
              <a:gd name="connsiteX2" fmla="*/ 2665379 w 6478621"/>
              <a:gd name="connsiteY2" fmla="*/ 355169 h 5588237"/>
              <a:gd name="connsiteX3" fmla="*/ 3657600 w 6478621"/>
              <a:gd name="connsiteY3" fmla="*/ 141160 h 5588237"/>
              <a:gd name="connsiteX4" fmla="*/ 4124528 w 6478621"/>
              <a:gd name="connsiteY4" fmla="*/ 1619765 h 5588237"/>
              <a:gd name="connsiteX5" fmla="*/ 4747098 w 6478621"/>
              <a:gd name="connsiteY5" fmla="*/ 5121722 h 5588237"/>
              <a:gd name="connsiteX6" fmla="*/ 6478621 w 6478621"/>
              <a:gd name="connsiteY6" fmla="*/ 5452463 h 5588237"/>
              <a:gd name="connsiteX0" fmla="*/ 0 w 6517532"/>
              <a:gd name="connsiteY0" fmla="*/ 3078914 h 5698244"/>
              <a:gd name="connsiteX1" fmla="*/ 1614791 w 6517532"/>
              <a:gd name="connsiteY1" fmla="*/ 2748173 h 5698244"/>
              <a:gd name="connsiteX2" fmla="*/ 2665379 w 6517532"/>
              <a:gd name="connsiteY2" fmla="*/ 355169 h 5698244"/>
              <a:gd name="connsiteX3" fmla="*/ 3657600 w 6517532"/>
              <a:gd name="connsiteY3" fmla="*/ 141160 h 5698244"/>
              <a:gd name="connsiteX4" fmla="*/ 4124528 w 6517532"/>
              <a:gd name="connsiteY4" fmla="*/ 1619765 h 5698244"/>
              <a:gd name="connsiteX5" fmla="*/ 4747098 w 6517532"/>
              <a:gd name="connsiteY5" fmla="*/ 5121722 h 5698244"/>
              <a:gd name="connsiteX6" fmla="*/ 6517532 w 6517532"/>
              <a:gd name="connsiteY6" fmla="*/ 5608105 h 5698244"/>
              <a:gd name="connsiteX0" fmla="*/ 0 w 6517532"/>
              <a:gd name="connsiteY0" fmla="*/ 3078914 h 5637766"/>
              <a:gd name="connsiteX1" fmla="*/ 1614791 w 6517532"/>
              <a:gd name="connsiteY1" fmla="*/ 2748173 h 5637766"/>
              <a:gd name="connsiteX2" fmla="*/ 2665379 w 6517532"/>
              <a:gd name="connsiteY2" fmla="*/ 355169 h 5637766"/>
              <a:gd name="connsiteX3" fmla="*/ 3657600 w 6517532"/>
              <a:gd name="connsiteY3" fmla="*/ 141160 h 5637766"/>
              <a:gd name="connsiteX4" fmla="*/ 4124528 w 6517532"/>
              <a:gd name="connsiteY4" fmla="*/ 1619765 h 5637766"/>
              <a:gd name="connsiteX5" fmla="*/ 4747098 w 6517532"/>
              <a:gd name="connsiteY5" fmla="*/ 5121722 h 5637766"/>
              <a:gd name="connsiteX6" fmla="*/ 6517532 w 6517532"/>
              <a:gd name="connsiteY6" fmla="*/ 5608105 h 563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7532" h="5637766">
                <a:moveTo>
                  <a:pt x="0" y="3078914"/>
                </a:moveTo>
                <a:cubicBezTo>
                  <a:pt x="596629" y="3142143"/>
                  <a:pt x="1170561" y="3202131"/>
                  <a:pt x="1614791" y="2748173"/>
                </a:cubicBezTo>
                <a:cubicBezTo>
                  <a:pt x="2059021" y="2294215"/>
                  <a:pt x="2324911" y="789671"/>
                  <a:pt x="2665379" y="355169"/>
                </a:cubicBezTo>
                <a:cubicBezTo>
                  <a:pt x="3005847" y="-79333"/>
                  <a:pt x="3414409" y="-69606"/>
                  <a:pt x="3657600" y="141160"/>
                </a:cubicBezTo>
                <a:cubicBezTo>
                  <a:pt x="3900791" y="351926"/>
                  <a:pt x="3942945" y="789671"/>
                  <a:pt x="4124528" y="1619765"/>
                </a:cubicBezTo>
                <a:cubicBezTo>
                  <a:pt x="4306111" y="2449859"/>
                  <a:pt x="4348264" y="4456999"/>
                  <a:pt x="4747098" y="5121722"/>
                </a:cubicBezTo>
                <a:cubicBezTo>
                  <a:pt x="5145932" y="5786445"/>
                  <a:pt x="5867400" y="5625938"/>
                  <a:pt x="6517532" y="5608105"/>
                </a:cubicBezTo>
              </a:path>
            </a:pathLst>
          </a:custGeom>
          <a:noFill/>
          <a:ln w="76200">
            <a:solidFill>
              <a:srgbClr val="2B4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Arrow Connector 16">
            <a:extLst>
              <a:ext uri="{FF2B5EF4-FFF2-40B4-BE49-F238E27FC236}">
                <a16:creationId xmlns:a16="http://schemas.microsoft.com/office/drawing/2014/main" id="{3802A13E-0801-45E1-B4F7-BEC282D5275F}"/>
              </a:ext>
            </a:extLst>
          </p:cNvPr>
          <p:cNvCxnSpPr>
            <a:cxnSpLocks/>
          </p:cNvCxnSpPr>
          <p:nvPr/>
        </p:nvCxnSpPr>
        <p:spPr>
          <a:xfrm flipV="1">
            <a:off x="7246402" y="632484"/>
            <a:ext cx="0" cy="3142069"/>
          </a:xfrm>
          <a:prstGeom prst="straightConnector1">
            <a:avLst/>
          </a:prstGeom>
          <a:ln w="76200">
            <a:solidFill>
              <a:srgbClr val="FFD33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75E652-97B5-44ED-88B7-DF4EE5BB19D4}"/>
              </a:ext>
            </a:extLst>
          </p:cNvPr>
          <p:cNvCxnSpPr>
            <a:cxnSpLocks/>
          </p:cNvCxnSpPr>
          <p:nvPr/>
        </p:nvCxnSpPr>
        <p:spPr>
          <a:xfrm flipH="1" flipV="1">
            <a:off x="3074858" y="3745735"/>
            <a:ext cx="4171544" cy="28817"/>
          </a:xfrm>
          <a:prstGeom prst="line">
            <a:avLst/>
          </a:prstGeom>
          <a:ln w="38100">
            <a:solidFill>
              <a:srgbClr val="FFD33C"/>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E1952D-5CE9-40B8-A77F-87650789FEA0}"/>
              </a:ext>
            </a:extLst>
          </p:cNvPr>
          <p:cNvCxnSpPr>
            <a:cxnSpLocks/>
          </p:cNvCxnSpPr>
          <p:nvPr/>
        </p:nvCxnSpPr>
        <p:spPr>
          <a:xfrm flipH="1">
            <a:off x="5369669" y="632484"/>
            <a:ext cx="1876733" cy="0"/>
          </a:xfrm>
          <a:prstGeom prst="line">
            <a:avLst/>
          </a:prstGeom>
          <a:ln w="38100">
            <a:solidFill>
              <a:srgbClr val="FFD33C"/>
            </a:solidFill>
            <a:prstDash val="sys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2710A6D4-2633-475E-9EEC-5BCEC7CD49AB}"/>
              </a:ext>
            </a:extLst>
          </p:cNvPr>
          <p:cNvPicPr>
            <a:picLocks noChangeAspect="1"/>
          </p:cNvPicPr>
          <p:nvPr/>
        </p:nvPicPr>
        <p:blipFill rotWithShape="1">
          <a:blip r:embed="rId3">
            <a:extLst>
              <a:ext uri="{28A0092B-C50C-407E-A947-70E740481C1C}">
                <a14:useLocalDpi xmlns:a14="http://schemas.microsoft.com/office/drawing/2010/main" val="0"/>
              </a:ext>
            </a:extLst>
          </a:blip>
          <a:srcRect l="14318" t="16169" r="12519" b="8844"/>
          <a:stretch/>
        </p:blipFill>
        <p:spPr>
          <a:xfrm>
            <a:off x="7560784" y="174993"/>
            <a:ext cx="3483911" cy="3570742"/>
          </a:xfrm>
          <a:prstGeom prst="rect">
            <a:avLst/>
          </a:prstGeom>
        </p:spPr>
      </p:pic>
      <p:sp>
        <p:nvSpPr>
          <p:cNvPr id="29" name="Freeform: Shape 28">
            <a:extLst>
              <a:ext uri="{FF2B5EF4-FFF2-40B4-BE49-F238E27FC236}">
                <a16:creationId xmlns:a16="http://schemas.microsoft.com/office/drawing/2014/main" id="{9FB924EF-689D-41D3-AF50-8D82EA988DA2}"/>
              </a:ext>
            </a:extLst>
          </p:cNvPr>
          <p:cNvSpPr/>
          <p:nvPr/>
        </p:nvSpPr>
        <p:spPr>
          <a:xfrm>
            <a:off x="1946450" y="1923680"/>
            <a:ext cx="2256817" cy="2604792"/>
          </a:xfrm>
          <a:custGeom>
            <a:avLst/>
            <a:gdLst>
              <a:gd name="connsiteX0" fmla="*/ 0 w 2159541"/>
              <a:gd name="connsiteY0" fmla="*/ 2607013 h 2966318"/>
              <a:gd name="connsiteX1" fmla="*/ 1439694 w 2159541"/>
              <a:gd name="connsiteY1" fmla="*/ 2743200 h 2966318"/>
              <a:gd name="connsiteX2" fmla="*/ 2159541 w 2159541"/>
              <a:gd name="connsiteY2" fmla="*/ 0 h 2966318"/>
              <a:gd name="connsiteX3" fmla="*/ 2159541 w 2159541"/>
              <a:gd name="connsiteY3" fmla="*/ 0 h 2966318"/>
              <a:gd name="connsiteX0" fmla="*/ 0 w 2159541"/>
              <a:gd name="connsiteY0" fmla="*/ 2743201 h 3025289"/>
              <a:gd name="connsiteX1" fmla="*/ 1439694 w 2159541"/>
              <a:gd name="connsiteY1" fmla="*/ 2743200 h 3025289"/>
              <a:gd name="connsiteX2" fmla="*/ 2159541 w 2159541"/>
              <a:gd name="connsiteY2" fmla="*/ 0 h 3025289"/>
              <a:gd name="connsiteX3" fmla="*/ 2159541 w 2159541"/>
              <a:gd name="connsiteY3" fmla="*/ 0 h 3025289"/>
              <a:gd name="connsiteX0" fmla="*/ 0 w 2159541"/>
              <a:gd name="connsiteY0" fmla="*/ 2743201 h 2973187"/>
              <a:gd name="connsiteX1" fmla="*/ 1439694 w 2159541"/>
              <a:gd name="connsiteY1" fmla="*/ 2743200 h 2973187"/>
              <a:gd name="connsiteX2" fmla="*/ 2159541 w 2159541"/>
              <a:gd name="connsiteY2" fmla="*/ 0 h 2973187"/>
              <a:gd name="connsiteX3" fmla="*/ 2159541 w 2159541"/>
              <a:gd name="connsiteY3" fmla="*/ 0 h 2973187"/>
              <a:gd name="connsiteX0" fmla="*/ 0 w 2178996"/>
              <a:gd name="connsiteY0" fmla="*/ 2898843 h 3044127"/>
              <a:gd name="connsiteX1" fmla="*/ 1459149 w 2178996"/>
              <a:gd name="connsiteY1" fmla="*/ 2743200 h 3044127"/>
              <a:gd name="connsiteX2" fmla="*/ 2178996 w 2178996"/>
              <a:gd name="connsiteY2" fmla="*/ 0 h 3044127"/>
              <a:gd name="connsiteX3" fmla="*/ 2178996 w 2178996"/>
              <a:gd name="connsiteY3" fmla="*/ 0 h 3044127"/>
              <a:gd name="connsiteX0" fmla="*/ 0 w 2178996"/>
              <a:gd name="connsiteY0" fmla="*/ 2898843 h 3030580"/>
              <a:gd name="connsiteX1" fmla="*/ 1459149 w 2178996"/>
              <a:gd name="connsiteY1" fmla="*/ 2743200 h 3030580"/>
              <a:gd name="connsiteX2" fmla="*/ 2178996 w 2178996"/>
              <a:gd name="connsiteY2" fmla="*/ 0 h 3030580"/>
              <a:gd name="connsiteX3" fmla="*/ 2178996 w 2178996"/>
              <a:gd name="connsiteY3" fmla="*/ 0 h 3030580"/>
              <a:gd name="connsiteX0" fmla="*/ 0 w 2256817"/>
              <a:gd name="connsiteY0" fmla="*/ 3054485 h 3122426"/>
              <a:gd name="connsiteX1" fmla="*/ 1536970 w 2256817"/>
              <a:gd name="connsiteY1" fmla="*/ 2743200 h 3122426"/>
              <a:gd name="connsiteX2" fmla="*/ 2256817 w 2256817"/>
              <a:gd name="connsiteY2" fmla="*/ 0 h 3122426"/>
              <a:gd name="connsiteX3" fmla="*/ 2256817 w 2256817"/>
              <a:gd name="connsiteY3" fmla="*/ 0 h 3122426"/>
              <a:gd name="connsiteX0" fmla="*/ 0 w 2256817"/>
              <a:gd name="connsiteY0" fmla="*/ 3054485 h 3089615"/>
              <a:gd name="connsiteX1" fmla="*/ 1536970 w 2256817"/>
              <a:gd name="connsiteY1" fmla="*/ 2743200 h 3089615"/>
              <a:gd name="connsiteX2" fmla="*/ 2256817 w 2256817"/>
              <a:gd name="connsiteY2" fmla="*/ 0 h 3089615"/>
              <a:gd name="connsiteX3" fmla="*/ 2256817 w 2256817"/>
              <a:gd name="connsiteY3" fmla="*/ 0 h 3089615"/>
            </a:gdLst>
            <a:ahLst/>
            <a:cxnLst>
              <a:cxn ang="0">
                <a:pos x="connsiteX0" y="connsiteY0"/>
              </a:cxn>
              <a:cxn ang="0">
                <a:pos x="connsiteX1" y="connsiteY1"/>
              </a:cxn>
              <a:cxn ang="0">
                <a:pos x="connsiteX2" y="connsiteY2"/>
              </a:cxn>
              <a:cxn ang="0">
                <a:pos x="connsiteX3" y="connsiteY3"/>
              </a:cxn>
            </a:cxnLst>
            <a:rect l="l" t="t" r="r" b="b"/>
            <a:pathLst>
              <a:path w="2256817" h="3089615">
                <a:moveTo>
                  <a:pt x="0" y="3054485"/>
                </a:moveTo>
                <a:cubicBezTo>
                  <a:pt x="637161" y="3047998"/>
                  <a:pt x="1160834" y="3252281"/>
                  <a:pt x="1536970" y="2743200"/>
                </a:cubicBezTo>
                <a:cubicBezTo>
                  <a:pt x="1913106" y="2234119"/>
                  <a:pt x="2256817" y="0"/>
                  <a:pt x="2256817" y="0"/>
                </a:cubicBezTo>
                <a:lnTo>
                  <a:pt x="2256817" y="0"/>
                </a:lnTo>
              </a:path>
            </a:pathLst>
          </a:custGeom>
          <a:noFill/>
          <a:ln w="76200">
            <a:solidFill>
              <a:srgbClr val="2B4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edinburgh uni">
            <a:extLst>
              <a:ext uri="{FF2B5EF4-FFF2-40B4-BE49-F238E27FC236}">
                <a16:creationId xmlns:a16="http://schemas.microsoft.com/office/drawing/2014/main" id="{85ABF204-83FE-4CDB-B9DF-99D20E603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19" y="5101971"/>
            <a:ext cx="2527976" cy="1123545"/>
          </a:xfrm>
          <a:prstGeom prst="rect">
            <a:avLst/>
          </a:prstGeom>
          <a:noFill/>
          <a:extLst>
            <a:ext uri="{909E8E84-426E-40DD-AFC4-6F175D3DCCD1}">
              <a14:hiddenFill xmlns:a14="http://schemas.microsoft.com/office/drawing/2010/main">
                <a:solidFill>
                  <a:srgbClr val="FFFFFF"/>
                </a:solidFill>
              </a14:hiddenFill>
            </a:ext>
          </a:extLst>
        </p:spPr>
      </p:pic>
      <p:pic>
        <p:nvPicPr>
          <p:cNvPr id="1025" name="Graphic 1024" descr="Confused Face with No Fill">
            <a:extLst>
              <a:ext uri="{FF2B5EF4-FFF2-40B4-BE49-F238E27FC236}">
                <a16:creationId xmlns:a16="http://schemas.microsoft.com/office/drawing/2014/main" id="{CE03AB55-179A-471F-869D-3AAE6BE18C9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9072" y="3316423"/>
            <a:ext cx="414106" cy="414106"/>
          </a:xfrm>
          <a:prstGeom prst="rect">
            <a:avLst/>
          </a:prstGeom>
        </p:spPr>
      </p:pic>
      <p:pic>
        <p:nvPicPr>
          <p:cNvPr id="1028" name="Graphic 1027" descr="Crying Face with No Fill">
            <a:extLst>
              <a:ext uri="{FF2B5EF4-FFF2-40B4-BE49-F238E27FC236}">
                <a16:creationId xmlns:a16="http://schemas.microsoft.com/office/drawing/2014/main" id="{EB5DE282-993A-4C4F-A890-2997D4DEE33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69520" y="3997175"/>
            <a:ext cx="457200" cy="457200"/>
          </a:xfrm>
          <a:prstGeom prst="rect">
            <a:avLst/>
          </a:prstGeom>
        </p:spPr>
      </p:pic>
      <p:graphicFrame>
        <p:nvGraphicFramePr>
          <p:cNvPr id="1030" name="Diagram 1029">
            <a:extLst>
              <a:ext uri="{FF2B5EF4-FFF2-40B4-BE49-F238E27FC236}">
                <a16:creationId xmlns:a16="http://schemas.microsoft.com/office/drawing/2014/main" id="{6444AEC3-6C4E-4FFB-9B78-5ADD6DAC4ABE}"/>
              </a:ext>
            </a:extLst>
          </p:cNvPr>
          <p:cNvGraphicFramePr/>
          <p:nvPr>
            <p:extLst>
              <p:ext uri="{D42A27DB-BD31-4B8C-83A1-F6EECF244321}">
                <p14:modId xmlns:p14="http://schemas.microsoft.com/office/powerpoint/2010/main" val="1686112725"/>
              </p:ext>
            </p:extLst>
          </p:nvPr>
        </p:nvGraphicFramePr>
        <p:xfrm>
          <a:off x="8660222" y="5836662"/>
          <a:ext cx="2833925" cy="6463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34" name="Picture 1033" descr="A large brick building&#10;&#10;Description generated with very high confidence">
            <a:extLst>
              <a:ext uri="{FF2B5EF4-FFF2-40B4-BE49-F238E27FC236}">
                <a16:creationId xmlns:a16="http://schemas.microsoft.com/office/drawing/2014/main" id="{21B19EA3-06EB-4C5E-A324-E1CA2450FF3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9119" y="1394348"/>
            <a:ext cx="2256815" cy="1692612"/>
          </a:xfrm>
          <a:prstGeom prst="rect">
            <a:avLst/>
          </a:prstGeom>
        </p:spPr>
      </p:pic>
      <p:sp>
        <p:nvSpPr>
          <p:cNvPr id="49" name="Rectangle: Rounded Corners 48">
            <a:extLst>
              <a:ext uri="{FF2B5EF4-FFF2-40B4-BE49-F238E27FC236}">
                <a16:creationId xmlns:a16="http://schemas.microsoft.com/office/drawing/2014/main" id="{B4005695-C882-4041-AC75-5F6EA28A8E01}"/>
              </a:ext>
            </a:extLst>
          </p:cNvPr>
          <p:cNvSpPr/>
          <p:nvPr/>
        </p:nvSpPr>
        <p:spPr>
          <a:xfrm>
            <a:off x="1109262" y="4444626"/>
            <a:ext cx="738538" cy="440770"/>
          </a:xfrm>
          <a:prstGeom prst="roundRect">
            <a:avLst>
              <a:gd name="adj" fmla="val 10000"/>
            </a:avLst>
          </a:prstGeom>
          <a:solidFill>
            <a:srgbClr val="2B465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GB" dirty="0" err="1"/>
              <a:t>UoE</a:t>
            </a:r>
            <a:endParaRPr lang="en-GB" dirty="0"/>
          </a:p>
        </p:txBody>
      </p:sp>
      <p:pic>
        <p:nvPicPr>
          <p:cNvPr id="1045" name="Graphic 1044" descr="Angry Face with No Fill">
            <a:extLst>
              <a:ext uri="{FF2B5EF4-FFF2-40B4-BE49-F238E27FC236}">
                <a16:creationId xmlns:a16="http://schemas.microsoft.com/office/drawing/2014/main" id="{CC53AB8F-0B65-43EC-87F0-0AB30E6063A6}"/>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23107" y="3200400"/>
            <a:ext cx="457200" cy="457200"/>
          </a:xfrm>
          <a:prstGeom prst="rect">
            <a:avLst/>
          </a:prstGeom>
        </p:spPr>
      </p:pic>
      <p:sp>
        <p:nvSpPr>
          <p:cNvPr id="57" name="Rectangle: Rounded Corners 56">
            <a:extLst>
              <a:ext uri="{FF2B5EF4-FFF2-40B4-BE49-F238E27FC236}">
                <a16:creationId xmlns:a16="http://schemas.microsoft.com/office/drawing/2014/main" id="{F3F9DC2A-7BCF-4755-9C49-72CEDBDE1D47}"/>
              </a:ext>
            </a:extLst>
          </p:cNvPr>
          <p:cNvSpPr/>
          <p:nvPr/>
        </p:nvSpPr>
        <p:spPr>
          <a:xfrm>
            <a:off x="1109262" y="3342063"/>
            <a:ext cx="738538" cy="440770"/>
          </a:xfrm>
          <a:prstGeom prst="roundRect">
            <a:avLst>
              <a:gd name="adj" fmla="val 10000"/>
            </a:avLst>
          </a:prstGeom>
          <a:solidFill>
            <a:srgbClr val="2B465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GB" dirty="0"/>
              <a:t>SoC</a:t>
            </a:r>
          </a:p>
        </p:txBody>
      </p:sp>
      <p:pic>
        <p:nvPicPr>
          <p:cNvPr id="1047" name="Graphic 1046" descr="Confused Face with No Fill">
            <a:extLst>
              <a:ext uri="{FF2B5EF4-FFF2-40B4-BE49-F238E27FC236}">
                <a16:creationId xmlns:a16="http://schemas.microsoft.com/office/drawing/2014/main" id="{98E3982B-A498-45B2-B772-248AF376BB7F}"/>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2470" y="4029666"/>
            <a:ext cx="392218" cy="392218"/>
          </a:xfrm>
          <a:prstGeom prst="rect">
            <a:avLst/>
          </a:prstGeom>
        </p:spPr>
      </p:pic>
      <p:pic>
        <p:nvPicPr>
          <p:cNvPr id="1049" name="Graphic 1048" descr="Neutral Face with No Fill">
            <a:extLst>
              <a:ext uri="{FF2B5EF4-FFF2-40B4-BE49-F238E27FC236}">
                <a16:creationId xmlns:a16="http://schemas.microsoft.com/office/drawing/2014/main" id="{9EFCE6CD-714A-49E6-B283-BF54CBC42FFD}"/>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663996" y="3093908"/>
            <a:ext cx="590692" cy="590692"/>
          </a:xfrm>
          <a:prstGeom prst="rect">
            <a:avLst/>
          </a:prstGeom>
        </p:spPr>
      </p:pic>
      <p:pic>
        <p:nvPicPr>
          <p:cNvPr id="1053" name="Graphic 1052" descr="Worried Face with No Fill">
            <a:extLst>
              <a:ext uri="{FF2B5EF4-FFF2-40B4-BE49-F238E27FC236}">
                <a16:creationId xmlns:a16="http://schemas.microsoft.com/office/drawing/2014/main" id="{06BE2EAD-3A94-42AC-8802-F7E0961B6353}"/>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229190" y="3771040"/>
            <a:ext cx="705507" cy="705507"/>
          </a:xfrm>
          <a:prstGeom prst="rect">
            <a:avLst/>
          </a:prstGeom>
        </p:spPr>
      </p:pic>
      <p:pic>
        <p:nvPicPr>
          <p:cNvPr id="1055" name="Graphic 1054" descr="Smiling Face with No Fill">
            <a:extLst>
              <a:ext uri="{FF2B5EF4-FFF2-40B4-BE49-F238E27FC236}">
                <a16:creationId xmlns:a16="http://schemas.microsoft.com/office/drawing/2014/main" id="{7EAF314C-9EF2-4DFC-9FC1-8C0A9763C2B0}"/>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729428" y="5240207"/>
            <a:ext cx="712800" cy="712800"/>
          </a:xfrm>
          <a:prstGeom prst="rect">
            <a:avLst/>
          </a:prstGeom>
        </p:spPr>
      </p:pic>
      <p:pic>
        <p:nvPicPr>
          <p:cNvPr id="33" name="Graphic 32" descr="Grinning Face with No Fill">
            <a:extLst>
              <a:ext uri="{FF2B5EF4-FFF2-40B4-BE49-F238E27FC236}">
                <a16:creationId xmlns:a16="http://schemas.microsoft.com/office/drawing/2014/main" id="{3B299106-B7FD-4D05-A67B-9424A7033EC0}"/>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283691" y="5546476"/>
            <a:ext cx="712800" cy="712800"/>
          </a:xfrm>
          <a:prstGeom prst="rect">
            <a:avLst/>
          </a:prstGeom>
        </p:spPr>
      </p:pic>
      <p:pic>
        <p:nvPicPr>
          <p:cNvPr id="35" name="Graphic 34" descr="Surprised Face with No Fill">
            <a:extLst>
              <a:ext uri="{FF2B5EF4-FFF2-40B4-BE49-F238E27FC236}">
                <a16:creationId xmlns:a16="http://schemas.microsoft.com/office/drawing/2014/main" id="{6BA06495-E8F7-42DD-BA35-9ACA1F242CF2}"/>
              </a:ext>
            </a:extLst>
          </p:cNvPr>
          <p:cNvPicPr>
            <a:picLocks noChangeAspect="1"/>
          </p:cNvPicPr>
          <p:nvPr/>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291052" y="5086326"/>
            <a:ext cx="539464" cy="539464"/>
          </a:xfrm>
          <a:prstGeom prst="rect">
            <a:avLst/>
          </a:prstGeom>
        </p:spPr>
      </p:pic>
      <p:graphicFrame>
        <p:nvGraphicFramePr>
          <p:cNvPr id="73" name="Diagram 72">
            <a:extLst>
              <a:ext uri="{FF2B5EF4-FFF2-40B4-BE49-F238E27FC236}">
                <a16:creationId xmlns:a16="http://schemas.microsoft.com/office/drawing/2014/main" id="{73D344AE-1B8B-4D94-8562-5BA538135F47}"/>
              </a:ext>
            </a:extLst>
          </p:cNvPr>
          <p:cNvGraphicFramePr/>
          <p:nvPr>
            <p:extLst>
              <p:ext uri="{D42A27DB-BD31-4B8C-83A1-F6EECF244321}">
                <p14:modId xmlns:p14="http://schemas.microsoft.com/office/powerpoint/2010/main" val="784002313"/>
              </p:ext>
            </p:extLst>
          </p:nvPr>
        </p:nvGraphicFramePr>
        <p:xfrm>
          <a:off x="8559386" y="6053456"/>
          <a:ext cx="1962382" cy="43358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74" name="TextBox 73">
            <a:extLst>
              <a:ext uri="{FF2B5EF4-FFF2-40B4-BE49-F238E27FC236}">
                <a16:creationId xmlns:a16="http://schemas.microsoft.com/office/drawing/2014/main" id="{EA8C3D0D-5ADA-402B-96F1-A16C4774DE7F}"/>
              </a:ext>
            </a:extLst>
          </p:cNvPr>
          <p:cNvSpPr txBox="1"/>
          <p:nvPr/>
        </p:nvSpPr>
        <p:spPr>
          <a:xfrm>
            <a:off x="7419947" y="1836003"/>
            <a:ext cx="3869283" cy="584775"/>
          </a:xfrm>
          <a:prstGeom prst="rect">
            <a:avLst/>
          </a:prstGeom>
          <a:solidFill>
            <a:schemeClr val="bg1"/>
          </a:solidFill>
          <a:ln w="57150">
            <a:solidFill>
              <a:srgbClr val="FFD33C"/>
            </a:solidFill>
          </a:ln>
        </p:spPr>
        <p:txBody>
          <a:bodyPr wrap="square" rtlCol="0">
            <a:spAutoFit/>
          </a:bodyPr>
          <a:lstStyle/>
          <a:p>
            <a:pPr algn="ctr"/>
            <a:r>
              <a:rPr lang="en-GB" sz="3200" dirty="0">
                <a:solidFill>
                  <a:srgbClr val="2B465E"/>
                </a:solidFill>
                <a:latin typeface="Avenir Roman" panose="02000503020000020003" pitchFamily="2" charset="0"/>
              </a:rPr>
              <a:t>Energy Barrier</a:t>
            </a:r>
          </a:p>
        </p:txBody>
      </p:sp>
      <p:cxnSp>
        <p:nvCxnSpPr>
          <p:cNvPr id="41" name="Straight Connector 40">
            <a:extLst>
              <a:ext uri="{FF2B5EF4-FFF2-40B4-BE49-F238E27FC236}">
                <a16:creationId xmlns:a16="http://schemas.microsoft.com/office/drawing/2014/main" id="{EFDB208D-1BB9-48C9-8939-D14CF9E7B1C8}"/>
              </a:ext>
            </a:extLst>
          </p:cNvPr>
          <p:cNvCxnSpPr/>
          <p:nvPr/>
        </p:nvCxnSpPr>
        <p:spPr>
          <a:xfrm>
            <a:off x="7246402" y="3782833"/>
            <a:ext cx="0" cy="693714"/>
          </a:xfrm>
          <a:prstGeom prst="line">
            <a:avLst/>
          </a:prstGeom>
          <a:ln w="76200">
            <a:solidFill>
              <a:srgbClr val="FFD33C"/>
            </a:solidFill>
            <a:prstDash val="sysDot"/>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32A71A50-7247-41A7-8A01-585E0275802D}"/>
              </a:ext>
            </a:extLst>
          </p:cNvPr>
          <p:cNvSpPr/>
          <p:nvPr/>
        </p:nvSpPr>
        <p:spPr>
          <a:xfrm>
            <a:off x="3307404" y="642026"/>
            <a:ext cx="1517515" cy="2723744"/>
          </a:xfrm>
          <a:custGeom>
            <a:avLst/>
            <a:gdLst>
              <a:gd name="connsiteX0" fmla="*/ 0 w 1517515"/>
              <a:gd name="connsiteY0" fmla="*/ 2723744 h 2723744"/>
              <a:gd name="connsiteX1" fmla="*/ 389107 w 1517515"/>
              <a:gd name="connsiteY1" fmla="*/ 2315183 h 2723744"/>
              <a:gd name="connsiteX2" fmla="*/ 1050587 w 1517515"/>
              <a:gd name="connsiteY2" fmla="*/ 486383 h 2723744"/>
              <a:gd name="connsiteX3" fmla="*/ 1517515 w 1517515"/>
              <a:gd name="connsiteY3" fmla="*/ 0 h 2723744"/>
            </a:gdLst>
            <a:ahLst/>
            <a:cxnLst>
              <a:cxn ang="0">
                <a:pos x="connsiteX0" y="connsiteY0"/>
              </a:cxn>
              <a:cxn ang="0">
                <a:pos x="connsiteX1" y="connsiteY1"/>
              </a:cxn>
              <a:cxn ang="0">
                <a:pos x="connsiteX2" y="connsiteY2"/>
              </a:cxn>
              <a:cxn ang="0">
                <a:pos x="connsiteX3" y="connsiteY3"/>
              </a:cxn>
            </a:cxnLst>
            <a:rect l="l" t="t" r="r" b="b"/>
            <a:pathLst>
              <a:path w="1517515" h="2723744">
                <a:moveTo>
                  <a:pt x="0" y="2723744"/>
                </a:moveTo>
                <a:cubicBezTo>
                  <a:pt x="107004" y="2705910"/>
                  <a:pt x="214009" y="2688077"/>
                  <a:pt x="389107" y="2315183"/>
                </a:cubicBezTo>
                <a:cubicBezTo>
                  <a:pt x="564205" y="1942289"/>
                  <a:pt x="862519" y="872247"/>
                  <a:pt x="1050587" y="486383"/>
                </a:cubicBezTo>
                <a:cubicBezTo>
                  <a:pt x="1238655" y="100519"/>
                  <a:pt x="1378085" y="50259"/>
                  <a:pt x="1517515" y="0"/>
                </a:cubicBezTo>
              </a:path>
            </a:pathLst>
          </a:custGeom>
          <a:noFill/>
          <a:ln w="41275">
            <a:solidFill>
              <a:srgbClr val="FFD33C"/>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573382" y="3332301"/>
            <a:ext cx="3458714" cy="1200329"/>
          </a:xfrm>
          <a:prstGeom prst="rect">
            <a:avLst/>
          </a:prstGeom>
          <a:noFill/>
        </p:spPr>
        <p:txBody>
          <a:bodyPr wrap="square" rtlCol="0">
            <a:spAutoFit/>
          </a:bodyPr>
          <a:lstStyle/>
          <a:p>
            <a:pPr algn="ctr"/>
            <a:r>
              <a:rPr lang="en-GB" sz="2400" dirty="0">
                <a:solidFill>
                  <a:srgbClr val="2B465E"/>
                </a:solidFill>
                <a:latin typeface="Avenir Roman" panose="02000503020000020003"/>
              </a:rPr>
              <a:t>COMMUNICATION</a:t>
            </a:r>
          </a:p>
          <a:p>
            <a:pPr algn="ctr"/>
            <a:endParaRPr lang="en-GB" sz="2400" dirty="0">
              <a:solidFill>
                <a:srgbClr val="2B465E"/>
              </a:solidFill>
              <a:latin typeface="Avenir Roman" panose="02000503020000020003"/>
            </a:endParaRPr>
          </a:p>
          <a:p>
            <a:pPr algn="ctr"/>
            <a:r>
              <a:rPr lang="en-GB" sz="2400" dirty="0">
                <a:solidFill>
                  <a:srgbClr val="2B465E"/>
                </a:solidFill>
                <a:latin typeface="Avenir Roman" panose="02000503020000020003"/>
              </a:rPr>
              <a:t>COLLABORATION</a:t>
            </a:r>
          </a:p>
        </p:txBody>
      </p:sp>
    </p:spTree>
    <p:extLst>
      <p:ext uri="{BB962C8B-B14F-4D97-AF65-F5344CB8AC3E}">
        <p14:creationId xmlns:p14="http://schemas.microsoft.com/office/powerpoint/2010/main" val="156272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72"/>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73"/>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03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5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par>
                          <p:cTn id="47" fill="hold">
                            <p:stCondLst>
                              <p:cond delay="500"/>
                            </p:stCondLst>
                            <p:childTnLst>
                              <p:par>
                                <p:cTn id="48" presetID="1" presetClass="exit" presetSubtype="0" fill="hold" grpId="1" nodeType="afterEffect">
                                  <p:stCondLst>
                                    <p:cond delay="0"/>
                                  </p:stCondLst>
                                  <p:childTnLst>
                                    <p:set>
                                      <p:cBhvr>
                                        <p:cTn id="49" dur="1" fill="hold">
                                          <p:stCondLst>
                                            <p:cond delay="0"/>
                                          </p:stCondLst>
                                        </p:cTn>
                                        <p:tgtEl>
                                          <p:spTgt spid="7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02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05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04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02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2.70833E-6 3.7037E-7 L -0.00248 0.11204 " pathEditMode="relative" rAng="0" ptsTypes="AA">
                                      <p:cBhvr>
                                        <p:cTn id="71" dur="2000" fill="hold"/>
                                        <p:tgtEl>
                                          <p:spTgt spid="20"/>
                                        </p:tgtEl>
                                        <p:attrNameLst>
                                          <p:attrName>ppt_x</p:attrName>
                                          <p:attrName>ppt_y</p:attrName>
                                        </p:attrNameLst>
                                      </p:cBhvr>
                                      <p:rCtr x="-130" y="5602"/>
                                    </p:animMotion>
                                  </p:child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9" grpId="0" animBg="1"/>
      <p:bldGraphic spid="1030" grpId="0">
        <p:bldAsOne/>
      </p:bldGraphic>
      <p:bldP spid="49" grpId="0" animBg="1"/>
      <p:bldP spid="57" grpId="0" animBg="1"/>
      <p:bldGraphic spid="73" grpId="0">
        <p:bldAsOne/>
      </p:bldGraphic>
      <p:bldP spid="74" grpId="0" animBg="1"/>
      <p:bldP spid="74" grpId="1" animBg="1"/>
      <p:bldP spid="5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9CD2-D6CE-4C6C-8B71-0922A27087F3}"/>
              </a:ext>
            </a:extLst>
          </p:cNvPr>
          <p:cNvSpPr>
            <a:spLocks noGrp="1"/>
          </p:cNvSpPr>
          <p:nvPr>
            <p:ph type="title"/>
          </p:nvPr>
        </p:nvSpPr>
        <p:spPr>
          <a:xfrm>
            <a:off x="978064" y="105461"/>
            <a:ext cx="10515600" cy="1325563"/>
          </a:xfrm>
        </p:spPr>
        <p:txBody>
          <a:bodyPr/>
          <a:lstStyle/>
          <a:p>
            <a:pPr algn="ctr"/>
            <a:r>
              <a:rPr lang="en-GB" dirty="0"/>
              <a:t>MEET THE TEAM</a:t>
            </a:r>
          </a:p>
        </p:txBody>
      </p:sp>
      <p:pic>
        <p:nvPicPr>
          <p:cNvPr id="1026" name="Picture 2" descr="Image may contain: 1 person, smiling, selfie and close-up">
            <a:extLst>
              <a:ext uri="{FF2B5EF4-FFF2-40B4-BE49-F238E27FC236}">
                <a16:creationId xmlns:a16="http://schemas.microsoft.com/office/drawing/2014/main" id="{6DA6F8EF-5C1A-4490-9F83-BD288ACC5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5706" y="1422451"/>
            <a:ext cx="1495194" cy="15388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2A0B472-8FA9-DD4D-9CCE-180950117B9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20183"/>
          <a:stretch/>
        </p:blipFill>
        <p:spPr>
          <a:xfrm>
            <a:off x="6256132" y="1422450"/>
            <a:ext cx="1446024" cy="1538895"/>
          </a:xfrm>
          <a:prstGeom prst="rect">
            <a:avLst/>
          </a:prstGeom>
        </p:spPr>
      </p:pic>
      <p:pic>
        <p:nvPicPr>
          <p:cNvPr id="6" name="Picture 5">
            <a:extLst>
              <a:ext uri="{FF2B5EF4-FFF2-40B4-BE49-F238E27FC236}">
                <a16:creationId xmlns:a16="http://schemas.microsoft.com/office/drawing/2014/main" id="{6B6C09E9-8494-E440-9B64-0E8BBD5BB7B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5597435" y="3783678"/>
            <a:ext cx="1444457" cy="1931308"/>
          </a:xfrm>
          <a:prstGeom prst="rect">
            <a:avLst/>
          </a:prstGeom>
        </p:spPr>
      </p:pic>
      <p:pic>
        <p:nvPicPr>
          <p:cNvPr id="8" name="Picture 7">
            <a:extLst>
              <a:ext uri="{FF2B5EF4-FFF2-40B4-BE49-F238E27FC236}">
                <a16:creationId xmlns:a16="http://schemas.microsoft.com/office/drawing/2014/main" id="{DFE314A7-EFC8-D14F-8903-B79B00B02CAF}"/>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6528"/>
          <a:stretch/>
        </p:blipFill>
        <p:spPr>
          <a:xfrm>
            <a:off x="9877130" y="1422450"/>
            <a:ext cx="1646368" cy="1538895"/>
          </a:xfrm>
          <a:prstGeom prst="rect">
            <a:avLst/>
          </a:prstGeom>
        </p:spPr>
      </p:pic>
      <p:pic>
        <p:nvPicPr>
          <p:cNvPr id="10" name="Picture 9">
            <a:extLst>
              <a:ext uri="{FF2B5EF4-FFF2-40B4-BE49-F238E27FC236}">
                <a16:creationId xmlns:a16="http://schemas.microsoft.com/office/drawing/2014/main" id="{BBDE2BE7-475A-104F-A421-080016095C3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380051" y="1431023"/>
            <a:ext cx="1445034" cy="1538895"/>
          </a:xfrm>
          <a:prstGeom prst="rect">
            <a:avLst/>
          </a:prstGeom>
        </p:spPr>
      </p:pic>
      <p:pic>
        <p:nvPicPr>
          <p:cNvPr id="12" name="Picture 11">
            <a:extLst>
              <a:ext uri="{FF2B5EF4-FFF2-40B4-BE49-F238E27FC236}">
                <a16:creationId xmlns:a16="http://schemas.microsoft.com/office/drawing/2014/main" id="{FF39C3BA-E553-BB4D-B75D-DF736195541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578081" y="1431024"/>
            <a:ext cx="1530322" cy="1530322"/>
          </a:xfrm>
          <a:prstGeom prst="rect">
            <a:avLst/>
          </a:prstGeom>
        </p:spPr>
      </p:pic>
      <p:pic>
        <p:nvPicPr>
          <p:cNvPr id="14" name="Picture 13">
            <a:extLst>
              <a:ext uri="{FF2B5EF4-FFF2-40B4-BE49-F238E27FC236}">
                <a16:creationId xmlns:a16="http://schemas.microsoft.com/office/drawing/2014/main" id="{E4987910-67AB-D749-AC86-7E998671EE0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214664" y="3783385"/>
            <a:ext cx="1278513" cy="1918236"/>
          </a:xfrm>
          <a:prstGeom prst="rect">
            <a:avLst/>
          </a:prstGeom>
        </p:spPr>
      </p:pic>
      <p:pic>
        <p:nvPicPr>
          <p:cNvPr id="16" name="Picture 15">
            <a:extLst>
              <a:ext uri="{FF2B5EF4-FFF2-40B4-BE49-F238E27FC236}">
                <a16:creationId xmlns:a16="http://schemas.microsoft.com/office/drawing/2014/main" id="{7A0040D9-CE78-4440-B255-5792B406BB96}"/>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22593"/>
          <a:stretch/>
        </p:blipFill>
        <p:spPr>
          <a:xfrm>
            <a:off x="8729960" y="3783385"/>
            <a:ext cx="1495195" cy="1931601"/>
          </a:xfrm>
          <a:prstGeom prst="rect">
            <a:avLst/>
          </a:prstGeom>
        </p:spPr>
      </p:pic>
      <p:pic>
        <p:nvPicPr>
          <p:cNvPr id="18" name="Picture 17">
            <a:extLst>
              <a:ext uri="{FF2B5EF4-FFF2-40B4-BE49-F238E27FC236}">
                <a16:creationId xmlns:a16="http://schemas.microsoft.com/office/drawing/2014/main" id="{49C46C26-F0B0-A14E-AD52-55133BA91676}"/>
              </a:ext>
            </a:extLst>
          </p:cNvPr>
          <p:cNvPicPr>
            <a:picLocks noChangeAspect="1"/>
          </p:cNvPicPr>
          <p:nvPr/>
        </p:nvPicPr>
        <p:blipFill rotWithShape="1">
          <a:blip r:embed="rId11" cstate="hqprint">
            <a:extLst>
              <a:ext uri="{28A0092B-C50C-407E-A947-70E740481C1C}">
                <a14:useLocalDpi xmlns:a14="http://schemas.microsoft.com/office/drawing/2010/main" val="0"/>
              </a:ext>
            </a:extLst>
          </a:blip>
          <a:srcRect l="15684"/>
          <a:stretch/>
        </p:blipFill>
        <p:spPr>
          <a:xfrm>
            <a:off x="2093818" y="3798065"/>
            <a:ext cx="1613156" cy="1918236"/>
          </a:xfrm>
          <a:prstGeom prst="rect">
            <a:avLst/>
          </a:prstGeom>
        </p:spPr>
      </p:pic>
      <p:pic>
        <p:nvPicPr>
          <p:cNvPr id="20" name="Picture 19">
            <a:extLst>
              <a:ext uri="{FF2B5EF4-FFF2-40B4-BE49-F238E27FC236}">
                <a16:creationId xmlns:a16="http://schemas.microsoft.com/office/drawing/2014/main" id="{E7BB2AEF-BFC8-324D-9B00-D650264523BF}"/>
              </a:ext>
            </a:extLst>
          </p:cNvPr>
          <p:cNvPicPr>
            <a:picLocks noChangeAspect="1"/>
          </p:cNvPicPr>
          <p:nvPr/>
        </p:nvPicPr>
        <p:blipFill rotWithShape="1">
          <a:blip r:embed="rId12" cstate="hqprint">
            <a:extLst>
              <a:ext uri="{28A0092B-C50C-407E-A947-70E740481C1C}">
                <a14:useLocalDpi xmlns:a14="http://schemas.microsoft.com/office/drawing/2010/main" val="0"/>
              </a:ext>
            </a:extLst>
          </a:blip>
          <a:srcRect l="37337" r="6186"/>
          <a:stretch/>
        </p:blipFill>
        <p:spPr>
          <a:xfrm>
            <a:off x="3909367" y="3811919"/>
            <a:ext cx="1444458" cy="1918236"/>
          </a:xfrm>
          <a:prstGeom prst="rect">
            <a:avLst/>
          </a:prstGeom>
        </p:spPr>
      </p:pic>
      <p:pic>
        <p:nvPicPr>
          <p:cNvPr id="22" name="Picture 21">
            <a:extLst>
              <a:ext uri="{FF2B5EF4-FFF2-40B4-BE49-F238E27FC236}">
                <a16:creationId xmlns:a16="http://schemas.microsoft.com/office/drawing/2014/main" id="{2A8C8505-21C7-914A-BDA6-71B74784E7A9}"/>
              </a:ext>
            </a:extLst>
          </p:cNvPr>
          <p:cNvPicPr>
            <a:picLocks noChangeAspect="1"/>
          </p:cNvPicPr>
          <p:nvPr/>
        </p:nvPicPr>
        <p:blipFill rotWithShape="1">
          <a:blip r:embed="rId13">
            <a:extLst>
              <a:ext uri="{28A0092B-C50C-407E-A947-70E740481C1C}">
                <a14:useLocalDpi xmlns:a14="http://schemas.microsoft.com/office/drawing/2010/main" val="0"/>
              </a:ext>
            </a:extLst>
          </a:blip>
          <a:srcRect l="43544"/>
          <a:stretch/>
        </p:blipFill>
        <p:spPr>
          <a:xfrm>
            <a:off x="458699" y="3813233"/>
            <a:ext cx="1477235" cy="1918236"/>
          </a:xfrm>
          <a:prstGeom prst="rect">
            <a:avLst/>
          </a:prstGeom>
        </p:spPr>
      </p:pic>
      <p:pic>
        <p:nvPicPr>
          <p:cNvPr id="24" name="Picture 23">
            <a:extLst>
              <a:ext uri="{FF2B5EF4-FFF2-40B4-BE49-F238E27FC236}">
                <a16:creationId xmlns:a16="http://schemas.microsoft.com/office/drawing/2014/main" id="{161D38C9-A35E-F041-B74D-11D0C39A1CCB}"/>
              </a:ext>
            </a:extLst>
          </p:cNvPr>
          <p:cNvPicPr>
            <a:picLocks noChangeAspect="1"/>
          </p:cNvPicPr>
          <p:nvPr/>
        </p:nvPicPr>
        <p:blipFill rotWithShape="1">
          <a:blip r:embed="rId14" cstate="hqprint">
            <a:extLst>
              <a:ext uri="{28A0092B-C50C-407E-A947-70E740481C1C}">
                <a14:useLocalDpi xmlns:a14="http://schemas.microsoft.com/office/drawing/2010/main" val="0"/>
              </a:ext>
            </a:extLst>
          </a:blip>
          <a:srcRect l="7686" r="16291"/>
          <a:stretch/>
        </p:blipFill>
        <p:spPr>
          <a:xfrm>
            <a:off x="10410923" y="3796751"/>
            <a:ext cx="1495196" cy="1904870"/>
          </a:xfrm>
          <a:prstGeom prst="rect">
            <a:avLst/>
          </a:prstGeom>
        </p:spPr>
      </p:pic>
      <p:pic>
        <p:nvPicPr>
          <p:cNvPr id="3" name="Picture 2" descr="Image">
            <a:extLst>
              <a:ext uri="{FF2B5EF4-FFF2-40B4-BE49-F238E27FC236}">
                <a16:creationId xmlns:a16="http://schemas.microsoft.com/office/drawing/2014/main" id="{17BB6944-1195-4521-BC72-2990C3A9004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3008" y="1431024"/>
            <a:ext cx="1493298" cy="153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94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758A25-0174-47A4-88B7-762CBAD4D0F8}"/>
              </a:ext>
            </a:extLst>
          </p:cNvPr>
          <p:cNvSpPr/>
          <p:nvPr/>
        </p:nvSpPr>
        <p:spPr>
          <a:xfrm>
            <a:off x="-39906" y="-183913"/>
            <a:ext cx="1934817" cy="72224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Content Placeholder 4">
            <a:extLst>
              <a:ext uri="{FF2B5EF4-FFF2-40B4-BE49-F238E27FC236}">
                <a16:creationId xmlns:a16="http://schemas.microsoft.com/office/drawing/2014/main" id="{AA4354C7-42B6-4662-972F-6C55485EEBE6}"/>
              </a:ext>
            </a:extLst>
          </p:cNvPr>
          <p:cNvPicPr>
            <a:picLocks noChangeAspect="1"/>
          </p:cNvPicPr>
          <p:nvPr/>
        </p:nvPicPr>
        <p:blipFill>
          <a:blip r:embed="rId3"/>
          <a:stretch>
            <a:fillRect/>
          </a:stretch>
        </p:blipFill>
        <p:spPr>
          <a:xfrm>
            <a:off x="4072420" y="961812"/>
            <a:ext cx="7120558" cy="4930987"/>
          </a:xfrm>
          <a:prstGeom prst="rect">
            <a:avLst/>
          </a:prstGeom>
        </p:spPr>
      </p:pic>
      <p:sp>
        <p:nvSpPr>
          <p:cNvPr id="5" name="Title 4">
            <a:extLst>
              <a:ext uri="{FF2B5EF4-FFF2-40B4-BE49-F238E27FC236}">
                <a16:creationId xmlns:a16="http://schemas.microsoft.com/office/drawing/2014/main" id="{4D84F6B5-9C2D-46B6-8AA3-40924C14F297}"/>
              </a:ext>
            </a:extLst>
          </p:cNvPr>
          <p:cNvSpPr>
            <a:spLocks noGrp="1"/>
          </p:cNvSpPr>
          <p:nvPr>
            <p:ph type="title"/>
          </p:nvPr>
        </p:nvSpPr>
        <p:spPr/>
        <p:txBody>
          <a:bodyPr/>
          <a:lstStyle/>
          <a:p>
            <a:endParaRPr lang="en-GB" dirty="0"/>
          </a:p>
        </p:txBody>
      </p:sp>
      <p:sp>
        <p:nvSpPr>
          <p:cNvPr id="11" name="Title 1">
            <a:extLst>
              <a:ext uri="{FF2B5EF4-FFF2-40B4-BE49-F238E27FC236}">
                <a16:creationId xmlns:a16="http://schemas.microsoft.com/office/drawing/2014/main" id="{CCF7A49B-0F93-40E1-B9FE-2E96DEAD8116}"/>
              </a:ext>
            </a:extLst>
          </p:cNvPr>
          <p:cNvSpPr txBox="1">
            <a:spLocks/>
          </p:cNvSpPr>
          <p:nvPr/>
        </p:nvSpPr>
        <p:spPr>
          <a:xfrm>
            <a:off x="640080" y="2074363"/>
            <a:ext cx="2752354" cy="2709275"/>
          </a:xfrm>
          <a:prstGeom prst="ellipse">
            <a:avLst/>
          </a:prstGeom>
          <a:solidFill>
            <a:srgbClr val="2B465E"/>
          </a:solidFill>
          <a:ln w="174625" cmpd="thinThick">
            <a:solidFill>
              <a:srgbClr val="FFD33C"/>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100" dirty="0">
                <a:ln w="0">
                  <a:noFill/>
                </a:ln>
                <a:solidFill>
                  <a:schemeClr val="bg1"/>
                </a:solidFill>
                <a:latin typeface="Arial Rounded MT Bold" panose="020F0704030504030204" pitchFamily="34" charset="0"/>
              </a:rPr>
              <a:t>Aims of the Student Partnership Agreement</a:t>
            </a:r>
          </a:p>
        </p:txBody>
      </p:sp>
    </p:spTree>
    <p:extLst>
      <p:ext uri="{BB962C8B-B14F-4D97-AF65-F5344CB8AC3E}">
        <p14:creationId xmlns:p14="http://schemas.microsoft.com/office/powerpoint/2010/main" val="413022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6F74-39C1-4B39-8848-2B921527D7E8}"/>
              </a:ext>
            </a:extLst>
          </p:cNvPr>
          <p:cNvSpPr>
            <a:spLocks noGrp="1"/>
          </p:cNvSpPr>
          <p:nvPr>
            <p:ph type="title"/>
          </p:nvPr>
        </p:nvSpPr>
        <p:spPr>
          <a:xfrm>
            <a:off x="838200" y="365125"/>
            <a:ext cx="10515600" cy="1325563"/>
          </a:xfrm>
        </p:spPr>
        <p:txBody>
          <a:bodyPr>
            <a:normAutofit/>
          </a:bodyPr>
          <a:lstStyle/>
          <a:p>
            <a:r>
              <a:rPr lang="en-GB" dirty="0">
                <a:latin typeface="Avenir Roman" panose="02000503020000020003" pitchFamily="2" charset="0"/>
              </a:rPr>
              <a:t>What was Chemistry already doing right?</a:t>
            </a:r>
          </a:p>
        </p:txBody>
      </p:sp>
      <p:graphicFrame>
        <p:nvGraphicFramePr>
          <p:cNvPr id="7" name="Content Placeholder 3">
            <a:extLst>
              <a:ext uri="{FF2B5EF4-FFF2-40B4-BE49-F238E27FC236}">
                <a16:creationId xmlns:a16="http://schemas.microsoft.com/office/drawing/2014/main" id="{066EAE3F-A965-4AF0-85F1-097034ACF69A}"/>
              </a:ext>
            </a:extLst>
          </p:cNvPr>
          <p:cNvGraphicFramePr>
            <a:graphicFrameLocks noGrp="1"/>
          </p:cNvGraphicFramePr>
          <p:nvPr>
            <p:ph idx="1"/>
            <p:extLst>
              <p:ext uri="{D42A27DB-BD31-4B8C-83A1-F6EECF244321}">
                <p14:modId xmlns:p14="http://schemas.microsoft.com/office/powerpoint/2010/main" val="8150319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172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2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1C9A5BE-3378-4DC1-8E02-6A7C99F52BFA}"/>
              </a:ext>
            </a:extLst>
          </p:cNvPr>
          <p:cNvSpPr>
            <a:spLocks noGrp="1"/>
          </p:cNvSpPr>
          <p:nvPr>
            <p:ph type="title"/>
          </p:nvPr>
        </p:nvSpPr>
        <p:spPr>
          <a:xfrm>
            <a:off x="6094105" y="802955"/>
            <a:ext cx="4977976" cy="1454051"/>
          </a:xfrm>
        </p:spPr>
        <p:txBody>
          <a:bodyPr>
            <a:normAutofit/>
          </a:bodyPr>
          <a:lstStyle/>
          <a:p>
            <a:r>
              <a:rPr lang="en-GB" dirty="0">
                <a:solidFill>
                  <a:srgbClr val="000000"/>
                </a:solidFill>
                <a:latin typeface="Avenir Roman" panose="02000503020000020003" pitchFamily="2" charset="0"/>
              </a:rPr>
              <a:t>Expanding the </a:t>
            </a:r>
            <a:r>
              <a:rPr lang="en-GB" dirty="0" err="1">
                <a:solidFill>
                  <a:srgbClr val="000000"/>
                </a:solidFill>
                <a:latin typeface="Avenir Roman" panose="02000503020000020003" pitchFamily="2" charset="0"/>
              </a:rPr>
              <a:t>Chemunity</a:t>
            </a:r>
            <a:r>
              <a:rPr lang="en-GB" dirty="0">
                <a:solidFill>
                  <a:srgbClr val="000000"/>
                </a:solidFill>
                <a:latin typeface="Avenir Roman" panose="02000503020000020003" pitchFamily="2" charset="0"/>
              </a:rPr>
              <a:t> </a:t>
            </a:r>
          </a:p>
        </p:txBody>
      </p:sp>
      <p:sp>
        <p:nvSpPr>
          <p:cNvPr id="2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oard Room">
            <a:extLst>
              <a:ext uri="{FF2B5EF4-FFF2-40B4-BE49-F238E27FC236}">
                <a16:creationId xmlns:a16="http://schemas.microsoft.com/office/drawing/2014/main" id="{099A6A02-6F76-42A5-9E35-74E394591D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CC62E63F-E168-436F-94E5-BDD970D2AFDB}"/>
              </a:ext>
            </a:extLst>
          </p:cNvPr>
          <p:cNvSpPr>
            <a:spLocks noGrp="1"/>
          </p:cNvSpPr>
          <p:nvPr>
            <p:ph idx="1"/>
          </p:nvPr>
        </p:nvSpPr>
        <p:spPr>
          <a:xfrm>
            <a:off x="6090574" y="2421682"/>
            <a:ext cx="4977578" cy="3639289"/>
          </a:xfrm>
        </p:spPr>
        <p:txBody>
          <a:bodyPr anchor="ctr">
            <a:normAutofit/>
          </a:bodyPr>
          <a:lstStyle/>
          <a:p>
            <a:r>
              <a:rPr lang="en-GB" sz="2000" dirty="0">
                <a:solidFill>
                  <a:srgbClr val="000000"/>
                </a:solidFill>
                <a:latin typeface="Avenir Roman" panose="02000503020000020003" pitchFamily="2" charset="0"/>
              </a:rPr>
              <a:t>Casual interaction between staff and students, including postgrads</a:t>
            </a:r>
          </a:p>
          <a:p>
            <a:endParaRPr lang="en-GB" sz="2000" dirty="0">
              <a:solidFill>
                <a:srgbClr val="000000"/>
              </a:solidFill>
              <a:latin typeface="Avenir Roman" panose="02000503020000020003" pitchFamily="2" charset="0"/>
            </a:endParaRPr>
          </a:p>
          <a:p>
            <a:r>
              <a:rPr lang="en-GB" sz="2000" dirty="0">
                <a:solidFill>
                  <a:srgbClr val="000000"/>
                </a:solidFill>
                <a:latin typeface="Avenir Roman" panose="02000503020000020003" pitchFamily="2" charset="0"/>
              </a:rPr>
              <a:t>Normalise conversation surrounding SPA themes</a:t>
            </a:r>
          </a:p>
          <a:p>
            <a:endParaRPr lang="en-GB" sz="2000" dirty="0">
              <a:solidFill>
                <a:srgbClr val="000000"/>
              </a:solidFill>
              <a:latin typeface="Avenir Roman" panose="02000503020000020003" pitchFamily="2" charset="0"/>
            </a:endParaRPr>
          </a:p>
          <a:p>
            <a:r>
              <a:rPr lang="en-GB" sz="2000" dirty="0">
                <a:solidFill>
                  <a:srgbClr val="000000"/>
                </a:solidFill>
                <a:latin typeface="Avenir Roman" panose="02000503020000020003" pitchFamily="2" charset="0"/>
              </a:rPr>
              <a:t>Make it easier to find useful information, help and resources  </a:t>
            </a:r>
          </a:p>
        </p:txBody>
      </p:sp>
    </p:spTree>
    <p:extLst>
      <p:ext uri="{BB962C8B-B14F-4D97-AF65-F5344CB8AC3E}">
        <p14:creationId xmlns:p14="http://schemas.microsoft.com/office/powerpoint/2010/main" val="5902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1D3E-F3FA-4BD4-B590-C90EBF11B203}"/>
              </a:ext>
            </a:extLst>
          </p:cNvPr>
          <p:cNvSpPr>
            <a:spLocks noGrp="1"/>
          </p:cNvSpPr>
          <p:nvPr>
            <p:ph type="title"/>
          </p:nvPr>
        </p:nvSpPr>
        <p:spPr>
          <a:xfrm>
            <a:off x="838200" y="365125"/>
            <a:ext cx="10515600" cy="1325563"/>
          </a:xfrm>
        </p:spPr>
        <p:txBody>
          <a:bodyPr>
            <a:normAutofit/>
          </a:bodyPr>
          <a:lstStyle/>
          <a:p>
            <a:r>
              <a:rPr lang="en-GB" dirty="0">
                <a:latin typeface="Avenir Roman" panose="02000503020000020003" pitchFamily="2" charset="0"/>
              </a:rPr>
              <a:t>SPA spending – a three part plan </a:t>
            </a:r>
          </a:p>
        </p:txBody>
      </p:sp>
      <p:graphicFrame>
        <p:nvGraphicFramePr>
          <p:cNvPr id="5" name="Content Placeholder 2">
            <a:extLst>
              <a:ext uri="{FF2B5EF4-FFF2-40B4-BE49-F238E27FC236}">
                <a16:creationId xmlns:a16="http://schemas.microsoft.com/office/drawing/2014/main" id="{F930417A-4027-4C2E-9B1A-8A86E21BEBA7}"/>
              </a:ext>
            </a:extLst>
          </p:cNvPr>
          <p:cNvGraphicFramePr>
            <a:graphicFrameLocks noGrp="1"/>
          </p:cNvGraphicFramePr>
          <p:nvPr>
            <p:ph idx="1"/>
            <p:extLst>
              <p:ext uri="{D42A27DB-BD31-4B8C-83A1-F6EECF244321}">
                <p14:modId xmlns:p14="http://schemas.microsoft.com/office/powerpoint/2010/main" val="42062396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7599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A86E-5786-4338-B507-10A6ECBA8F9A}"/>
              </a:ext>
            </a:extLst>
          </p:cNvPr>
          <p:cNvSpPr>
            <a:spLocks noGrp="1"/>
          </p:cNvSpPr>
          <p:nvPr>
            <p:ph type="title"/>
          </p:nvPr>
        </p:nvSpPr>
        <p:spPr>
          <a:xfrm>
            <a:off x="805543" y="898596"/>
            <a:ext cx="5712824" cy="1325563"/>
          </a:xfrm>
        </p:spPr>
        <p:txBody>
          <a:bodyPr>
            <a:normAutofit fontScale="90000"/>
          </a:bodyPr>
          <a:lstStyle/>
          <a:p>
            <a:r>
              <a:rPr lang="en-GB" sz="4800" dirty="0">
                <a:solidFill>
                  <a:schemeClr val="bg1"/>
                </a:solidFill>
                <a:latin typeface="Avenir Roman" panose="02000503020000020003" pitchFamily="2" charset="0"/>
              </a:rPr>
              <a:t>Launch Event  </a:t>
            </a:r>
            <a:br>
              <a:rPr lang="en-GB" sz="2800" dirty="0">
                <a:solidFill>
                  <a:schemeClr val="bg1"/>
                </a:solidFill>
                <a:latin typeface="Avenir Roman" panose="02000503020000020003" pitchFamily="2" charset="0"/>
              </a:rPr>
            </a:br>
            <a:r>
              <a:rPr lang="en-GB" sz="2800" dirty="0">
                <a:solidFill>
                  <a:schemeClr val="bg1"/>
                </a:solidFill>
                <a:latin typeface="Avenir Roman" panose="02000503020000020003" pitchFamily="2" charset="0"/>
              </a:rPr>
              <a:t>Gathering opinions and raising awareness</a:t>
            </a:r>
          </a:p>
        </p:txBody>
      </p:sp>
      <p:sp>
        <p:nvSpPr>
          <p:cNvPr id="3" name="Content Placeholder 2">
            <a:extLst>
              <a:ext uri="{FF2B5EF4-FFF2-40B4-BE49-F238E27FC236}">
                <a16:creationId xmlns:a16="http://schemas.microsoft.com/office/drawing/2014/main" id="{3D12CB1F-E06C-4298-A654-DE141A231998}"/>
              </a:ext>
            </a:extLst>
          </p:cNvPr>
          <p:cNvSpPr>
            <a:spLocks noGrp="1"/>
          </p:cNvSpPr>
          <p:nvPr>
            <p:ph idx="1"/>
          </p:nvPr>
        </p:nvSpPr>
        <p:spPr>
          <a:xfrm>
            <a:off x="805543" y="2871982"/>
            <a:ext cx="4558309" cy="3181684"/>
          </a:xfrm>
        </p:spPr>
        <p:txBody>
          <a:bodyPr anchor="t">
            <a:normAutofit/>
          </a:bodyPr>
          <a:lstStyle/>
          <a:p>
            <a:r>
              <a:rPr lang="en-GB" sz="1800" dirty="0">
                <a:solidFill>
                  <a:schemeClr val="bg1"/>
                </a:solidFill>
                <a:latin typeface="Avenir Roman" panose="02000503020000020003" pitchFamily="2" charset="0"/>
              </a:rPr>
              <a:t>Social space, food, board games </a:t>
            </a:r>
          </a:p>
          <a:p>
            <a:endParaRPr lang="en-GB" sz="1800" dirty="0">
              <a:solidFill>
                <a:schemeClr val="bg1"/>
              </a:solidFill>
              <a:latin typeface="Avenir Roman" panose="02000503020000020003" pitchFamily="2" charset="0"/>
            </a:endParaRPr>
          </a:p>
          <a:p>
            <a:r>
              <a:rPr lang="en-GB" sz="1800" dirty="0">
                <a:solidFill>
                  <a:schemeClr val="bg1"/>
                </a:solidFill>
                <a:latin typeface="Avenir Roman" panose="02000503020000020003" pitchFamily="2" charset="0"/>
              </a:rPr>
              <a:t>Asked general questions about SPA themes </a:t>
            </a:r>
          </a:p>
          <a:p>
            <a:endParaRPr lang="en-GB" sz="1800" dirty="0">
              <a:solidFill>
                <a:schemeClr val="bg1"/>
              </a:solidFill>
              <a:latin typeface="Avenir Roman" panose="02000503020000020003" pitchFamily="2" charset="0"/>
            </a:endParaRPr>
          </a:p>
          <a:p>
            <a:r>
              <a:rPr lang="en-GB" sz="1800" dirty="0">
                <a:solidFill>
                  <a:schemeClr val="bg1"/>
                </a:solidFill>
                <a:latin typeface="Avenir Roman" panose="02000503020000020003" pitchFamily="2" charset="0"/>
              </a:rPr>
              <a:t>Feedback on sticky notes</a:t>
            </a:r>
          </a:p>
          <a:p>
            <a:endParaRPr lang="en-GB" sz="1800" dirty="0"/>
          </a:p>
          <a:p>
            <a:endParaRPr lang="en-GB" sz="1800" dirty="0"/>
          </a:p>
        </p:txBody>
      </p:sp>
      <p:sp>
        <p:nvSpPr>
          <p:cNvPr id="17" name="Oval 19">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D33C">
              <a:alpha val="80000"/>
            </a:srgbClr>
          </a:solidFill>
          <a:ln>
            <a:solidFill>
              <a:srgbClr val="FFD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21">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D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picture containing indoor, filled, wall, colorful&#10;&#10;Description generated with high confidence">
            <a:extLst>
              <a:ext uri="{FF2B5EF4-FFF2-40B4-BE49-F238E27FC236}">
                <a16:creationId xmlns:a16="http://schemas.microsoft.com/office/drawing/2014/main" id="{04A95820-2760-4430-A8C5-C1E243A34F33}"/>
              </a:ext>
            </a:extLst>
          </p:cNvPr>
          <p:cNvPicPr>
            <a:picLocks noChangeAspect="1"/>
          </p:cNvPicPr>
          <p:nvPr/>
        </p:nvPicPr>
        <p:blipFill rotWithShape="1">
          <a:blip r:embed="rId3"/>
          <a:srcRect t="9000" r="2" b="2"/>
          <a:stretch/>
        </p:blipFill>
        <p:spPr>
          <a:xfrm rot="21410909">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solidFill>
            <a:srgbClr val="FFD33C"/>
          </a:solidFill>
          <a:ln>
            <a:solidFill>
              <a:srgbClr val="FAB943"/>
            </a:solidFill>
          </a:ln>
        </p:spPr>
      </p:pic>
      <p:pic>
        <p:nvPicPr>
          <p:cNvPr id="4" name="Picture 3" descr="A whiteboard showing Post-Its with feedback">
            <a:extLst>
              <a:ext uri="{FF2B5EF4-FFF2-40B4-BE49-F238E27FC236}">
                <a16:creationId xmlns:a16="http://schemas.microsoft.com/office/drawing/2014/main" id="{E5A452F2-40A9-447E-A199-BAB976E79A52}"/>
              </a:ext>
            </a:extLst>
          </p:cNvPr>
          <p:cNvPicPr/>
          <p:nvPr/>
        </p:nvPicPr>
        <p:blipFill rotWithShape="1">
          <a:blip r:embed="rId4">
            <a:extLst>
              <a:ext uri="{28A0092B-C50C-407E-A947-70E740481C1C}">
                <a14:useLocalDpi xmlns:a14="http://schemas.microsoft.com/office/drawing/2010/main" val="0"/>
              </a:ext>
            </a:extLst>
          </a:blip>
          <a:srcRect r="13218" b="4"/>
          <a:stretch/>
        </p:blipFill>
        <p:spPr bwMode="auto">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p:spPr>
      </p:pic>
      <p:sp>
        <p:nvSpPr>
          <p:cNvPr id="19" name="Freeform: Shape 23">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D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group of people sitting at a table&#10;&#10;Description generated with very high confidence">
            <a:extLst>
              <a:ext uri="{FF2B5EF4-FFF2-40B4-BE49-F238E27FC236}">
                <a16:creationId xmlns:a16="http://schemas.microsoft.com/office/drawing/2014/main" id="{F00716C6-C66E-49C3-9F6C-95DD0FB0A587}"/>
              </a:ext>
            </a:extLst>
          </p:cNvPr>
          <p:cNvPicPr>
            <a:picLocks noChangeAspect="1"/>
          </p:cNvPicPr>
          <p:nvPr/>
        </p:nvPicPr>
        <p:blipFill rotWithShape="1">
          <a:blip r:embed="rId5"/>
          <a:srcRect r="10938" b="5"/>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rgbClr val="FFD33C"/>
          </a:solidFill>
          <a:ln>
            <a:solidFill>
              <a:srgbClr val="FFD33C"/>
            </a:solidFill>
          </a:ln>
        </p:spPr>
      </p:pic>
    </p:spTree>
    <p:extLst>
      <p:ext uri="{BB962C8B-B14F-4D97-AF65-F5344CB8AC3E}">
        <p14:creationId xmlns:p14="http://schemas.microsoft.com/office/powerpoint/2010/main" val="358974486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9D4247-E701-4A56-930F-B5F12439CB5F}"/>
              </a:ext>
            </a:extLst>
          </p:cNvPr>
          <p:cNvPicPr>
            <a:picLocks noChangeAspect="1"/>
          </p:cNvPicPr>
          <p:nvPr/>
        </p:nvPicPr>
        <p:blipFill rotWithShape="1">
          <a:blip r:embed="rId3"/>
          <a:srcRect r="277" b="38004"/>
          <a:stretch/>
        </p:blipFill>
        <p:spPr>
          <a:xfrm>
            <a:off x="5063072" y="3716887"/>
            <a:ext cx="3351182" cy="2334320"/>
          </a:xfrm>
          <a:prstGeom prst="rect">
            <a:avLst/>
          </a:prstGeom>
          <a:ln w="76200">
            <a:solidFill>
              <a:srgbClr val="FFD33C"/>
            </a:solidFill>
          </a:ln>
        </p:spPr>
      </p:pic>
      <p:pic>
        <p:nvPicPr>
          <p:cNvPr id="19" name="Picture 18">
            <a:extLst>
              <a:ext uri="{FF2B5EF4-FFF2-40B4-BE49-F238E27FC236}">
                <a16:creationId xmlns:a16="http://schemas.microsoft.com/office/drawing/2014/main" id="{D7AE55D4-119E-41DC-8FF4-21C19B88369E}"/>
              </a:ext>
            </a:extLst>
          </p:cNvPr>
          <p:cNvPicPr>
            <a:picLocks noChangeAspect="1"/>
          </p:cNvPicPr>
          <p:nvPr/>
        </p:nvPicPr>
        <p:blipFill rotWithShape="1">
          <a:blip r:embed="rId4"/>
          <a:srcRect r="1926" b="38004"/>
          <a:stretch/>
        </p:blipFill>
        <p:spPr>
          <a:xfrm>
            <a:off x="8685176" y="3736343"/>
            <a:ext cx="3351181" cy="2334320"/>
          </a:xfrm>
          <a:prstGeom prst="rect">
            <a:avLst/>
          </a:prstGeom>
          <a:ln w="76200">
            <a:solidFill>
              <a:srgbClr val="FFD33C"/>
            </a:solidFill>
          </a:ln>
        </p:spPr>
      </p:pic>
      <p:sp>
        <p:nvSpPr>
          <p:cNvPr id="2" name="Title 1">
            <a:extLst>
              <a:ext uri="{FF2B5EF4-FFF2-40B4-BE49-F238E27FC236}">
                <a16:creationId xmlns:a16="http://schemas.microsoft.com/office/drawing/2014/main" id="{4AE92849-41A5-4376-955E-0615962D634C}"/>
              </a:ext>
            </a:extLst>
          </p:cNvPr>
          <p:cNvSpPr>
            <a:spLocks noGrp="1"/>
          </p:cNvSpPr>
          <p:nvPr>
            <p:ph type="title"/>
          </p:nvPr>
        </p:nvSpPr>
        <p:spPr>
          <a:xfrm>
            <a:off x="873758" y="312777"/>
            <a:ext cx="4318879" cy="1072378"/>
          </a:xfrm>
        </p:spPr>
        <p:txBody>
          <a:bodyPr anchor="ctr">
            <a:normAutofit/>
          </a:bodyPr>
          <a:lstStyle/>
          <a:p>
            <a:r>
              <a:rPr lang="en-GB" dirty="0">
                <a:latin typeface="Avenir Roman" panose="02000503020000020003" pitchFamily="2" charset="0"/>
              </a:rPr>
              <a:t>Website</a:t>
            </a:r>
          </a:p>
        </p:txBody>
      </p:sp>
      <p:sp>
        <p:nvSpPr>
          <p:cNvPr id="3" name="Content Placeholder 2">
            <a:extLst>
              <a:ext uri="{FF2B5EF4-FFF2-40B4-BE49-F238E27FC236}">
                <a16:creationId xmlns:a16="http://schemas.microsoft.com/office/drawing/2014/main" id="{0E79EFF4-B43A-4543-8D73-3110ED6A6CF9}"/>
              </a:ext>
            </a:extLst>
          </p:cNvPr>
          <p:cNvSpPr>
            <a:spLocks noGrp="1"/>
          </p:cNvSpPr>
          <p:nvPr>
            <p:ph idx="1"/>
          </p:nvPr>
        </p:nvSpPr>
        <p:spPr>
          <a:xfrm>
            <a:off x="873102" y="256359"/>
            <a:ext cx="4319535" cy="4864864"/>
          </a:xfrm>
        </p:spPr>
        <p:txBody>
          <a:bodyPr anchor="ctr">
            <a:normAutofit/>
          </a:bodyPr>
          <a:lstStyle/>
          <a:p>
            <a:r>
              <a:rPr lang="en-GB" sz="1800" dirty="0">
                <a:latin typeface="Avenir Roman" panose="02000503020000020003" pitchFamily="2" charset="0"/>
              </a:rPr>
              <a:t>Easy to use online resource which collates relevant information for chemistry students</a:t>
            </a:r>
          </a:p>
          <a:p>
            <a:endParaRPr lang="en-GB" sz="1800" dirty="0">
              <a:latin typeface="Avenir Roman" panose="02000503020000020003" pitchFamily="2" charset="0"/>
            </a:endParaRPr>
          </a:p>
          <a:p>
            <a:r>
              <a:rPr lang="en-GB" sz="1800" dirty="0">
                <a:latin typeface="Avenir Roman" panose="02000503020000020003" pitchFamily="2" charset="0"/>
              </a:rPr>
              <a:t>Somewhere to share experiences </a:t>
            </a:r>
          </a:p>
          <a:p>
            <a:endParaRPr lang="en-GB" sz="1800" dirty="0">
              <a:latin typeface="Avenir Roman" panose="02000503020000020003" pitchFamily="2" charset="0"/>
            </a:endParaRPr>
          </a:p>
          <a:p>
            <a:r>
              <a:rPr lang="en-GB" sz="1800" dirty="0">
                <a:latin typeface="Avenir Roman" panose="02000503020000020003" pitchFamily="2" charset="0"/>
              </a:rPr>
              <a:t>A place to address feedback </a:t>
            </a:r>
          </a:p>
          <a:p>
            <a:endParaRPr lang="en-GB" sz="1600" dirty="0">
              <a:solidFill>
                <a:srgbClr val="FFFFFE"/>
              </a:solidFill>
            </a:endParaRPr>
          </a:p>
        </p:txBody>
      </p:sp>
      <p:pic>
        <p:nvPicPr>
          <p:cNvPr id="17" name="Picture 16">
            <a:extLst>
              <a:ext uri="{FF2B5EF4-FFF2-40B4-BE49-F238E27FC236}">
                <a16:creationId xmlns:a16="http://schemas.microsoft.com/office/drawing/2014/main" id="{A43B3B80-E6B5-48CA-9231-A4C2F878B820}"/>
              </a:ext>
            </a:extLst>
          </p:cNvPr>
          <p:cNvPicPr>
            <a:picLocks noChangeAspect="1"/>
          </p:cNvPicPr>
          <p:nvPr/>
        </p:nvPicPr>
        <p:blipFill rotWithShape="1">
          <a:blip r:embed="rId5"/>
          <a:srcRect l="364" t="1" r="-429" b="-2115"/>
          <a:stretch/>
        </p:blipFill>
        <p:spPr>
          <a:xfrm>
            <a:off x="5358398" y="256358"/>
            <a:ext cx="6677959" cy="3172642"/>
          </a:xfrm>
          <a:prstGeom prst="rect">
            <a:avLst/>
          </a:prstGeom>
          <a:solidFill>
            <a:srgbClr val="FFD33C"/>
          </a:solidFill>
          <a:ln w="76200">
            <a:solidFill>
              <a:srgbClr val="FFD33C"/>
            </a:solidFill>
          </a:ln>
        </p:spPr>
      </p:pic>
      <p:pic>
        <p:nvPicPr>
          <p:cNvPr id="4" name="Picture 3">
            <a:extLst>
              <a:ext uri="{FF2B5EF4-FFF2-40B4-BE49-F238E27FC236}">
                <a16:creationId xmlns:a16="http://schemas.microsoft.com/office/drawing/2014/main" id="{11EE8D16-F94A-420C-AC4E-46792E4283EE}"/>
              </a:ext>
            </a:extLst>
          </p:cNvPr>
          <p:cNvPicPr>
            <a:picLocks noChangeAspect="1"/>
          </p:cNvPicPr>
          <p:nvPr/>
        </p:nvPicPr>
        <p:blipFill rotWithShape="1">
          <a:blip r:embed="rId6"/>
          <a:srcRect l="32713" t="66466" r="33776" b="6518"/>
          <a:stretch/>
        </p:blipFill>
        <p:spPr>
          <a:xfrm>
            <a:off x="550891" y="4199384"/>
            <a:ext cx="4085617" cy="1851823"/>
          </a:xfrm>
          <a:prstGeom prst="rect">
            <a:avLst/>
          </a:prstGeom>
          <a:ln w="76200">
            <a:solidFill>
              <a:srgbClr val="FFD33C"/>
            </a:solidFill>
          </a:ln>
        </p:spPr>
      </p:pic>
    </p:spTree>
    <p:extLst>
      <p:ext uri="{BB962C8B-B14F-4D97-AF65-F5344CB8AC3E}">
        <p14:creationId xmlns:p14="http://schemas.microsoft.com/office/powerpoint/2010/main" val="2071310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solidFill>
            <a:schemeClr val="bg1">
              <a:lumMod val="50000"/>
            </a:schemeClr>
          </a:solidFill>
          <a:ln>
            <a:solidFill>
              <a:srgbClr val="FFD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6F347C-3C41-461E-A4E7-5F6338167E37}"/>
              </a:ext>
            </a:extLst>
          </p:cNvPr>
          <p:cNvSpPr>
            <a:spLocks noGrp="1"/>
          </p:cNvSpPr>
          <p:nvPr>
            <p:ph type="title"/>
          </p:nvPr>
        </p:nvSpPr>
        <p:spPr>
          <a:xfrm>
            <a:off x="6094105" y="802955"/>
            <a:ext cx="4977976" cy="1454051"/>
          </a:xfrm>
        </p:spPr>
        <p:txBody>
          <a:bodyPr>
            <a:normAutofit/>
          </a:bodyPr>
          <a:lstStyle/>
          <a:p>
            <a:r>
              <a:rPr lang="en-GB" dirty="0">
                <a:solidFill>
                  <a:srgbClr val="000000"/>
                </a:solidFill>
                <a:latin typeface="Avenir Roman" panose="02000503020000020003" pitchFamily="2" charset="0"/>
              </a:rPr>
              <a:t>Building for the future</a:t>
            </a:r>
          </a:p>
        </p:txBody>
      </p:sp>
      <p:sp>
        <p:nvSpPr>
          <p:cNvPr id="2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ad with Gears">
            <a:extLst>
              <a:ext uri="{FF2B5EF4-FFF2-40B4-BE49-F238E27FC236}">
                <a16:creationId xmlns:a16="http://schemas.microsoft.com/office/drawing/2014/main" id="{064327CE-8494-45A7-A43B-11CDCD22FB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48544"/>
            <a:ext cx="3620021" cy="3620021"/>
          </a:xfrm>
          <a:prstGeom prst="rect">
            <a:avLst/>
          </a:prstGeom>
        </p:spPr>
      </p:pic>
      <p:sp>
        <p:nvSpPr>
          <p:cNvPr id="3" name="Content Placeholder 2">
            <a:extLst>
              <a:ext uri="{FF2B5EF4-FFF2-40B4-BE49-F238E27FC236}">
                <a16:creationId xmlns:a16="http://schemas.microsoft.com/office/drawing/2014/main" id="{867E36A6-6DEA-4248-97E2-EAF02105F220}"/>
              </a:ext>
            </a:extLst>
          </p:cNvPr>
          <p:cNvSpPr>
            <a:spLocks noGrp="1"/>
          </p:cNvSpPr>
          <p:nvPr>
            <p:ph idx="1"/>
          </p:nvPr>
        </p:nvSpPr>
        <p:spPr>
          <a:xfrm>
            <a:off x="6094104" y="2132762"/>
            <a:ext cx="4977578" cy="3639289"/>
          </a:xfrm>
        </p:spPr>
        <p:txBody>
          <a:bodyPr anchor="ctr">
            <a:normAutofit/>
          </a:bodyPr>
          <a:lstStyle/>
          <a:p>
            <a:r>
              <a:rPr lang="en-GB" sz="2000" dirty="0">
                <a:solidFill>
                  <a:srgbClr val="000000"/>
                </a:solidFill>
                <a:latin typeface="Avenir Roman" panose="02000503020000020003" pitchFamily="2" charset="0"/>
              </a:rPr>
              <a:t>Addressing feedback in novel ways </a:t>
            </a:r>
          </a:p>
          <a:p>
            <a:pPr marL="0" indent="0">
              <a:buNone/>
            </a:pPr>
            <a:endParaRPr lang="en-GB" sz="2000" dirty="0">
              <a:solidFill>
                <a:srgbClr val="000000"/>
              </a:solidFill>
              <a:latin typeface="Avenir Roman" panose="02000503020000020003" pitchFamily="2" charset="0"/>
            </a:endParaRPr>
          </a:p>
          <a:p>
            <a:r>
              <a:rPr lang="en-GB" sz="2000" dirty="0">
                <a:solidFill>
                  <a:srgbClr val="000000"/>
                </a:solidFill>
                <a:latin typeface="Avenir Roman" panose="02000503020000020003" pitchFamily="2" charset="0"/>
              </a:rPr>
              <a:t>Developing and maintaining the web resource</a:t>
            </a:r>
          </a:p>
          <a:p>
            <a:pPr marL="0" indent="0">
              <a:buNone/>
            </a:pPr>
            <a:endParaRPr lang="en-GB" sz="2000" dirty="0">
              <a:solidFill>
                <a:srgbClr val="000000"/>
              </a:solidFill>
              <a:latin typeface="Avenir Roman" panose="02000503020000020003" pitchFamily="2" charset="0"/>
            </a:endParaRPr>
          </a:p>
          <a:p>
            <a:r>
              <a:rPr lang="en-GB" sz="2000" dirty="0">
                <a:solidFill>
                  <a:srgbClr val="000000"/>
                </a:solidFill>
                <a:latin typeface="Avenir Roman" panose="02000503020000020003" pitchFamily="2" charset="0"/>
              </a:rPr>
              <a:t>Expanding beyond </a:t>
            </a:r>
            <a:r>
              <a:rPr lang="en-GB" sz="2000" dirty="0" err="1">
                <a:solidFill>
                  <a:srgbClr val="000000"/>
                </a:solidFill>
                <a:latin typeface="Avenir Roman" panose="02000503020000020003" pitchFamily="2" charset="0"/>
              </a:rPr>
              <a:t>Chemunity</a:t>
            </a:r>
            <a:r>
              <a:rPr lang="en-GB" sz="2000" dirty="0">
                <a:solidFill>
                  <a:srgbClr val="000000"/>
                </a:solidFill>
                <a:latin typeface="Avenir Roman" panose="02000503020000020003" pitchFamily="2" charset="0"/>
              </a:rPr>
              <a:t> </a:t>
            </a:r>
          </a:p>
          <a:p>
            <a:pPr marL="0" indent="0">
              <a:buNone/>
            </a:pPr>
            <a:endParaRPr lang="en-GB" sz="2000" dirty="0">
              <a:solidFill>
                <a:srgbClr val="000000"/>
              </a:solidFill>
            </a:endParaRPr>
          </a:p>
        </p:txBody>
      </p:sp>
      <p:sp>
        <p:nvSpPr>
          <p:cNvPr id="4" name="TextBox 3">
            <a:extLst>
              <a:ext uri="{FF2B5EF4-FFF2-40B4-BE49-F238E27FC236}">
                <a16:creationId xmlns:a16="http://schemas.microsoft.com/office/drawing/2014/main" id="{0B20EF7A-100B-41C5-9EBB-4EC178C88F4B}"/>
              </a:ext>
            </a:extLst>
          </p:cNvPr>
          <p:cNvSpPr txBox="1"/>
          <p:nvPr/>
        </p:nvSpPr>
        <p:spPr>
          <a:xfrm>
            <a:off x="3638550" y="5674655"/>
            <a:ext cx="8267700" cy="954107"/>
          </a:xfrm>
          <a:prstGeom prst="rect">
            <a:avLst/>
          </a:prstGeom>
          <a:noFill/>
        </p:spPr>
        <p:txBody>
          <a:bodyPr wrap="square" rtlCol="0">
            <a:spAutoFit/>
          </a:bodyPr>
          <a:lstStyle/>
          <a:p>
            <a:pPr algn="r"/>
            <a:r>
              <a:rPr lang="en-GB" sz="2800" dirty="0">
                <a:latin typeface="Avenir Roman" panose="02000503020000020003" pitchFamily="2" charset="0"/>
              </a:rPr>
              <a:t>… Keep breaking down barriers and making bonds</a:t>
            </a:r>
          </a:p>
        </p:txBody>
      </p:sp>
    </p:spTree>
    <p:extLst>
      <p:ext uri="{BB962C8B-B14F-4D97-AF65-F5344CB8AC3E}">
        <p14:creationId xmlns:p14="http://schemas.microsoft.com/office/powerpoint/2010/main" val="4102073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1270</Words>
  <Application>Microsoft Macintosh PowerPoint</Application>
  <PresentationFormat>Widescreen</PresentationFormat>
  <Paragraphs>195</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Rounded MT Bold</vt:lpstr>
      <vt:lpstr>Avenir Roman</vt:lpstr>
      <vt:lpstr>Calibri</vt:lpstr>
      <vt:lpstr>Calibri Light</vt:lpstr>
      <vt:lpstr>Wingdings</vt:lpstr>
      <vt:lpstr>Office Theme</vt:lpstr>
      <vt:lpstr>PowerPoint Presentation</vt:lpstr>
      <vt:lpstr>MEET THE TEAM</vt:lpstr>
      <vt:lpstr>PowerPoint Presentation</vt:lpstr>
      <vt:lpstr>What was Chemistry already doing right?</vt:lpstr>
      <vt:lpstr>Expanding the Chemunity </vt:lpstr>
      <vt:lpstr>SPA spending – a three part plan </vt:lpstr>
      <vt:lpstr>Launch Event   Gathering opinions and raising awareness</vt:lpstr>
      <vt:lpstr>Website</vt:lpstr>
      <vt:lpstr>Building for the future</vt:lpstr>
      <vt:lpstr>Resources</vt:lpstr>
      <vt:lpstr>Mission success?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Cooney</dc:creator>
  <cp:lastModifiedBy>MOWAT Christopher</cp:lastModifiedBy>
  <cp:revision>31</cp:revision>
  <dcterms:created xsi:type="dcterms:W3CDTF">2018-10-07T14:51:28Z</dcterms:created>
  <dcterms:modified xsi:type="dcterms:W3CDTF">2019-01-14T09:19:42Z</dcterms:modified>
</cp:coreProperties>
</file>