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316" r:id="rId5"/>
    <p:sldId id="365" r:id="rId6"/>
    <p:sldId id="408" r:id="rId7"/>
    <p:sldId id="356" r:id="rId8"/>
    <p:sldId id="379" r:id="rId9"/>
    <p:sldId id="382" r:id="rId10"/>
    <p:sldId id="388" r:id="rId11"/>
    <p:sldId id="383" r:id="rId12"/>
    <p:sldId id="409" r:id="rId13"/>
    <p:sldId id="406" r:id="rId14"/>
    <p:sldId id="384" r:id="rId15"/>
    <p:sldId id="385" r:id="rId16"/>
    <p:sldId id="372" r:id="rId17"/>
    <p:sldId id="371" r:id="rId18"/>
    <p:sldId id="374" r:id="rId19"/>
    <p:sldId id="387" r:id="rId20"/>
    <p:sldId id="386" r:id="rId21"/>
    <p:sldId id="394" r:id="rId22"/>
    <p:sldId id="395" r:id="rId23"/>
    <p:sldId id="396" r:id="rId24"/>
    <p:sldId id="399" r:id="rId25"/>
    <p:sldId id="400" r:id="rId26"/>
    <p:sldId id="397" r:id="rId27"/>
    <p:sldId id="403" r:id="rId28"/>
    <p:sldId id="402" r:id="rId29"/>
    <p:sldId id="398" r:id="rId30"/>
    <p:sldId id="404" r:id="rId31"/>
    <p:sldId id="407" r:id="rId32"/>
    <p:sldId id="352" r:id="rId33"/>
    <p:sldId id="389" r:id="rId34"/>
    <p:sldId id="390" r:id="rId35"/>
    <p:sldId id="391" r:id="rId36"/>
    <p:sldId id="378" r:id="rId37"/>
    <p:sldId id="381" r:id="rId38"/>
    <p:sldId id="380" r:id="rId39"/>
    <p:sldId id="392" r:id="rId40"/>
    <p:sldId id="393" r:id="rId41"/>
    <p:sldId id="40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N Jenna" initials="MJ" lastIdx="13" clrIdx="0">
    <p:extLst>
      <p:ext uri="{19B8F6BF-5375-455C-9EA6-DF929625EA0E}">
        <p15:presenceInfo xmlns:p15="http://schemas.microsoft.com/office/powerpoint/2012/main" userId="S::jmann3@ed.ac.uk::29128b36-ee7c-45ae-97d5-e07591f529a1" providerId="AD"/>
      </p:ext>
    </p:extLst>
  </p:cmAuthor>
  <p:cmAuthor id="2" name="KELLY Lesley" initials="KL" lastIdx="1" clrIdx="1">
    <p:extLst>
      <p:ext uri="{19B8F6BF-5375-455C-9EA6-DF929625EA0E}">
        <p15:presenceInfo xmlns:p15="http://schemas.microsoft.com/office/powerpoint/2012/main" userId="S::lkelly4@ed.ac.uk::a63d39dc-9bd3-41af-bb33-894ba6f68a71" providerId="AD"/>
      </p:ext>
    </p:extLst>
  </p:cmAuthor>
  <p:cmAuthor id="3" name="KELLY Lesley" initials="KL [2]" lastIdx="3" clrIdx="2">
    <p:extLst>
      <p:ext uri="{19B8F6BF-5375-455C-9EA6-DF929625EA0E}">
        <p15:presenceInfo xmlns:p15="http://schemas.microsoft.com/office/powerpoint/2012/main" userId="S-1-5-21-861567501-1417001333-682003330-297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964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B1890-306A-EFB8-BD7E-1A3AB69E7D0F}" v="33" dt="2020-08-04T15:38:39.804"/>
    <p1510:client id="{044B41ED-B0C3-1851-5393-EC8AFD184A8F}" v="1" dt="2020-07-28T09:10:47.247"/>
    <p1510:client id="{3A14E363-FD89-BCFD-0F30-5E10D4C9A0AF}" v="111" dt="2020-08-04T15:25:44.649"/>
    <p1510:client id="{4F40903A-CDEC-4894-33E6-37C47CE11ACB}" v="257" dt="2020-07-14T14:40:55.173"/>
    <p1510:client id="{A14932C5-3A43-F848-A6E9-30DBDB45C609}" v="53" dt="2020-07-28T13:39:47.575"/>
    <p1510:client id="{B26787EB-A493-C006-855F-6F620EBCCCA1}" v="41" dt="2020-08-11T09:16:53.332"/>
    <p1510:client id="{ECE676D5-FA67-49C7-2305-D9801998564F}" v="10" dt="2020-07-28T12:11:52.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71" autoAdjust="0"/>
  </p:normalViewPr>
  <p:slideViewPr>
    <p:cSldViewPr snapToGrid="0">
      <p:cViewPr varScale="1">
        <p:scale>
          <a:sx n="49" d="100"/>
          <a:sy n="49" d="100"/>
        </p:scale>
        <p:origin x="1708" y="2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79"/>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Lesley" userId="S::lkelly4@ed.ac.uk::a63d39dc-9bd3-41af-bb33-894ba6f68a71" providerId="AD" clId="Web-{03AB1890-306A-EFB8-BD7E-1A3AB69E7D0F}"/>
    <pc:docChg chg="modSld">
      <pc:chgData name="KELLY Lesley" userId="S::lkelly4@ed.ac.uk::a63d39dc-9bd3-41af-bb33-894ba6f68a71" providerId="AD" clId="Web-{03AB1890-306A-EFB8-BD7E-1A3AB69E7D0F}" dt="2020-08-04T15:38:39.804" v="32" actId="20577"/>
      <pc:docMkLst>
        <pc:docMk/>
      </pc:docMkLst>
      <pc:sldChg chg="modSp delCm">
        <pc:chgData name="KELLY Lesley" userId="S::lkelly4@ed.ac.uk::a63d39dc-9bd3-41af-bb33-894ba6f68a71" providerId="AD" clId="Web-{03AB1890-306A-EFB8-BD7E-1A3AB69E7D0F}" dt="2020-08-04T15:38:39.804" v="31" actId="20577"/>
        <pc:sldMkLst>
          <pc:docMk/>
          <pc:sldMk cId="570345735" sldId="352"/>
        </pc:sldMkLst>
        <pc:spChg chg="mod">
          <ac:chgData name="KELLY Lesley" userId="S::lkelly4@ed.ac.uk::a63d39dc-9bd3-41af-bb33-894ba6f68a71" providerId="AD" clId="Web-{03AB1890-306A-EFB8-BD7E-1A3AB69E7D0F}" dt="2020-08-04T15:38:39.804" v="31" actId="20577"/>
          <ac:spMkLst>
            <pc:docMk/>
            <pc:sldMk cId="570345735" sldId="352"/>
            <ac:spMk id="6" creationId="{00000000-0000-0000-0000-000000000000}"/>
          </ac:spMkLst>
        </pc:spChg>
      </pc:sldChg>
      <pc:sldChg chg="modSp">
        <pc:chgData name="KELLY Lesley" userId="S::lkelly4@ed.ac.uk::a63d39dc-9bd3-41af-bb33-894ba6f68a71" providerId="AD" clId="Web-{03AB1890-306A-EFB8-BD7E-1A3AB69E7D0F}" dt="2020-08-04T15:37:53.848" v="0" actId="20577"/>
        <pc:sldMkLst>
          <pc:docMk/>
          <pc:sldMk cId="2802082446" sldId="386"/>
        </pc:sldMkLst>
        <pc:spChg chg="mod">
          <ac:chgData name="KELLY Lesley" userId="S::lkelly4@ed.ac.uk::a63d39dc-9bd3-41af-bb33-894ba6f68a71" providerId="AD" clId="Web-{03AB1890-306A-EFB8-BD7E-1A3AB69E7D0F}" dt="2020-08-04T15:37:53.848" v="0" actId="20577"/>
          <ac:spMkLst>
            <pc:docMk/>
            <pc:sldMk cId="2802082446" sldId="386"/>
            <ac:spMk id="2" creationId="{00000000-0000-0000-0000-000000000000}"/>
          </ac:spMkLst>
        </pc:spChg>
      </pc:sldChg>
    </pc:docChg>
  </pc:docChgLst>
  <pc:docChgLst>
    <pc:chgData name="WILLIAMS Kay" userId="S::jwillia8@ed.ac.uk::493dd58d-44be-4078-a670-36dfe662d6a7" providerId="AD" clId="Web-{B26787EB-A493-C006-855F-6F620EBCCCA1}"/>
    <pc:docChg chg="modSld">
      <pc:chgData name="WILLIAMS Kay" userId="S::jwillia8@ed.ac.uk::493dd58d-44be-4078-a670-36dfe662d6a7" providerId="AD" clId="Web-{B26787EB-A493-C006-855F-6F620EBCCCA1}" dt="2020-08-11T09:16:53.332" v="36" actId="14100"/>
      <pc:docMkLst>
        <pc:docMk/>
      </pc:docMkLst>
      <pc:sldChg chg="modSp">
        <pc:chgData name="WILLIAMS Kay" userId="S::jwillia8@ed.ac.uk::493dd58d-44be-4078-a670-36dfe662d6a7" providerId="AD" clId="Web-{B26787EB-A493-C006-855F-6F620EBCCCA1}" dt="2020-08-11T09:10:31.396" v="4" actId="20577"/>
        <pc:sldMkLst>
          <pc:docMk/>
          <pc:sldMk cId="624222668" sldId="385"/>
        </pc:sldMkLst>
        <pc:spChg chg="mod">
          <ac:chgData name="WILLIAMS Kay" userId="S::jwillia8@ed.ac.uk::493dd58d-44be-4078-a670-36dfe662d6a7" providerId="AD" clId="Web-{B26787EB-A493-C006-855F-6F620EBCCCA1}" dt="2020-08-11T09:10:31.396" v="4" actId="20577"/>
          <ac:spMkLst>
            <pc:docMk/>
            <pc:sldMk cId="624222668" sldId="385"/>
            <ac:spMk id="3" creationId="{00000000-0000-0000-0000-000000000000}"/>
          </ac:spMkLst>
        </pc:spChg>
      </pc:sldChg>
      <pc:sldChg chg="modSp">
        <pc:chgData name="WILLIAMS Kay" userId="S::jwillia8@ed.ac.uk::493dd58d-44be-4078-a670-36dfe662d6a7" providerId="AD" clId="Web-{B26787EB-A493-C006-855F-6F620EBCCCA1}" dt="2020-08-11T09:10:17.881" v="2" actId="20577"/>
        <pc:sldMkLst>
          <pc:docMk/>
          <pc:sldMk cId="3020677248" sldId="388"/>
        </pc:sldMkLst>
        <pc:spChg chg="mod">
          <ac:chgData name="WILLIAMS Kay" userId="S::jwillia8@ed.ac.uk::493dd58d-44be-4078-a670-36dfe662d6a7" providerId="AD" clId="Web-{B26787EB-A493-C006-855F-6F620EBCCCA1}" dt="2020-08-11T09:10:17.881" v="2" actId="20577"/>
          <ac:spMkLst>
            <pc:docMk/>
            <pc:sldMk cId="3020677248" sldId="388"/>
            <ac:spMk id="3" creationId="{00000000-0000-0000-0000-000000000000}"/>
          </ac:spMkLst>
        </pc:spChg>
      </pc:sldChg>
      <pc:sldChg chg="modSp">
        <pc:chgData name="WILLIAMS Kay" userId="S::jwillia8@ed.ac.uk::493dd58d-44be-4078-a670-36dfe662d6a7" providerId="AD" clId="Web-{B26787EB-A493-C006-855F-6F620EBCCCA1}" dt="2020-08-11T09:16:53.332" v="36" actId="14100"/>
        <pc:sldMkLst>
          <pc:docMk/>
          <pc:sldMk cId="4003708803" sldId="392"/>
        </pc:sldMkLst>
        <pc:spChg chg="mod">
          <ac:chgData name="WILLIAMS Kay" userId="S::jwillia8@ed.ac.uk::493dd58d-44be-4078-a670-36dfe662d6a7" providerId="AD" clId="Web-{B26787EB-A493-C006-855F-6F620EBCCCA1}" dt="2020-08-11T09:16:53.332" v="36" actId="14100"/>
          <ac:spMkLst>
            <pc:docMk/>
            <pc:sldMk cId="4003708803" sldId="392"/>
            <ac:spMk id="3" creationId="{83D91339-6449-47DB-91D9-BC6A12FE3550}"/>
          </ac:spMkLst>
        </pc:spChg>
      </pc:sldChg>
      <pc:sldChg chg="modSp">
        <pc:chgData name="WILLIAMS Kay" userId="S::jwillia8@ed.ac.uk::493dd58d-44be-4078-a670-36dfe662d6a7" providerId="AD" clId="Web-{B26787EB-A493-C006-855F-6F620EBCCCA1}" dt="2020-08-11T09:13:13.927" v="11" actId="20577"/>
        <pc:sldMkLst>
          <pc:docMk/>
          <pc:sldMk cId="390248573" sldId="397"/>
        </pc:sldMkLst>
        <pc:spChg chg="mod">
          <ac:chgData name="WILLIAMS Kay" userId="S::jwillia8@ed.ac.uk::493dd58d-44be-4078-a670-36dfe662d6a7" providerId="AD" clId="Web-{B26787EB-A493-C006-855F-6F620EBCCCA1}" dt="2020-08-11T09:13:13.927" v="11" actId="20577"/>
          <ac:spMkLst>
            <pc:docMk/>
            <pc:sldMk cId="390248573" sldId="397"/>
            <ac:spMk id="3" creationId="{00000000-0000-0000-0000-000000000000}"/>
          </ac:spMkLst>
        </pc:spChg>
      </pc:sldChg>
      <pc:sldChg chg="modSp">
        <pc:chgData name="WILLIAMS Kay" userId="S::jwillia8@ed.ac.uk::493dd58d-44be-4078-a670-36dfe662d6a7" providerId="AD" clId="Web-{B26787EB-A493-C006-855F-6F620EBCCCA1}" dt="2020-08-11T09:13:24.270" v="15" actId="20577"/>
        <pc:sldMkLst>
          <pc:docMk/>
          <pc:sldMk cId="2448916959" sldId="398"/>
        </pc:sldMkLst>
        <pc:spChg chg="mod">
          <ac:chgData name="WILLIAMS Kay" userId="S::jwillia8@ed.ac.uk::493dd58d-44be-4078-a670-36dfe662d6a7" providerId="AD" clId="Web-{B26787EB-A493-C006-855F-6F620EBCCCA1}" dt="2020-08-11T09:13:24.270" v="15" actId="20577"/>
          <ac:spMkLst>
            <pc:docMk/>
            <pc:sldMk cId="2448916959" sldId="39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hyperlink" Target="http://www.ed.ac.uk/iad/" TargetMode="External"/><Relationship Id="rId2" Type="http://schemas.openxmlformats.org/officeDocument/2006/relationships/hyperlink" Target="https://creativecommons.org/licenses/by-nc/4.0/" TargetMode="External"/><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890228" cy="488145"/>
          </a:xfrm>
          <a:prstGeom prst="rect">
            <a:avLst/>
          </a:prstGeom>
        </p:spPr>
        <p:txBody>
          <a:bodyPr vert="horz" lIns="86735" tIns="43367" rIns="86735" bIns="43367" rtlCol="0"/>
          <a:lstStyle>
            <a:lvl1pPr algn="l">
              <a:defRPr sz="1200"/>
            </a:lvl1pPr>
          </a:lstStyle>
          <a:p>
            <a:r>
              <a:rPr lang="en-GB"/>
              <a:t>GeoSciences Dissertation writing, page </a:t>
            </a:r>
            <a:fld id="{960AB2F0-DF9E-46A8-B09C-33329DF3D63E}" type="slidenum">
              <a:rPr lang="en-GB" smtClean="0"/>
              <a:pPr/>
              <a:t>‹#›</a:t>
            </a:fld>
            <a:endParaRPr lang="en-GB"/>
          </a:p>
          <a:p>
            <a:endParaRPr lang="en-GB"/>
          </a:p>
        </p:txBody>
      </p:sp>
      <p:sp>
        <p:nvSpPr>
          <p:cNvPr id="3" name="Date Placeholder 2"/>
          <p:cNvSpPr>
            <a:spLocks noGrp="1"/>
          </p:cNvSpPr>
          <p:nvPr>
            <p:ph type="dt" sz="quarter" idx="1"/>
          </p:nvPr>
        </p:nvSpPr>
        <p:spPr>
          <a:xfrm>
            <a:off x="3777415" y="1"/>
            <a:ext cx="2890228" cy="488145"/>
          </a:xfrm>
          <a:prstGeom prst="rect">
            <a:avLst/>
          </a:prstGeom>
        </p:spPr>
        <p:txBody>
          <a:bodyPr vert="horz" lIns="86735" tIns="43367" rIns="86735" bIns="43367" rtlCol="0"/>
          <a:lstStyle>
            <a:lvl1pPr algn="r">
              <a:defRPr sz="1200"/>
            </a:lvl1pPr>
          </a:lstStyle>
          <a:p>
            <a:r>
              <a:rPr lang="en-GB"/>
              <a:t>2019-20</a:t>
            </a:r>
          </a:p>
          <a:p>
            <a:endParaRPr lang="en-GB"/>
          </a:p>
        </p:txBody>
      </p:sp>
      <p:sp>
        <p:nvSpPr>
          <p:cNvPr id="4" name="Footer Placeholder 3"/>
          <p:cNvSpPr>
            <a:spLocks noGrp="1"/>
          </p:cNvSpPr>
          <p:nvPr>
            <p:ph type="ftr" sz="quarter" idx="2"/>
          </p:nvPr>
        </p:nvSpPr>
        <p:spPr>
          <a:xfrm>
            <a:off x="358192" y="9002611"/>
            <a:ext cx="6011490" cy="488145"/>
          </a:xfrm>
          <a:prstGeom prst="rect">
            <a:avLst/>
          </a:prstGeom>
        </p:spPr>
        <p:txBody>
          <a:bodyPr vert="horz" lIns="86735" tIns="43367" rIns="86735" bIns="43367" rtlCol="0" anchor="b"/>
          <a:lstStyle>
            <a:lvl1pPr algn="l">
              <a:defRPr sz="1200"/>
            </a:lvl1pPr>
          </a:lstStyle>
          <a:p>
            <a:r>
              <a:rPr lang="en-GB"/>
              <a:t>© IAD, University of Edinburgh 2019	 </a:t>
            </a:r>
            <a:r>
              <a:rPr lang="en-GB">
                <a:hlinkClick r:id="rId2"/>
              </a:rPr>
              <a:t>CC BY-NC 4.0</a:t>
            </a:r>
            <a:r>
              <a:rPr lang="en-GB"/>
              <a:t>     </a:t>
            </a:r>
            <a:r>
              <a:rPr lang="en-GB">
                <a:hlinkClick r:id="rId3"/>
              </a:rPr>
              <a:t>www.ed.ac.uk/iad/   </a:t>
            </a:r>
            <a:endParaRPr lang="en-GB"/>
          </a:p>
        </p:txBody>
      </p:sp>
      <p:pic>
        <p:nvPicPr>
          <p:cNvPr id="6" name="Picture 5" descr="Creative Commons Licence"/>
          <p:cNvPicPr/>
          <p:nvPr/>
        </p:nvPicPr>
        <p:blipFill>
          <a:blip r:embed="rId4">
            <a:extLst>
              <a:ext uri="{28A0092B-C50C-407E-A947-70E740481C1C}">
                <a14:useLocalDpi xmlns:a14="http://schemas.microsoft.com/office/drawing/2010/main" val="0"/>
              </a:ext>
            </a:extLst>
          </a:blip>
          <a:srcRect/>
          <a:stretch>
            <a:fillRect/>
          </a:stretch>
        </p:blipFill>
        <p:spPr bwMode="auto">
          <a:xfrm>
            <a:off x="5363875" y="8996032"/>
            <a:ext cx="789792" cy="280826"/>
          </a:xfrm>
          <a:prstGeom prst="rect">
            <a:avLst/>
          </a:prstGeom>
          <a:noFill/>
          <a:ln>
            <a:noFill/>
          </a:ln>
        </p:spPr>
      </p:pic>
    </p:spTree>
    <p:extLst>
      <p:ext uri="{BB962C8B-B14F-4D97-AF65-F5344CB8AC3E}">
        <p14:creationId xmlns:p14="http://schemas.microsoft.com/office/powerpoint/2010/main" val="9672688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89938" cy="488792"/>
          </a:xfrm>
          <a:prstGeom prst="rect">
            <a:avLst/>
          </a:prstGeom>
        </p:spPr>
        <p:txBody>
          <a:bodyPr vert="horz" lIns="91687" tIns="45845" rIns="91687" bIns="45845" rtlCol="0"/>
          <a:lstStyle>
            <a:lvl1pPr algn="l">
              <a:defRPr sz="1300"/>
            </a:lvl1pPr>
          </a:lstStyle>
          <a:p>
            <a:r>
              <a:rPr lang="en-GB"/>
              <a:t>Kickstart 2012 </a:t>
            </a:r>
          </a:p>
        </p:txBody>
      </p:sp>
      <p:sp>
        <p:nvSpPr>
          <p:cNvPr id="3" name="Date Placeholder 2"/>
          <p:cNvSpPr>
            <a:spLocks noGrp="1"/>
          </p:cNvSpPr>
          <p:nvPr>
            <p:ph type="dt" idx="1"/>
          </p:nvPr>
        </p:nvSpPr>
        <p:spPr>
          <a:xfrm>
            <a:off x="3777608" y="0"/>
            <a:ext cx="2889938" cy="488792"/>
          </a:xfrm>
          <a:prstGeom prst="rect">
            <a:avLst/>
          </a:prstGeom>
        </p:spPr>
        <p:txBody>
          <a:bodyPr vert="horz" lIns="91687" tIns="45845" rIns="91687" bIns="45845" rtlCol="0"/>
          <a:lstStyle>
            <a:lvl1pPr algn="r">
              <a:defRPr sz="1300"/>
            </a:lvl1pPr>
          </a:lstStyle>
          <a:p>
            <a:fld id="{6F7FA39E-65DD-448F-9353-F53027E05AAF}" type="datetimeFigureOut">
              <a:rPr lang="en-GB" smtClean="0"/>
              <a:pPr/>
              <a:t>31/08/2020</a:t>
            </a:fld>
            <a:endParaRPr lang="en-GB"/>
          </a:p>
        </p:txBody>
      </p:sp>
      <p:sp>
        <p:nvSpPr>
          <p:cNvPr id="4" name="Slide Image Placeholder 3"/>
          <p:cNvSpPr>
            <a:spLocks noGrp="1" noRot="1" noChangeAspect="1"/>
          </p:cNvSpPr>
          <p:nvPr>
            <p:ph type="sldImg" idx="2"/>
          </p:nvPr>
        </p:nvSpPr>
        <p:spPr>
          <a:xfrm>
            <a:off x="892175" y="735013"/>
            <a:ext cx="4884738" cy="3665537"/>
          </a:xfrm>
          <a:prstGeom prst="rect">
            <a:avLst/>
          </a:prstGeom>
          <a:noFill/>
          <a:ln w="12700">
            <a:solidFill>
              <a:prstClr val="black"/>
            </a:solidFill>
          </a:ln>
        </p:spPr>
        <p:txBody>
          <a:bodyPr vert="horz" lIns="91687" tIns="45845" rIns="91687" bIns="45845" rtlCol="0" anchor="ctr"/>
          <a:lstStyle/>
          <a:p>
            <a:endParaRPr lang="en-GB"/>
          </a:p>
        </p:txBody>
      </p:sp>
      <p:sp>
        <p:nvSpPr>
          <p:cNvPr id="5" name="Notes Placeholder 4"/>
          <p:cNvSpPr>
            <a:spLocks noGrp="1"/>
          </p:cNvSpPr>
          <p:nvPr>
            <p:ph type="body" sz="quarter" idx="3"/>
          </p:nvPr>
        </p:nvSpPr>
        <p:spPr>
          <a:xfrm>
            <a:off x="666909" y="4643518"/>
            <a:ext cx="5335270" cy="4399121"/>
          </a:xfrm>
          <a:prstGeom prst="rect">
            <a:avLst/>
          </a:prstGeom>
        </p:spPr>
        <p:txBody>
          <a:bodyPr vert="horz" lIns="91687" tIns="45845" rIns="91687" bIns="458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285338"/>
            <a:ext cx="2889938" cy="488792"/>
          </a:xfrm>
          <a:prstGeom prst="rect">
            <a:avLst/>
          </a:prstGeom>
        </p:spPr>
        <p:txBody>
          <a:bodyPr vert="horz" lIns="91687" tIns="45845" rIns="91687" bIns="45845" rtlCol="0" anchor="b"/>
          <a:lstStyle>
            <a:lvl1pPr algn="l">
              <a:defRPr sz="1300"/>
            </a:lvl1pPr>
          </a:lstStyle>
          <a:p>
            <a:r>
              <a:rPr lang="en-US"/>
              <a:t>IAD University of Edinburgh</a:t>
            </a:r>
            <a:endParaRPr lang="en-GB"/>
          </a:p>
        </p:txBody>
      </p:sp>
      <p:sp>
        <p:nvSpPr>
          <p:cNvPr id="7" name="Slide Number Placeholder 6"/>
          <p:cNvSpPr>
            <a:spLocks noGrp="1"/>
          </p:cNvSpPr>
          <p:nvPr>
            <p:ph type="sldNum" sz="quarter" idx="5"/>
          </p:nvPr>
        </p:nvSpPr>
        <p:spPr>
          <a:xfrm>
            <a:off x="3777608" y="9285338"/>
            <a:ext cx="2889938" cy="488792"/>
          </a:xfrm>
          <a:prstGeom prst="rect">
            <a:avLst/>
          </a:prstGeom>
        </p:spPr>
        <p:txBody>
          <a:bodyPr vert="horz" lIns="91687" tIns="45845" rIns="91687" bIns="45845" rtlCol="0" anchor="b"/>
          <a:lstStyle>
            <a:lvl1pPr algn="r">
              <a:defRPr sz="1300"/>
            </a:lvl1pPr>
          </a:lstStyle>
          <a:p>
            <a:fld id="{69BE4571-EE5B-4BD6-8F9C-E524B2FF42E3}" type="slidenum">
              <a:rPr lang="en-GB" smtClean="0"/>
              <a:pPr/>
              <a:t>‹#›</a:t>
            </a:fld>
            <a:endParaRPr lang="en-GB"/>
          </a:p>
        </p:txBody>
      </p:sp>
    </p:spTree>
    <p:extLst>
      <p:ext uri="{BB962C8B-B14F-4D97-AF65-F5344CB8AC3E}">
        <p14:creationId xmlns:p14="http://schemas.microsoft.com/office/powerpoint/2010/main" val="388511532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d.ac.uk/files/atoms/files/20200624agendapapers.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yeleo.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ac.uk/institute-academic-development/study-hub/learning-resources/read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d.ac.uk/institute-academic-development/study-hub/learning-resources/making-notes-in-clas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nhancementthemes.ac.uk/evidence-for-enhancement/student-engagement-and-demographics/widening-participation-with-lecture-recording"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ed.ac.uk/institute-academic-development/learning-teaching/staff/inclusive/mainstreaming" TargetMode="External"/><Relationship Id="rId5" Type="http://schemas.openxmlformats.org/officeDocument/2006/relationships/hyperlink" Target="https://www.ed.ac.uk/institute-academic-development/learning-teaching/staff/inclusive/accessibility" TargetMode="External"/><Relationship Id="rId4" Type="http://schemas.openxmlformats.org/officeDocument/2006/relationships/hyperlink" Target="https://www.ed.ac.uk/files/atoms/files/accessible_and_inclusive_learning_policy.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d.ac.uk/institute-academic-development/study-hub/learning-resources/group-work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blog.online.colostate.edu/blog/online-teaching/5-discussion-ground-rules-for-the-online-classro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in.ac/2zj1NII"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ed.ac.uk/students/new-students/online-information-session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din.ac/2zj1NII"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ed.ac.uk/students/new-students/online-information-sessions"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uoe.sharepoint.com/sites/ART/SitePages/Start-of-Term---What-You-Need-to-Know.aspx"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uoe.sharepoint.com/sites/ART/SitePages/Student-Skills.aspx" TargetMode="External"/><Relationship Id="rId4" Type="http://schemas.openxmlformats.org/officeDocument/2006/relationships/hyperlink" Target="https://blogs.ed.ac.uk/learningexchang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s.ed.ac.uk/learningexchange/2020/06/04/what-is-hybrid-teachin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blogs.ed.ac.uk/learningexchange/" TargetMode="External"/><Relationship Id="rId4" Type="http://schemas.openxmlformats.org/officeDocument/2006/relationships/hyperlink" Target="https://blogs.ed.ac.uk/learningexchange/wp-content/uploads/sites/1606/2020/06/Paper-hybrid-teachng-prototypes.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oe.sharepoint.com/sites/ART/SitePages/Start-of-Term---What-You-Need-to-Know.aspx#hybrid-teaching-terminolog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hp.com/uk/student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ed.ac.uk/information-services/students" TargetMode="External"/><Relationship Id="rId4" Type="http://schemas.openxmlformats.org/officeDocument/2006/relationships/hyperlink" Target="https://www.myunidays.com/GB/en-GB/category/all-technology_laptops-and-table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a:t>This</a:t>
            </a:r>
            <a:r>
              <a:rPr lang="en-GB" baseline="0" dirty="0"/>
              <a:t> set of slides has been developed by the IAD Taught Student Development team to support teaching staff or professional services/ student support staff who are developing sessions or resources to help </a:t>
            </a:r>
            <a:r>
              <a:rPr lang="en-GB" dirty="0"/>
              <a:t>new and returning students </a:t>
            </a:r>
            <a:r>
              <a:rPr lang="en-GB" baseline="0" dirty="0"/>
              <a:t>adjust to hybrid learning in Semester One 2020/21.</a:t>
            </a:r>
            <a:r>
              <a:rPr lang="en-GB" dirty="0"/>
              <a:t> </a:t>
            </a:r>
            <a:r>
              <a:rPr lang="en-GB" dirty="0" smtClean="0"/>
              <a:t>It is primarily aimed at</a:t>
            </a:r>
            <a:r>
              <a:rPr lang="en-GB" baseline="0" dirty="0" smtClean="0"/>
              <a:t> UG students but could be adapted for postgraduate students. </a:t>
            </a:r>
            <a:endParaRPr lang="en-GB" baseline="0" dirty="0"/>
          </a:p>
          <a:p>
            <a:endParaRPr lang="en-GB" baseline="0" dirty="0"/>
          </a:p>
          <a:p>
            <a:r>
              <a:rPr lang="en-GB" baseline="0" dirty="0"/>
              <a:t>Aims of the session:</a:t>
            </a:r>
            <a:endParaRPr lang="en-GB" baseline="0" dirty="0">
              <a:cs typeface="Calibri"/>
            </a:endParaRPr>
          </a:p>
          <a:p>
            <a:r>
              <a:rPr lang="en-GB" baseline="0" dirty="0"/>
              <a:t>To provide further information about what is meant by hybrid learning</a:t>
            </a:r>
            <a:endParaRPr lang="en-GB" baseline="0" dirty="0">
              <a:cs typeface="Calibri"/>
            </a:endParaRPr>
          </a:p>
          <a:p>
            <a:r>
              <a:rPr lang="en-GB" baseline="0" dirty="0"/>
              <a:t>To suggest some strategies for getting organised </a:t>
            </a:r>
            <a:r>
              <a:rPr lang="en-GB" baseline="0" dirty="0" smtClean="0"/>
              <a:t>and time management</a:t>
            </a:r>
            <a:endParaRPr lang="en-GB" baseline="0" dirty="0">
              <a:cs typeface="Calibri"/>
            </a:endParaRPr>
          </a:p>
          <a:p>
            <a:r>
              <a:rPr lang="en-GB" baseline="0" dirty="0"/>
              <a:t>To get students thinking about how to study effectively, whatever the mode of ‘delivery’</a:t>
            </a:r>
            <a:r>
              <a:rPr lang="en-GB" dirty="0"/>
              <a:t> </a:t>
            </a:r>
          </a:p>
          <a:p>
            <a:r>
              <a:rPr lang="en-GB" baseline="0" dirty="0"/>
              <a:t>To provide space for Schools, Programmes or resources to add specific information and instructions</a:t>
            </a:r>
            <a:endParaRPr lang="en-GB" baseline="0" dirty="0">
              <a:cs typeface="Calibri"/>
            </a:endParaRPr>
          </a:p>
          <a:p>
            <a:r>
              <a:rPr lang="en-GB" baseline="0" dirty="0"/>
              <a:t>To signpost to further resources</a:t>
            </a:r>
            <a:endParaRPr lang="en-GB" baseline="0" dirty="0">
              <a:cs typeface="Calibri"/>
            </a:endParaRPr>
          </a:p>
          <a:p>
            <a:endParaRPr lang="en-GB" baseline="0" dirty="0"/>
          </a:p>
          <a:p>
            <a:r>
              <a:rPr lang="en-GB" baseline="0" dirty="0"/>
              <a:t>Background: Research undertaken by the University’s </a:t>
            </a:r>
            <a:r>
              <a:rPr lang="en-GB" dirty="0"/>
              <a:t>Student Analytics, Insights and Modelling team found that students don’t understand what ‘hybrid’ is and what it will mean for them and their learning.</a:t>
            </a:r>
            <a:endParaRPr lang="en-GB" baseline="0" dirty="0">
              <a:cs typeface="Calibri"/>
            </a:endParaRPr>
          </a:p>
          <a:p>
            <a:r>
              <a:rPr lang="en-GB" baseline="0" dirty="0"/>
              <a:t>See </a:t>
            </a:r>
            <a:r>
              <a:rPr lang="en-GB" dirty="0"/>
              <a:t>Covid-19 Undergraduate Survey Results Paper</a:t>
            </a:r>
            <a:r>
              <a:rPr lang="en-GB" baseline="0" dirty="0"/>
              <a:t> </a:t>
            </a:r>
            <a:r>
              <a:rPr lang="en-GB" dirty="0"/>
              <a:t>EC 19/20 5 E,</a:t>
            </a:r>
            <a:r>
              <a:rPr lang="en-GB" baseline="0" dirty="0"/>
              <a:t> presented to University Education Committee 24 June 2020 </a:t>
            </a:r>
            <a:r>
              <a:rPr lang="en-GB" dirty="0">
                <a:hlinkClick r:id="rId3"/>
              </a:rPr>
              <a:t>https://www.ed.ac.uk/files/atoms/files/20200624agendapapers.pdf</a:t>
            </a:r>
            <a:endParaRPr lang="en-GB" baseline="0" dirty="0"/>
          </a:p>
          <a:p>
            <a:endParaRPr lang="en-GB" baseline="0" dirty="0"/>
          </a:p>
          <a:p>
            <a:r>
              <a:rPr lang="en-GB" baseline="0" dirty="0"/>
              <a:t>Please feel free to adapt the slides in any way you wish, and to add detail </a:t>
            </a:r>
            <a:r>
              <a:rPr lang="en-GB" baseline="0" dirty="0" smtClean="0"/>
              <a:t>relating </a:t>
            </a:r>
            <a:r>
              <a:rPr lang="en-GB" baseline="0" dirty="0"/>
              <a:t>to your School/ Programme/ Course.</a:t>
            </a:r>
            <a:r>
              <a:rPr lang="en-GB" dirty="0"/>
              <a:t> </a:t>
            </a:r>
            <a:endParaRPr lang="en-GB" baseline="0" dirty="0">
              <a:cs typeface="Calibri"/>
            </a:endParaRPr>
          </a:p>
          <a:p>
            <a:endParaRPr lang="en-GB" baseline="0" dirty="0"/>
          </a:p>
          <a:p>
            <a:r>
              <a:rPr lang="en-GB" baseline="0" dirty="0"/>
              <a:t>You can use these slides in </a:t>
            </a:r>
            <a:r>
              <a:rPr lang="en-GB" baseline="0" dirty="0" smtClean="0"/>
              <a:t>an ‘in person setting’, </a:t>
            </a:r>
            <a:r>
              <a:rPr lang="en-GB" baseline="0" dirty="0"/>
              <a:t>or for an online </a:t>
            </a:r>
            <a:r>
              <a:rPr lang="en-GB" baseline="0" dirty="0" smtClean="0"/>
              <a:t>session, lasting approximately one hour. </a:t>
            </a:r>
            <a:r>
              <a:rPr lang="en-GB" dirty="0"/>
              <a:t> </a:t>
            </a:r>
            <a:endParaRPr lang="en-GB" dirty="0">
              <a:cs typeface="Calibri"/>
            </a:endParaRPr>
          </a:p>
          <a:p>
            <a:endParaRPr lang="en-GB" dirty="0"/>
          </a:p>
          <a:p>
            <a:r>
              <a:rPr lang="en-GB" dirty="0"/>
              <a:t>University of Edinburgh 2019 CC BY-NC 4.0  www.ed.ac.uk/iad/ </a:t>
            </a:r>
            <a:endParaRPr lang="en-GB" dirty="0">
              <a:cs typeface="Calibri"/>
            </a:endParaRPr>
          </a:p>
          <a:p>
            <a:r>
              <a:rPr lang="en-GB" dirty="0"/>
              <a:t>Belongs to the University of Edinburgh, except where otherwise indicated.  You are free to transform and repurpose.  Please give appropriate credit to</a:t>
            </a:r>
            <a:r>
              <a:rPr lang="en-GB" baseline="0" dirty="0"/>
              <a:t> IAD.</a:t>
            </a:r>
            <a:r>
              <a:rPr lang="en-GB" dirty="0"/>
              <a:t>  </a:t>
            </a:r>
            <a:endParaRPr lang="en-GB" baseline="0" dirty="0">
              <a:cs typeface="Calibri"/>
            </a:endParaRPr>
          </a:p>
          <a:p>
            <a:r>
              <a:rPr lang="en-GB" dirty="0"/>
              <a:t>You may not use the material for commercial purposes.</a:t>
            </a:r>
          </a:p>
          <a:p>
            <a:endParaRPr lang="en-GB" dirty="0">
              <a:cs typeface="Calibri"/>
            </a:endParaRPr>
          </a:p>
          <a:p>
            <a:r>
              <a:rPr lang="en-GB" dirty="0">
                <a:cs typeface="Calibri"/>
              </a:rPr>
              <a:t>Graphics by Melanie</a:t>
            </a:r>
            <a:r>
              <a:rPr lang="en-GB" baseline="0" dirty="0">
                <a:cs typeface="Calibri"/>
              </a:rPr>
              <a:t> </a:t>
            </a:r>
            <a:r>
              <a:rPr lang="en-GB" baseline="0" dirty="0" err="1">
                <a:cs typeface="Calibri"/>
              </a:rPr>
              <a:t>Grandidge</a:t>
            </a:r>
            <a:r>
              <a:rPr lang="en-GB" baseline="0" dirty="0">
                <a:cs typeface="Calibri"/>
              </a:rPr>
              <a:t>, Graduate of ECA (Illustration) and </a:t>
            </a:r>
            <a:r>
              <a:rPr lang="en-GB" baseline="0" dirty="0" err="1">
                <a:cs typeface="Calibri"/>
              </a:rPr>
              <a:t>EmployEd</a:t>
            </a:r>
            <a:r>
              <a:rPr lang="en-GB" baseline="0" dirty="0">
                <a:cs typeface="Calibri"/>
              </a:rPr>
              <a:t> Intern 2018</a:t>
            </a:r>
            <a:r>
              <a:rPr lang="en-GB" baseline="0" dirty="0" smtClean="0">
                <a:cs typeface="Calibri"/>
              </a:rPr>
              <a:t>.</a:t>
            </a:r>
          </a:p>
          <a:p>
            <a:endParaRPr lang="en-GB" baseline="0" dirty="0" smtClean="0">
              <a:cs typeface="Calibri"/>
            </a:endParaRPr>
          </a:p>
          <a:p>
            <a:r>
              <a:rPr lang="en-GB" baseline="0" dirty="0" smtClean="0">
                <a:cs typeface="Calibri"/>
              </a:rPr>
              <a:t>If you have any comments or questions, please email iad.students@ed.ac.uk</a:t>
            </a:r>
          </a:p>
          <a:p>
            <a:r>
              <a:rPr lang="en-GB" baseline="0" dirty="0" smtClean="0">
                <a:cs typeface="Calibri"/>
              </a:rPr>
              <a:t> </a:t>
            </a:r>
            <a:endParaRPr lang="en-GB" dirty="0">
              <a:cs typeface="Calibri"/>
            </a:endParaRPr>
          </a:p>
          <a:p>
            <a:endParaRPr lang="en-GB" dirty="0"/>
          </a:p>
          <a:p>
            <a:endParaRPr lang="en-GB" dirty="0"/>
          </a:p>
        </p:txBody>
      </p:sp>
      <p:sp>
        <p:nvSpPr>
          <p:cNvPr id="5" name="Footer Placeholder 4"/>
          <p:cNvSpPr>
            <a:spLocks noGrp="1"/>
          </p:cNvSpPr>
          <p:nvPr>
            <p:ph type="ftr" sz="quarter" idx="11"/>
          </p:nvPr>
        </p:nvSpPr>
        <p:spPr>
          <a:xfrm>
            <a:off x="427087" y="8795585"/>
            <a:ext cx="2767155" cy="474159"/>
          </a:xfrm>
        </p:spPr>
        <p:txBody>
          <a:bodyPr/>
          <a:lstStyle/>
          <a:p>
            <a:r>
              <a:rPr lang="en-US"/>
              <a:t>IAD University of Edinburgh</a:t>
            </a:r>
            <a:endParaRPr lang="en-GB"/>
          </a:p>
        </p:txBody>
      </p:sp>
      <p:sp>
        <p:nvSpPr>
          <p:cNvPr id="6" name="Slide Number Placeholder 5"/>
          <p:cNvSpPr>
            <a:spLocks noGrp="1"/>
          </p:cNvSpPr>
          <p:nvPr>
            <p:ph type="sldNum" sz="quarter" idx="12"/>
          </p:nvPr>
        </p:nvSpPr>
        <p:spPr>
          <a:xfrm>
            <a:off x="3381449" y="8866707"/>
            <a:ext cx="2767155" cy="474159"/>
          </a:xfrm>
        </p:spPr>
        <p:txBody>
          <a:bodyPr/>
          <a:lstStyle/>
          <a:p>
            <a:fld id="{69BE4571-EE5B-4BD6-8F9C-E524B2FF42E3}" type="slidenum">
              <a:rPr lang="en-GB" smtClean="0"/>
              <a:pPr/>
              <a:t>1</a:t>
            </a:fld>
            <a:endParaRPr lang="en-GB"/>
          </a:p>
        </p:txBody>
      </p:sp>
    </p:spTree>
    <p:extLst>
      <p:ext uri="{BB962C8B-B14F-4D97-AF65-F5344CB8AC3E}">
        <p14:creationId xmlns:p14="http://schemas.microsoft.com/office/powerpoint/2010/main" val="938624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this slide to provide specific instructions for students coming to </a:t>
            </a:r>
            <a:r>
              <a:rPr lang="en-GB" dirty="0" smtClean="0"/>
              <a:t>campus.</a:t>
            </a:r>
            <a:r>
              <a:rPr lang="en-GB" baseline="0" dirty="0" smtClean="0"/>
              <a:t> Please adapt as required. </a:t>
            </a:r>
            <a:endParaRPr lang="en-GB" dirty="0"/>
          </a:p>
        </p:txBody>
      </p:sp>
      <p:sp>
        <p:nvSpPr>
          <p:cNvPr id="4" name="Footer Placeholder 3"/>
          <p:cNvSpPr>
            <a:spLocks noGrp="1"/>
          </p:cNvSpPr>
          <p:nvPr>
            <p:ph type="ftr" sz="quarter" idx="10"/>
          </p:nvPr>
        </p:nvSpPr>
        <p:spPr/>
        <p:txBody>
          <a:bodyPr/>
          <a:lstStyle/>
          <a:p>
            <a:r>
              <a:rPr lang="en-US" smtClean="0"/>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10</a:t>
            </a:fld>
            <a:endParaRPr lang="en-GB"/>
          </a:p>
        </p:txBody>
      </p:sp>
    </p:spTree>
    <p:extLst>
      <p:ext uri="{BB962C8B-B14F-4D97-AF65-F5344CB8AC3E}">
        <p14:creationId xmlns:p14="http://schemas.microsoft.com/office/powerpoint/2010/main" val="343238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slide is probably not necessary for returning students. </a:t>
            </a:r>
            <a:endParaRPr lang="en-GB" baseline="0" dirty="0" smtClean="0"/>
          </a:p>
          <a:p>
            <a:endParaRPr lang="en-GB" baseline="0" dirty="0" smtClean="0"/>
          </a:p>
          <a:p>
            <a:r>
              <a:rPr lang="en-GB" baseline="0" dirty="0" smtClean="0"/>
              <a:t>Learn is the University of Edinburgh’s Virtual Learning Environment. </a:t>
            </a:r>
            <a:r>
              <a:rPr lang="en-GB" sz="1200" b="0" i="0" kern="1200" dirty="0" smtClean="0">
                <a:solidFill>
                  <a:schemeClr val="tx1"/>
                </a:solidFill>
                <a:effectLst/>
                <a:latin typeface="+mn-lt"/>
                <a:ea typeface="+mn-ea"/>
                <a:cs typeface="+mn-cs"/>
              </a:rPr>
              <a:t>Learn provides access to course materials, assignments, grades, feedback, lecture recordings, resource lists and much more. It is used to support face to face teaching, blended learning, and fully online courses.</a:t>
            </a:r>
            <a:endParaRPr lang="en-GB" baseline="0" dirty="0"/>
          </a:p>
          <a:p>
            <a:endParaRPr lang="en-GB" baseline="0" dirty="0"/>
          </a:p>
          <a:p>
            <a:r>
              <a:rPr lang="en-GB" baseline="0" dirty="0"/>
              <a:t>For new students – you could remind them about the New Students web pages and Guide,  including Essential Top 6 Tasks, which includes getting their University log in, registering with </a:t>
            </a:r>
            <a:r>
              <a:rPr lang="en-GB" baseline="0" dirty="0" err="1"/>
              <a:t>MyEd</a:t>
            </a:r>
            <a:r>
              <a:rPr lang="en-GB" baseline="0" dirty="0"/>
              <a:t>, getting internet access sorted out. See also new ‘</a:t>
            </a:r>
            <a:r>
              <a:rPr lang="en-GB" baseline="0" dirty="0" err="1"/>
              <a:t>EdHelp</a:t>
            </a:r>
            <a:r>
              <a:rPr lang="en-GB" baseline="0" dirty="0"/>
              <a:t>’ service. </a:t>
            </a:r>
            <a:r>
              <a:rPr lang="en-GB" baseline="0" dirty="0" smtClean="0"/>
              <a:t>See also the new Student Skills courses, available on Learn – including Preparing for Study, which provides much more detail than was possible to include in this resource. </a:t>
            </a:r>
            <a:endParaRPr lang="en-GB" baseline="0" dirty="0"/>
          </a:p>
          <a:p>
            <a:endParaRPr lang="en-GB" baseline="0" dirty="0"/>
          </a:p>
          <a:p>
            <a:r>
              <a:rPr lang="en-GB" baseline="0" dirty="0" smtClean="0"/>
              <a:t>Emphasise </a:t>
            </a:r>
            <a:r>
              <a:rPr lang="en-GB" baseline="0" dirty="0"/>
              <a:t>that there are lots of people who are here to help you! </a:t>
            </a:r>
            <a:r>
              <a:rPr lang="en-GB" baseline="0" dirty="0" smtClean="0"/>
              <a:t>We are all working hard to make sure that your University experience and learning is as good as it possibly can be in the circumstances. </a:t>
            </a:r>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11</a:t>
            </a:fld>
            <a:endParaRPr lang="en-GB"/>
          </a:p>
        </p:txBody>
      </p:sp>
    </p:spTree>
    <p:extLst>
      <p:ext uri="{BB962C8B-B14F-4D97-AF65-F5344CB8AC3E}">
        <p14:creationId xmlns:p14="http://schemas.microsoft.com/office/powerpoint/2010/main" val="3382971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Map out a timeline</a:t>
            </a:r>
            <a:r>
              <a:rPr lang="en-US" altLang="en-US" baseline="0" dirty="0"/>
              <a:t> for the Semester. What do you need to work on each week? Work backwards from your deadlines.</a:t>
            </a:r>
          </a:p>
          <a:p>
            <a:r>
              <a:rPr lang="en-US" altLang="en-US" baseline="0" dirty="0" smtClean="0"/>
              <a:t>You might like to use Excel </a:t>
            </a:r>
            <a:r>
              <a:rPr lang="en-US" altLang="en-US" baseline="0" dirty="0"/>
              <a:t>to do this, but don’t make it too complicated. </a:t>
            </a:r>
            <a:endParaRPr lang="en-US" altLang="en-US" dirty="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4588" indent="-228600">
              <a:defRPr>
                <a:solidFill>
                  <a:schemeClr val="tx1"/>
                </a:solidFill>
                <a:latin typeface="Arial" panose="020B0604020202020204" pitchFamily="34" charset="0"/>
                <a:ea typeface="MS PGothic" panose="020B0600070205080204" pitchFamily="34" charset="-128"/>
              </a:defRPr>
            </a:lvl3pPr>
            <a:lvl4pPr marL="1601788" indent="-228600">
              <a:defRPr>
                <a:solidFill>
                  <a:schemeClr val="tx1"/>
                </a:solidFill>
                <a:latin typeface="Arial" panose="020B0604020202020204" pitchFamily="34" charset="0"/>
                <a:ea typeface="MS PGothic" panose="020B0600070205080204" pitchFamily="34" charset="-128"/>
              </a:defRPr>
            </a:lvl4pPr>
            <a:lvl5pPr marL="2060575" indent="-228600">
              <a:defRPr>
                <a:solidFill>
                  <a:schemeClr val="tx1"/>
                </a:solidFill>
                <a:latin typeface="Arial" panose="020B0604020202020204" pitchFamily="34" charset="0"/>
                <a:ea typeface="MS PGothic" panose="020B0600070205080204" pitchFamily="34" charset="-128"/>
              </a:defRPr>
            </a:lvl5pPr>
            <a:lvl6pPr marL="251777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497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17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937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A47A0FE-92D7-4417-A16B-A262DF0DEFFF}" type="slidenum">
              <a:rPr lang="en-GB" altLang="en-US" smtClean="0"/>
              <a:pPr/>
              <a:t>13</a:t>
            </a:fld>
            <a:endParaRPr lang="en-GB" altLang="en-US"/>
          </a:p>
        </p:txBody>
      </p:sp>
    </p:spTree>
    <p:extLst>
      <p:ext uri="{BB962C8B-B14F-4D97-AF65-F5344CB8AC3E}">
        <p14:creationId xmlns:p14="http://schemas.microsoft.com/office/powerpoint/2010/main" val="3354418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Many of us</a:t>
            </a:r>
            <a:r>
              <a:rPr lang="en-US" altLang="en-US" baseline="0" dirty="0"/>
              <a:t> make a ‘to-do list’ - a list of tasks we need to complete to help us manage our time. But what happens when the list is long and we need to </a:t>
            </a:r>
            <a:r>
              <a:rPr lang="en-US" altLang="en-US" baseline="0" dirty="0" err="1"/>
              <a:t>prioritise</a:t>
            </a:r>
            <a:r>
              <a:rPr lang="en-US" altLang="en-US" baseline="0" dirty="0"/>
              <a:t>? You might like to use a matrix like this to work out what you should do first. Decide what tasks are important, and what tasks are </a:t>
            </a:r>
            <a:r>
              <a:rPr lang="en-US" altLang="en-US" baseline="0" dirty="0" smtClean="0"/>
              <a:t>urgent. </a:t>
            </a:r>
            <a:r>
              <a:rPr lang="en-US" altLang="en-US" baseline="0" dirty="0"/>
              <a:t>Anything that is both urgent and important should be done first. If a task is urgent but less important, do it if you can. When something is important but not yet urgent, make a start before it becomes urgent. If your list includes tasks that are neither important or urgent, remove these from the list for now </a:t>
            </a:r>
            <a:r>
              <a:rPr lang="en-US" altLang="en-US" baseline="0" dirty="0" smtClean="0"/>
              <a:t>or do them much later. </a:t>
            </a:r>
            <a:endParaRPr lang="en-US" altLang="en-US" dirty="0">
              <a:cs typeface="Calibri"/>
            </a:endParaRPr>
          </a:p>
          <a:p>
            <a:r>
              <a:rPr lang="en-US" altLang="en-US" dirty="0"/>
              <a:t>(This is known as the Eisenhower matrix.)</a:t>
            </a:r>
            <a:endParaRPr lang="en-US" altLang="en-US" dirty="0">
              <a:cs typeface="Calibri"/>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4588" indent="-228600">
              <a:defRPr>
                <a:solidFill>
                  <a:schemeClr val="tx1"/>
                </a:solidFill>
                <a:latin typeface="Arial" panose="020B0604020202020204" pitchFamily="34" charset="0"/>
                <a:ea typeface="MS PGothic" panose="020B0600070205080204" pitchFamily="34" charset="-128"/>
              </a:defRPr>
            </a:lvl3pPr>
            <a:lvl4pPr marL="1601788" indent="-228600">
              <a:defRPr>
                <a:solidFill>
                  <a:schemeClr val="tx1"/>
                </a:solidFill>
                <a:latin typeface="Arial" panose="020B0604020202020204" pitchFamily="34" charset="0"/>
                <a:ea typeface="MS PGothic" panose="020B0600070205080204" pitchFamily="34" charset="-128"/>
              </a:defRPr>
            </a:lvl4pPr>
            <a:lvl5pPr marL="2060575" indent="-228600">
              <a:defRPr>
                <a:solidFill>
                  <a:schemeClr val="tx1"/>
                </a:solidFill>
                <a:latin typeface="Arial" panose="020B0604020202020204" pitchFamily="34" charset="0"/>
                <a:ea typeface="MS PGothic" panose="020B0600070205080204" pitchFamily="34" charset="-128"/>
              </a:defRPr>
            </a:lvl5pPr>
            <a:lvl6pPr marL="251777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497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17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937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6202A06-3922-4D89-BE8A-62E143EAAE31}" type="slidenum">
              <a:rPr lang="en-GB" altLang="en-US" smtClean="0"/>
              <a:pPr/>
              <a:t>14</a:t>
            </a:fld>
            <a:endParaRPr lang="en-GB" altLang="en-US"/>
          </a:p>
        </p:txBody>
      </p:sp>
    </p:spTree>
    <p:extLst>
      <p:ext uri="{BB962C8B-B14F-4D97-AF65-F5344CB8AC3E}">
        <p14:creationId xmlns:p14="http://schemas.microsoft.com/office/powerpoint/2010/main" val="3802914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Do you work</a:t>
            </a:r>
            <a:r>
              <a:rPr lang="en-US" altLang="en-US" baseline="0" dirty="0"/>
              <a:t> best in your room, in the library, or in a café? If you prefer to study with a friend, can you be sure you will both be productive? </a:t>
            </a:r>
            <a:endParaRPr lang="en-US" altLang="en-US"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4588" indent="-228600">
              <a:defRPr>
                <a:solidFill>
                  <a:schemeClr val="tx1"/>
                </a:solidFill>
                <a:latin typeface="Arial" panose="020B0604020202020204" pitchFamily="34" charset="0"/>
                <a:ea typeface="MS PGothic" panose="020B0600070205080204" pitchFamily="34" charset="-128"/>
              </a:defRPr>
            </a:lvl3pPr>
            <a:lvl4pPr marL="1601788" indent="-228600">
              <a:defRPr>
                <a:solidFill>
                  <a:schemeClr val="tx1"/>
                </a:solidFill>
                <a:latin typeface="Arial" panose="020B0604020202020204" pitchFamily="34" charset="0"/>
                <a:ea typeface="MS PGothic" panose="020B0600070205080204" pitchFamily="34" charset="-128"/>
              </a:defRPr>
            </a:lvl4pPr>
            <a:lvl5pPr marL="2060575" indent="-228600">
              <a:defRPr>
                <a:solidFill>
                  <a:schemeClr val="tx1"/>
                </a:solidFill>
                <a:latin typeface="Arial" panose="020B0604020202020204" pitchFamily="34" charset="0"/>
                <a:ea typeface="MS PGothic" panose="020B0600070205080204" pitchFamily="34" charset="-128"/>
              </a:defRPr>
            </a:lvl5pPr>
            <a:lvl6pPr marL="251777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497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17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937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7B17884-B053-4EC1-B313-C11D21ABA704}" type="slidenum">
              <a:rPr lang="en-GB" altLang="en-US" smtClean="0"/>
              <a:pPr/>
              <a:t>15</a:t>
            </a:fld>
            <a:endParaRPr lang="en-GB" altLang="en-US"/>
          </a:p>
        </p:txBody>
      </p:sp>
    </p:spTree>
    <p:extLst>
      <p:ext uri="{BB962C8B-B14F-4D97-AF65-F5344CB8AC3E}">
        <p14:creationId xmlns:p14="http://schemas.microsoft.com/office/powerpoint/2010/main" val="162677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there is time, break for a short discussion,</a:t>
            </a:r>
            <a:r>
              <a:rPr lang="en-GB" baseline="0" dirty="0" smtClean="0"/>
              <a:t> to lead into the next section. </a:t>
            </a:r>
            <a:endParaRPr lang="en-GB" dirty="0" smtClean="0"/>
          </a:p>
          <a:p>
            <a:r>
              <a:rPr lang="en-GB" dirty="0" smtClean="0"/>
              <a:t>Ask</a:t>
            </a:r>
            <a:r>
              <a:rPr lang="en-GB" baseline="0" dirty="0" smtClean="0"/>
              <a:t> </a:t>
            </a:r>
            <a:r>
              <a:rPr lang="en-GB" baseline="0" dirty="0"/>
              <a:t>students to think about what might be different about learning </a:t>
            </a:r>
            <a:r>
              <a:rPr lang="en-GB" baseline="0" dirty="0" smtClean="0"/>
              <a:t>in person and </a:t>
            </a:r>
            <a:r>
              <a:rPr lang="en-GB" baseline="0" dirty="0"/>
              <a:t>online?</a:t>
            </a:r>
          </a:p>
          <a:p>
            <a:r>
              <a:rPr lang="en-GB" baseline="0" dirty="0"/>
              <a:t>Is it really that different? Are effective learning and studying techniques the same? </a:t>
            </a:r>
            <a:endParaRPr lang="en-GB" baseline="0" dirty="0" smtClean="0"/>
          </a:p>
          <a:p>
            <a:endParaRPr lang="en-GB" baseline="0" dirty="0" smtClean="0"/>
          </a:p>
          <a:p>
            <a:r>
              <a:rPr lang="en-GB" baseline="0" dirty="0" smtClean="0"/>
              <a:t>Alternatively, use the slide/ space to summarise what is the same and what is different about 2020/21</a:t>
            </a:r>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16</a:t>
            </a:fld>
            <a:endParaRPr lang="en-GB"/>
          </a:p>
        </p:txBody>
      </p:sp>
    </p:spTree>
    <p:extLst>
      <p:ext uri="{BB962C8B-B14F-4D97-AF65-F5344CB8AC3E}">
        <p14:creationId xmlns:p14="http://schemas.microsoft.com/office/powerpoint/2010/main" val="1405954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an introductory slide for the next section. </a:t>
            </a:r>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17</a:t>
            </a:fld>
            <a:endParaRPr lang="en-GB"/>
          </a:p>
        </p:txBody>
      </p:sp>
    </p:spTree>
    <p:extLst>
      <p:ext uri="{BB962C8B-B14F-4D97-AF65-F5344CB8AC3E}">
        <p14:creationId xmlns:p14="http://schemas.microsoft.com/office/powerpoint/2010/main" val="3178856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Accessing online classes using Collaborate</a:t>
            </a:r>
            <a:r>
              <a:rPr lang="en-GB" baseline="0" dirty="0"/>
              <a:t> – through Learn – OR </a:t>
            </a:r>
            <a:r>
              <a:rPr lang="en-GB" baseline="0" dirty="0" err="1"/>
              <a:t>MyEd</a:t>
            </a:r>
            <a:r>
              <a:rPr lang="en-GB" baseline="0" dirty="0"/>
              <a:t> student portal? </a:t>
            </a:r>
            <a:endParaRPr lang="en-GB" baseline="0" dirty="0" smtClean="0"/>
          </a:p>
          <a:p>
            <a:endParaRPr lang="en-GB" baseline="0" dirty="0" smtClean="0"/>
          </a:p>
          <a:p>
            <a:r>
              <a:rPr lang="en-GB" baseline="0" dirty="0" smtClean="0"/>
              <a:t>Example of a free app to that reminds you to take breaks for your eyes: </a:t>
            </a:r>
            <a:r>
              <a:rPr lang="en-GB" dirty="0" smtClean="0">
                <a:hlinkClick r:id="rId3"/>
              </a:rPr>
              <a:t>http://eyeleo.com/</a:t>
            </a:r>
            <a:endParaRPr lang="en-GB" dirty="0" smtClean="0"/>
          </a:p>
          <a:p>
            <a:endParaRPr lang="en-GB" dirty="0" smtClean="0"/>
          </a:p>
          <a:p>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18</a:t>
            </a:fld>
            <a:endParaRPr lang="en-GB"/>
          </a:p>
        </p:txBody>
      </p:sp>
    </p:spTree>
    <p:extLst>
      <p:ext uri="{BB962C8B-B14F-4D97-AF65-F5344CB8AC3E}">
        <p14:creationId xmlns:p14="http://schemas.microsoft.com/office/powerpoint/2010/main" val="2422188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suggestions:</a:t>
            </a:r>
          </a:p>
          <a:p>
            <a:r>
              <a:rPr lang="en-GB" dirty="0"/>
              <a:t>If you are reading on-screen,</a:t>
            </a:r>
            <a:r>
              <a:rPr lang="en-GB" baseline="0" dirty="0"/>
              <a:t> make sure you have email and other notifications switched off so that you don’t get distracted. </a:t>
            </a:r>
          </a:p>
          <a:p>
            <a:endParaRPr lang="en-GB" dirty="0"/>
          </a:p>
          <a:p>
            <a:r>
              <a:rPr lang="en-GB" sz="1200" b="0" i="0" kern="1200" dirty="0">
                <a:solidFill>
                  <a:schemeClr val="tx1"/>
                </a:solidFill>
                <a:effectLst/>
                <a:latin typeface="+mn-lt"/>
                <a:ea typeface="+mn-ea"/>
                <a:cs typeface="+mn-cs"/>
              </a:rPr>
              <a:t>You might want to use something like Adobe Reader, an e-reader or put text into Microsoft Word. These allow you to change the font, enlarge the text or change the background colour in a way that may help you to read more effectively.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If you are struggling to do a lot of digital reading, you should consider having the device you are using read the text aloud to you if you cannot print the materials off. </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Link – Study Hub</a:t>
            </a:r>
            <a:r>
              <a:rPr lang="en-GB" sz="1200" b="0" i="0" kern="1200" baseline="0" dirty="0" smtClean="0">
                <a:solidFill>
                  <a:schemeClr val="tx1"/>
                </a:solidFill>
                <a:effectLst/>
                <a:latin typeface="+mn-lt"/>
                <a:ea typeface="+mn-ea"/>
                <a:cs typeface="+mn-cs"/>
              </a:rPr>
              <a:t> page ‘Reading at  University’ </a:t>
            </a:r>
            <a:r>
              <a:rPr lang="en-GB" dirty="0" smtClean="0">
                <a:hlinkClick r:id="rId3"/>
              </a:rPr>
              <a:t>https://www.ed.ac.uk/institute-academic-development/study-hub/learning-resources/reading</a:t>
            </a:r>
            <a:endParaRPr lang="en-GB" dirty="0" smtClean="0"/>
          </a:p>
          <a:p>
            <a:endParaRPr lang="en-GB" dirty="0" smtClean="0"/>
          </a:p>
          <a:p>
            <a:r>
              <a:rPr lang="en-GB" dirty="0" smtClean="0"/>
              <a:t>See also Library info, including new Student Skills course ‘</a:t>
            </a:r>
            <a:r>
              <a:rPr lang="en-GB" dirty="0" err="1" smtClean="0"/>
              <a:t>LibSmart</a:t>
            </a:r>
            <a:r>
              <a:rPr lang="en-GB" dirty="0" smtClean="0"/>
              <a:t>: Your library</a:t>
            </a:r>
            <a:r>
              <a:rPr lang="en-GB" baseline="0" dirty="0" smtClean="0"/>
              <a:t> research starts here’ (search for course on Learn)</a:t>
            </a:r>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19</a:t>
            </a:fld>
            <a:endParaRPr lang="en-GB"/>
          </a:p>
        </p:txBody>
      </p:sp>
    </p:spTree>
    <p:extLst>
      <p:ext uri="{BB962C8B-B14F-4D97-AF65-F5344CB8AC3E}">
        <p14:creationId xmlns:p14="http://schemas.microsoft.com/office/powerpoint/2010/main" val="1677270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 – Study</a:t>
            </a:r>
            <a:r>
              <a:rPr lang="en-GB" baseline="0" dirty="0" smtClean="0"/>
              <a:t> Hub page ‘Making notes in class’ </a:t>
            </a:r>
            <a:r>
              <a:rPr lang="en-GB" dirty="0" smtClean="0">
                <a:hlinkClick r:id="rId3"/>
              </a:rPr>
              <a:t>https://www.ed.ac.uk/institute-academic-development/study-hub/learning-resources/making-notes-in-class</a:t>
            </a:r>
            <a:endParaRPr lang="en-GB" dirty="0" smtClean="0"/>
          </a:p>
          <a:p>
            <a:endParaRPr lang="en-GB" dirty="0" smtClean="0"/>
          </a:p>
          <a:p>
            <a:r>
              <a:rPr lang="en-GB" dirty="0" smtClean="0"/>
              <a:t>It</a:t>
            </a:r>
            <a:r>
              <a:rPr lang="en-GB" baseline="0" dirty="0" smtClean="0"/>
              <a:t> is better to talk about ‘making notes’ rather than ‘taking notes’ as we want to emphasise to students that they should be aiming to create something new, to enhance their learning. </a:t>
            </a:r>
            <a:endParaRPr lang="en-GB" dirty="0" smtClean="0"/>
          </a:p>
          <a:p>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20</a:t>
            </a:fld>
            <a:endParaRPr lang="en-GB"/>
          </a:p>
        </p:txBody>
      </p:sp>
    </p:spTree>
    <p:extLst>
      <p:ext uri="{BB962C8B-B14F-4D97-AF65-F5344CB8AC3E}">
        <p14:creationId xmlns:p14="http://schemas.microsoft.com/office/powerpoint/2010/main" val="358926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what</a:t>
            </a:r>
            <a:r>
              <a:rPr lang="en-GB" baseline="0" dirty="0"/>
              <a:t> the session will cover. </a:t>
            </a:r>
            <a:r>
              <a:rPr lang="en-GB" dirty="0"/>
              <a:t>Potential to adapt as required. </a:t>
            </a:r>
            <a:r>
              <a:rPr lang="en-GB" dirty="0" smtClean="0"/>
              <a:t>This session provides</a:t>
            </a:r>
            <a:r>
              <a:rPr lang="en-GB" baseline="0" dirty="0" smtClean="0"/>
              <a:t> students with important information about the shape of their learning this semester and also aims to get students thinking about how to study effectively in a hybrid learning environment. For students who would like to prepare in more depth, please direct to the new Student Skills courses, available in Learn (see next slide). </a:t>
            </a:r>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2</a:t>
            </a:fld>
            <a:endParaRPr lang="en-GB"/>
          </a:p>
        </p:txBody>
      </p:sp>
    </p:spTree>
    <p:extLst>
      <p:ext uri="{BB962C8B-B14F-4D97-AF65-F5344CB8AC3E}">
        <p14:creationId xmlns:p14="http://schemas.microsoft.com/office/powerpoint/2010/main" val="138749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University has</a:t>
            </a:r>
            <a:r>
              <a:rPr lang="en-GB" baseline="0" dirty="0"/>
              <a:t> already </a:t>
            </a:r>
            <a:r>
              <a:rPr lang="en-GB" baseline="0" dirty="0" smtClean="0"/>
              <a:t>has a lecture recording policy and has developed </a:t>
            </a:r>
            <a:r>
              <a:rPr lang="en-GB" baseline="0" dirty="0"/>
              <a:t>guidance for students about using lecture recordings. </a:t>
            </a:r>
            <a:endParaRPr lang="en-GB" dirty="0"/>
          </a:p>
          <a:p>
            <a:r>
              <a:rPr lang="en-GB" dirty="0" err="1"/>
              <a:t>Nordmann</a:t>
            </a:r>
            <a:r>
              <a:rPr lang="en-GB" dirty="0"/>
              <a:t> et al. (2018). Lecture capture: Practical recommendations for students and lecturers </a:t>
            </a:r>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See also Student Revision Guidance – Widening</a:t>
            </a:r>
            <a:r>
              <a:rPr lang="en-GB" baseline="0" dirty="0" smtClean="0"/>
              <a:t> Participation with Lectures Recording: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https://www.enhancementthemes.ac.uk/evidence-for-enhancement/student-engagement-and-demographics/widening-participation-with-lecture-recording</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Link  to the University’s Accessible and Inclusive Learning Policy:</a:t>
            </a:r>
            <a:r>
              <a:rPr lang="en-GB" baseline="0" dirty="0" smtClean="0"/>
              <a:t> </a:t>
            </a:r>
            <a:r>
              <a:rPr lang="en-GB" dirty="0" smtClean="0">
                <a:hlinkClick r:id="rId4"/>
              </a:rPr>
              <a:t>https://www.ed.ac.uk/files/atoms/files/accessible_and_inclusive_learning_policy.pdf</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See</a:t>
            </a:r>
            <a:r>
              <a:rPr lang="en-GB" baseline="0" dirty="0" smtClean="0"/>
              <a:t> also IAD Resources on Accessible and Inclusive Learning </a:t>
            </a:r>
            <a:r>
              <a:rPr lang="en-GB" dirty="0" smtClean="0">
                <a:hlinkClick r:id="rId5"/>
              </a:rPr>
              <a:t>https://www.ed.ac.uk/institute-academic-development/learning-teaching/staff/inclusive/accessibility</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Mainstreaming Learning</a:t>
            </a:r>
            <a:r>
              <a:rPr lang="en-GB" baseline="0" dirty="0" smtClean="0"/>
              <a:t> Adjustments: </a:t>
            </a:r>
            <a:r>
              <a:rPr lang="en-GB" dirty="0" smtClean="0">
                <a:hlinkClick r:id="rId6"/>
              </a:rPr>
              <a:t>https://www.ed.ac.uk/institute-academic-development/learning-teaching/staff/inclusive/mainstreaming</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21</a:t>
            </a:fld>
            <a:endParaRPr lang="en-GB"/>
          </a:p>
        </p:txBody>
      </p:sp>
    </p:spTree>
    <p:extLst>
      <p:ext uri="{BB962C8B-B14F-4D97-AF65-F5344CB8AC3E}">
        <p14:creationId xmlns:p14="http://schemas.microsoft.com/office/powerpoint/2010/main" val="3223717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Preparation</a:t>
            </a:r>
            <a:r>
              <a:rPr lang="en-GB" baseline="0" dirty="0" smtClean="0"/>
              <a:t> requirements will be different across Schools and Courses – please adapt as required. </a:t>
            </a:r>
            <a:endParaRPr lang="en-GB" dirty="0" smtClean="0"/>
          </a:p>
          <a:p>
            <a:endParaRPr lang="en-GB" dirty="0" smtClean="0"/>
          </a:p>
          <a:p>
            <a:r>
              <a:rPr lang="en-GB" dirty="0" smtClean="0"/>
              <a:t>Stress</a:t>
            </a:r>
            <a:r>
              <a:rPr lang="en-GB" baseline="0" dirty="0" smtClean="0"/>
              <a:t> </a:t>
            </a:r>
            <a:r>
              <a:rPr lang="en-GB" baseline="0" dirty="0"/>
              <a:t>that the more you engage and participate, the more you will get out of the classes and the more you will learn (not much different from face to face classes). Remember that everyone is in the same boat. Some students will have little experience of taking part in online classes, and it will be new to many members of staff too. We are aiming for a supportive environment. </a:t>
            </a:r>
            <a:endParaRPr lang="en-GB" baseline="0" dirty="0" smtClean="0"/>
          </a:p>
          <a:p>
            <a:endParaRPr lang="en-GB" baseline="0" dirty="0" smtClean="0"/>
          </a:p>
          <a:p>
            <a:r>
              <a:rPr lang="en-GB" baseline="0" dirty="0" smtClean="0"/>
              <a:t>Different Schools/ Programmes/ Courses/ teachers will have different requirements and expectations about how students should participate. Students can be reticent to switch on video and audio initially, and may prefer to contribute by typing comments and questions in the chat/ text box. This applies to new students in particular and those participating in larger classes. Staff teaching smaller classes may wish to have a discussion with their students about how everyone would prefer to participate (see slide </a:t>
            </a:r>
            <a:r>
              <a:rPr lang="en-GB" baseline="0" dirty="0" smtClean="0"/>
              <a:t>27). </a:t>
            </a:r>
            <a:r>
              <a:rPr lang="en-GB" baseline="0" dirty="0" smtClean="0"/>
              <a:t>Try to help students develop their confidence in participating in online classes. </a:t>
            </a:r>
            <a:endParaRPr lang="en-GB" baseline="0" dirty="0"/>
          </a:p>
          <a:p>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23</a:t>
            </a:fld>
            <a:endParaRPr lang="en-GB"/>
          </a:p>
        </p:txBody>
      </p:sp>
    </p:spTree>
    <p:extLst>
      <p:ext uri="{BB962C8B-B14F-4D97-AF65-F5344CB8AC3E}">
        <p14:creationId xmlns:p14="http://schemas.microsoft.com/office/powerpoint/2010/main" val="337301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also slide 33 – links to IS</a:t>
            </a:r>
            <a:r>
              <a:rPr lang="en-GB" baseline="0" dirty="0" smtClean="0"/>
              <a:t> Digital Skills &amp; Digital Citizenship/ Safety resources. </a:t>
            </a:r>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24</a:t>
            </a:fld>
            <a:endParaRPr lang="en-GB"/>
          </a:p>
        </p:txBody>
      </p:sp>
    </p:spTree>
    <p:extLst>
      <p:ext uri="{BB962C8B-B14F-4D97-AF65-F5344CB8AC3E}">
        <p14:creationId xmlns:p14="http://schemas.microsoft.com/office/powerpoint/2010/main" val="3360038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IAD University of Edinburgh</a:t>
            </a:r>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E4571-EE5B-4BD6-8F9C-E524B2FF42E3}"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7833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students that the University has a Dignity and Respect policy https://</a:t>
            </a:r>
            <a:r>
              <a:rPr lang="en-GB" dirty="0" smtClean="0"/>
              <a:t>www.ed.ac.uk/equality-diversity/respect</a:t>
            </a:r>
          </a:p>
          <a:p>
            <a:r>
              <a:rPr lang="en-GB" dirty="0" smtClean="0"/>
              <a:t>See also Slide 26 – Digital Citizenship</a:t>
            </a:r>
          </a:p>
          <a:p>
            <a:endParaRPr lang="en-GB" dirty="0" smtClean="0"/>
          </a:p>
          <a:p>
            <a:r>
              <a:rPr lang="en-GB" dirty="0" smtClean="0"/>
              <a:t>Link to Study Hub</a:t>
            </a:r>
            <a:r>
              <a:rPr lang="en-GB" baseline="0" dirty="0" smtClean="0"/>
              <a:t> page on Group Working </a:t>
            </a:r>
            <a:endParaRPr lang="en-GB" dirty="0"/>
          </a:p>
          <a:p>
            <a:r>
              <a:rPr lang="en-GB" dirty="0" smtClean="0">
                <a:hlinkClick r:id="rId3"/>
              </a:rPr>
              <a:t>https://www.ed.ac.uk/institute-academic-development/study-hub/learning-resources/group-working</a:t>
            </a:r>
            <a:endParaRPr lang="en-GB" dirty="0" smtClean="0"/>
          </a:p>
          <a:p>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26</a:t>
            </a:fld>
            <a:endParaRPr lang="en-GB"/>
          </a:p>
        </p:txBody>
      </p:sp>
    </p:spTree>
    <p:extLst>
      <p:ext uri="{BB962C8B-B14F-4D97-AF65-F5344CB8AC3E}">
        <p14:creationId xmlns:p14="http://schemas.microsoft.com/office/powerpoint/2010/main" val="4021286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are using this resource with a group of students in one class, you</a:t>
            </a:r>
            <a:r>
              <a:rPr lang="en-GB" baseline="0" dirty="0" smtClean="0"/>
              <a:t> might like to use this slide to agree some group rules for ‘netiquette’ with your students.   </a:t>
            </a:r>
          </a:p>
          <a:p>
            <a:endParaRPr lang="en-GB" baseline="0" dirty="0" smtClean="0"/>
          </a:p>
          <a:p>
            <a:r>
              <a:rPr lang="en-GB" baseline="0" dirty="0" smtClean="0"/>
              <a:t>Useful blog post: </a:t>
            </a:r>
            <a:r>
              <a:rPr lang="en-GB" dirty="0" smtClean="0">
                <a:hlinkClick r:id="rId3"/>
              </a:rPr>
              <a:t>http://blog.online.colostate.edu/blog/online-teaching/5-discussion-ground-rules-for-the-online-classroom/</a:t>
            </a:r>
            <a:endParaRPr lang="en-GB" dirty="0" smtClean="0"/>
          </a:p>
          <a:p>
            <a:endParaRPr lang="en-GB" dirty="0" smtClean="0"/>
          </a:p>
          <a:p>
            <a:endParaRPr lang="en-GB" dirty="0"/>
          </a:p>
        </p:txBody>
      </p:sp>
      <p:sp>
        <p:nvSpPr>
          <p:cNvPr id="4" name="Footer Placeholder 3"/>
          <p:cNvSpPr>
            <a:spLocks noGrp="1"/>
          </p:cNvSpPr>
          <p:nvPr>
            <p:ph type="ftr" sz="quarter" idx="10"/>
          </p:nvPr>
        </p:nvSpPr>
        <p:spPr/>
        <p:txBody>
          <a:bodyPr/>
          <a:lstStyle/>
          <a:p>
            <a:r>
              <a:rPr lang="en-US" smtClean="0"/>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27</a:t>
            </a:fld>
            <a:endParaRPr lang="en-GB"/>
          </a:p>
        </p:txBody>
      </p:sp>
    </p:spTree>
    <p:extLst>
      <p:ext uri="{BB962C8B-B14F-4D97-AF65-F5344CB8AC3E}">
        <p14:creationId xmlns:p14="http://schemas.microsoft.com/office/powerpoint/2010/main" val="2477927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link to new Code of Student Conduct? </a:t>
            </a:r>
          </a:p>
          <a:p>
            <a:r>
              <a:rPr lang="en-GB" dirty="0" smtClean="0"/>
              <a:t>Available here? https://www.ed.ac.uk/academic-services/staff/discipline/code-discipline</a:t>
            </a:r>
          </a:p>
          <a:p>
            <a:r>
              <a:rPr lang="en-GB" dirty="0" smtClean="0"/>
              <a:t>EUSA page: https://www.eusa.ed.ac.uk/support_and_advice/the_advice_place/complaints_conduct/student_conduct/</a:t>
            </a:r>
          </a:p>
          <a:p>
            <a:endParaRPr lang="en-GB" dirty="0"/>
          </a:p>
        </p:txBody>
      </p:sp>
      <p:sp>
        <p:nvSpPr>
          <p:cNvPr id="4" name="Footer Placeholder 3"/>
          <p:cNvSpPr>
            <a:spLocks noGrp="1"/>
          </p:cNvSpPr>
          <p:nvPr>
            <p:ph type="ftr" sz="quarter" idx="10"/>
          </p:nvPr>
        </p:nvSpPr>
        <p:spPr/>
        <p:txBody>
          <a:bodyPr/>
          <a:lstStyle/>
          <a:p>
            <a:r>
              <a:rPr lang="en-US" smtClean="0"/>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28</a:t>
            </a:fld>
            <a:endParaRPr lang="en-GB"/>
          </a:p>
        </p:txBody>
      </p:sp>
    </p:spTree>
    <p:extLst>
      <p:ext uri="{BB962C8B-B14F-4D97-AF65-F5344CB8AC3E}">
        <p14:creationId xmlns:p14="http://schemas.microsoft.com/office/powerpoint/2010/main" val="1282078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heading</a:t>
            </a:r>
            <a:r>
              <a:rPr lang="en-GB" baseline="0" dirty="0" smtClean="0"/>
              <a:t> towards the end of the workshop now. </a:t>
            </a:r>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29</a:t>
            </a:fld>
            <a:endParaRPr lang="en-GB"/>
          </a:p>
        </p:txBody>
      </p:sp>
    </p:spTree>
    <p:extLst>
      <p:ext uri="{BB962C8B-B14F-4D97-AF65-F5344CB8AC3E}">
        <p14:creationId xmlns:p14="http://schemas.microsoft.com/office/powerpoint/2010/main" val="1290080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your own </a:t>
            </a:r>
            <a:r>
              <a:rPr lang="en-GB" dirty="0" smtClean="0"/>
              <a:t>advice</a:t>
            </a:r>
          </a:p>
          <a:p>
            <a:endParaRPr lang="en-GB" dirty="0" smtClean="0"/>
          </a:p>
          <a:p>
            <a:r>
              <a:rPr lang="en-GB" dirty="0" smtClean="0"/>
              <a:t>This is a</a:t>
            </a:r>
            <a:r>
              <a:rPr lang="en-GB" baseline="0" dirty="0" smtClean="0"/>
              <a:t> good place to pause, to ask if there are further questions, if time allows. </a:t>
            </a:r>
          </a:p>
          <a:p>
            <a:r>
              <a:rPr lang="en-GB" baseline="0" dirty="0" smtClean="0"/>
              <a:t>Go back to the initial list of hopes and concerns?</a:t>
            </a:r>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30</a:t>
            </a:fld>
            <a:endParaRPr lang="en-GB"/>
          </a:p>
        </p:txBody>
      </p:sp>
    </p:spTree>
    <p:extLst>
      <p:ext uri="{BB962C8B-B14F-4D97-AF65-F5344CB8AC3E}">
        <p14:creationId xmlns:p14="http://schemas.microsoft.com/office/powerpoint/2010/main" val="2292477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reminder of the</a:t>
            </a:r>
            <a:r>
              <a:rPr lang="en-GB" baseline="0" dirty="0"/>
              <a:t> University’s Study Hub online learning resources and blog.</a:t>
            </a:r>
          </a:p>
          <a:p>
            <a:r>
              <a:rPr lang="en-GB" baseline="0" dirty="0"/>
              <a:t>New blog posts about learning online will be posted regularly at the start of Semester 1. Follow on Twitter for updates @IAD_StudyHub</a:t>
            </a:r>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32</a:t>
            </a:fld>
            <a:endParaRPr lang="en-GB"/>
          </a:p>
        </p:txBody>
      </p:sp>
    </p:spTree>
    <p:extLst>
      <p:ext uri="{BB962C8B-B14F-4D97-AF65-F5344CB8AC3E}">
        <p14:creationId xmlns:p14="http://schemas.microsoft.com/office/powerpoint/2010/main" val="39755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 This slide is repeated at</a:t>
            </a:r>
            <a:r>
              <a:rPr lang="en-GB" baseline="0" dirty="0" smtClean="0"/>
              <a:t> Slide 34 – further resources. </a:t>
            </a:r>
          </a:p>
          <a:p>
            <a:endParaRPr lang="en-GB" baseline="0" dirty="0" smtClean="0"/>
          </a:p>
          <a:p>
            <a:r>
              <a:rPr lang="en-GB" sz="1200" b="0" i="0" kern="1200" dirty="0" smtClean="0">
                <a:solidFill>
                  <a:schemeClr val="tx1"/>
                </a:solidFill>
                <a:effectLst/>
                <a:latin typeface="+mn-lt"/>
                <a:ea typeface="+mn-ea"/>
                <a:cs typeface="+mn-cs"/>
              </a:rPr>
              <a:t>‘Preparing for Study’ and ‘</a:t>
            </a:r>
            <a:r>
              <a:rPr lang="en-GB" sz="1200" b="0" i="0" kern="1200" dirty="0" err="1" smtClean="0">
                <a:solidFill>
                  <a:schemeClr val="tx1"/>
                </a:solidFill>
                <a:effectLst/>
                <a:latin typeface="+mn-lt"/>
                <a:ea typeface="+mn-ea"/>
                <a:cs typeface="+mn-cs"/>
              </a:rPr>
              <a:t>LibSmart</a:t>
            </a:r>
            <a:r>
              <a:rPr lang="en-GB" sz="1200" b="0" i="0" kern="1200" dirty="0" smtClean="0">
                <a:solidFill>
                  <a:schemeClr val="tx1"/>
                </a:solidFill>
                <a:effectLst/>
                <a:latin typeface="+mn-lt"/>
                <a:ea typeface="+mn-ea"/>
                <a:cs typeface="+mn-cs"/>
              </a:rPr>
              <a:t>’ are</a:t>
            </a:r>
            <a:r>
              <a:rPr lang="en-GB" sz="1200" b="0" i="0" kern="1200" baseline="0" dirty="0" smtClean="0">
                <a:solidFill>
                  <a:schemeClr val="tx1"/>
                </a:solidFill>
                <a:effectLst/>
                <a:latin typeface="+mn-lt"/>
                <a:ea typeface="+mn-ea"/>
                <a:cs typeface="+mn-cs"/>
              </a:rPr>
              <a:t> available from 7 September 2020 and will be actively supported until 16 October 2020. </a:t>
            </a:r>
            <a:r>
              <a:rPr lang="en-GB" sz="1200" b="0" i="0" kern="1200" dirty="0" smtClean="0">
                <a:solidFill>
                  <a:schemeClr val="tx1"/>
                </a:solidFill>
                <a:effectLst/>
                <a:latin typeface="+mn-lt"/>
                <a:ea typeface="+mn-ea"/>
                <a:cs typeface="+mn-cs"/>
              </a:rPr>
              <a:t>After this period, the</a:t>
            </a:r>
            <a:r>
              <a:rPr lang="en-GB" sz="1200" b="0" i="0" kern="1200" baseline="0" dirty="0" smtClean="0">
                <a:solidFill>
                  <a:schemeClr val="tx1"/>
                </a:solidFill>
                <a:effectLst/>
                <a:latin typeface="+mn-lt"/>
                <a:ea typeface="+mn-ea"/>
                <a:cs typeface="+mn-cs"/>
              </a:rPr>
              <a:t> courses </a:t>
            </a:r>
            <a:r>
              <a:rPr lang="en-GB" sz="1200" b="0" i="0" kern="1200" dirty="0" smtClean="0">
                <a:solidFill>
                  <a:schemeClr val="tx1"/>
                </a:solidFill>
                <a:effectLst/>
                <a:latin typeface="+mn-lt"/>
                <a:ea typeface="+mn-ea"/>
                <a:cs typeface="+mn-cs"/>
              </a:rPr>
              <a:t>will remain available as static resources. Students</a:t>
            </a:r>
            <a:r>
              <a:rPr lang="en-GB" sz="1200" b="0" i="0" kern="1200" baseline="0" dirty="0" smtClean="0">
                <a:solidFill>
                  <a:schemeClr val="tx1"/>
                </a:solidFill>
                <a:effectLst/>
                <a:latin typeface="+mn-lt"/>
                <a:ea typeface="+mn-ea"/>
                <a:cs typeface="+mn-cs"/>
              </a:rPr>
              <a:t> are encouraged </a:t>
            </a:r>
            <a:r>
              <a:rPr lang="en-GB" sz="1200" b="0" i="0" kern="1200" dirty="0" smtClean="0">
                <a:solidFill>
                  <a:schemeClr val="tx1"/>
                </a:solidFill>
                <a:effectLst/>
                <a:latin typeface="+mn-lt"/>
                <a:ea typeface="+mn-ea"/>
                <a:cs typeface="+mn-cs"/>
              </a:rPr>
              <a:t>to revisit the course materials throughout their</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studies</a:t>
            </a:r>
            <a:r>
              <a:rPr lang="en-GB" sz="1200" b="0" i="0" kern="1200" baseline="0" dirty="0" smtClean="0">
                <a:solidFill>
                  <a:schemeClr val="tx1"/>
                </a:solidFill>
                <a:effectLst/>
                <a:latin typeface="+mn-lt"/>
                <a:ea typeface="+mn-ea"/>
                <a:cs typeface="+mn-cs"/>
              </a:rPr>
              <a:t> to support their academic development. </a:t>
            </a:r>
            <a:endParaRPr lang="en-GB" sz="1200" b="0" i="0" kern="1200" dirty="0" smtClean="0">
              <a:solidFill>
                <a:schemeClr val="tx1"/>
              </a:solidFill>
              <a:effectLst/>
              <a:latin typeface="+mn-lt"/>
              <a:ea typeface="+mn-ea"/>
              <a:cs typeface="+mn-cs"/>
            </a:endParaRPr>
          </a:p>
          <a:p>
            <a:endParaRPr lang="en-GB" dirty="0" smtClean="0"/>
          </a:p>
          <a:p>
            <a:r>
              <a:rPr lang="en-GB" dirty="0" smtClean="0"/>
              <a:t>You </a:t>
            </a:r>
            <a:r>
              <a:rPr lang="en-GB" dirty="0" smtClean="0"/>
              <a:t>could</a:t>
            </a:r>
            <a:r>
              <a:rPr lang="en-GB" baseline="0" dirty="0" smtClean="0"/>
              <a:t> also mention:</a:t>
            </a:r>
          </a:p>
          <a:p>
            <a:endParaRPr lang="en-GB" baseline="0" dirty="0" smtClean="0"/>
          </a:p>
          <a:p>
            <a:pPr marL="0" indent="0">
              <a:buNone/>
            </a:pPr>
            <a:r>
              <a:rPr lang="en-GB" dirty="0" smtClean="0"/>
              <a:t>First Year Digital Skills Development Journey</a:t>
            </a:r>
          </a:p>
          <a:p>
            <a:pPr marL="0" indent="0">
              <a:buNone/>
            </a:pPr>
            <a:r>
              <a:rPr lang="en-GB" dirty="0" smtClean="0">
                <a:hlinkClick r:id="rId3"/>
              </a:rPr>
              <a:t>https://edin.ac/2zj1NII</a:t>
            </a:r>
            <a:endParaRPr lang="en-GB" dirty="0" smtClean="0"/>
          </a:p>
          <a:p>
            <a:pPr marL="0" indent="0">
              <a:buNone/>
            </a:pPr>
            <a:r>
              <a:rPr lang="en-GB" dirty="0" smtClean="0"/>
              <a:t>‘How to’ videos from Student Induction Team (30 </a:t>
            </a:r>
            <a:r>
              <a:rPr lang="en-GB" dirty="0" err="1" smtClean="0"/>
              <a:t>mins</a:t>
            </a:r>
            <a:r>
              <a:rPr lang="en-GB" dirty="0" smtClean="0"/>
              <a:t>)</a:t>
            </a:r>
          </a:p>
          <a:p>
            <a:pPr marL="0" indent="0">
              <a:buNone/>
            </a:pPr>
            <a:r>
              <a:rPr lang="en-GB" u="sng" dirty="0" smtClean="0">
                <a:hlinkClick r:id="rId4"/>
              </a:rPr>
              <a:t>https://www.ed.ac.uk/students/new-students/online-information-sessions</a:t>
            </a:r>
            <a:endParaRPr lang="en-GB" u="sng" dirty="0" smtClean="0"/>
          </a:p>
          <a:p>
            <a:pPr marL="0" indent="0">
              <a:buNone/>
            </a:pPr>
            <a:endParaRPr lang="en-GB" b="1" i="1" dirty="0" smtClean="0"/>
          </a:p>
          <a:p>
            <a:endParaRPr lang="en-GB" dirty="0"/>
          </a:p>
        </p:txBody>
      </p:sp>
      <p:sp>
        <p:nvSpPr>
          <p:cNvPr id="4" name="Footer Placeholder 3"/>
          <p:cNvSpPr>
            <a:spLocks noGrp="1"/>
          </p:cNvSpPr>
          <p:nvPr>
            <p:ph type="ftr" sz="quarter" idx="10"/>
          </p:nvPr>
        </p:nvSpPr>
        <p:spPr/>
        <p:txBody>
          <a:bodyPr/>
          <a:lstStyle/>
          <a:p>
            <a:r>
              <a:rPr lang="en-US" smtClean="0"/>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3</a:t>
            </a:fld>
            <a:endParaRPr lang="en-GB"/>
          </a:p>
        </p:txBody>
      </p:sp>
    </p:spTree>
    <p:extLst>
      <p:ext uri="{BB962C8B-B14F-4D97-AF65-F5344CB8AC3E}">
        <p14:creationId xmlns:p14="http://schemas.microsoft.com/office/powerpoint/2010/main" val="4021734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33</a:t>
            </a:fld>
            <a:endParaRPr lang="en-GB"/>
          </a:p>
        </p:txBody>
      </p:sp>
    </p:spTree>
    <p:extLst>
      <p:ext uri="{BB962C8B-B14F-4D97-AF65-F5344CB8AC3E}">
        <p14:creationId xmlns:p14="http://schemas.microsoft.com/office/powerpoint/2010/main" val="2036215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34</a:t>
            </a:fld>
            <a:endParaRPr lang="en-GB"/>
          </a:p>
        </p:txBody>
      </p:sp>
    </p:spTree>
    <p:extLst>
      <p:ext uri="{BB962C8B-B14F-4D97-AF65-F5344CB8AC3E}">
        <p14:creationId xmlns:p14="http://schemas.microsoft.com/office/powerpoint/2010/main" val="48494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could</a:t>
            </a:r>
            <a:r>
              <a:rPr lang="en-GB" baseline="0" dirty="0" smtClean="0"/>
              <a:t> also mention:</a:t>
            </a:r>
          </a:p>
          <a:p>
            <a:endParaRPr lang="en-GB" baseline="0" dirty="0" smtClean="0"/>
          </a:p>
          <a:p>
            <a:pPr marL="0" indent="0">
              <a:buNone/>
            </a:pPr>
            <a:r>
              <a:rPr lang="en-GB" dirty="0" smtClean="0"/>
              <a:t>First Year Digital Skills Development Journey</a:t>
            </a:r>
          </a:p>
          <a:p>
            <a:pPr marL="0" indent="0">
              <a:buNone/>
            </a:pPr>
            <a:r>
              <a:rPr lang="en-GB" dirty="0" smtClean="0">
                <a:hlinkClick r:id="rId3"/>
              </a:rPr>
              <a:t>https://edin.ac/2zj1NII</a:t>
            </a:r>
            <a:endParaRPr lang="en-GB" dirty="0" smtClean="0"/>
          </a:p>
          <a:p>
            <a:pPr marL="0" indent="0">
              <a:buNone/>
            </a:pPr>
            <a:r>
              <a:rPr lang="en-GB" dirty="0" smtClean="0"/>
              <a:t>‘How to’ videos from Student Induction Team (30 </a:t>
            </a:r>
            <a:r>
              <a:rPr lang="en-GB" dirty="0" err="1" smtClean="0"/>
              <a:t>mins</a:t>
            </a:r>
            <a:r>
              <a:rPr lang="en-GB" dirty="0" smtClean="0"/>
              <a:t>)</a:t>
            </a:r>
          </a:p>
          <a:p>
            <a:pPr marL="0" indent="0">
              <a:buNone/>
            </a:pPr>
            <a:r>
              <a:rPr lang="en-GB" u="sng" dirty="0" smtClean="0">
                <a:hlinkClick r:id="rId4"/>
              </a:rPr>
              <a:t>https://www.ed.ac.uk/students/new-students/online-information-sessions</a:t>
            </a:r>
            <a:endParaRPr lang="en-GB" u="sng" dirty="0" smtClean="0"/>
          </a:p>
          <a:p>
            <a:pPr marL="0" indent="0">
              <a:buNone/>
            </a:pPr>
            <a:endParaRPr lang="en-GB" b="1" i="1" dirty="0" smtClean="0"/>
          </a:p>
          <a:p>
            <a:endParaRPr lang="en-GB" dirty="0"/>
          </a:p>
        </p:txBody>
      </p:sp>
      <p:sp>
        <p:nvSpPr>
          <p:cNvPr id="4" name="Footer Placeholder 3"/>
          <p:cNvSpPr>
            <a:spLocks noGrp="1"/>
          </p:cNvSpPr>
          <p:nvPr>
            <p:ph type="ftr" sz="quarter" idx="10"/>
          </p:nvPr>
        </p:nvSpPr>
        <p:spPr/>
        <p:txBody>
          <a:bodyPr/>
          <a:lstStyle/>
          <a:p>
            <a:r>
              <a:rPr lang="en-US" smtClean="0"/>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35</a:t>
            </a:fld>
            <a:endParaRPr lang="en-GB"/>
          </a:p>
        </p:txBody>
      </p:sp>
    </p:spTree>
    <p:extLst>
      <p:ext uri="{BB962C8B-B14F-4D97-AF65-F5344CB8AC3E}">
        <p14:creationId xmlns:p14="http://schemas.microsoft.com/office/powerpoint/2010/main" val="2891092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36</a:t>
            </a:fld>
            <a:endParaRPr lang="en-GB"/>
          </a:p>
        </p:txBody>
      </p:sp>
    </p:spTree>
    <p:extLst>
      <p:ext uri="{BB962C8B-B14F-4D97-AF65-F5344CB8AC3E}">
        <p14:creationId xmlns:p14="http://schemas.microsoft.com/office/powerpoint/2010/main" val="961703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Insert your contact details</a:t>
            </a:r>
            <a:r>
              <a:rPr lang="en-GB" baseline="0" dirty="0"/>
              <a:t> here (or contact details for Student Support</a:t>
            </a:r>
            <a:r>
              <a:rPr lang="en-GB" baseline="0" dirty="0" smtClean="0"/>
              <a:t>)</a:t>
            </a:r>
          </a:p>
          <a:p>
            <a:endParaRPr lang="en-GB" baseline="0" dirty="0" smtClean="0"/>
          </a:p>
          <a:p>
            <a:r>
              <a:rPr lang="en-GB" baseline="0" dirty="0" smtClean="0"/>
              <a:t>Other useful links for staff:</a:t>
            </a:r>
          </a:p>
          <a:p>
            <a:endParaRPr lang="en-GB" baseline="0" dirty="0" smtClean="0"/>
          </a:p>
          <a:p>
            <a:r>
              <a:rPr lang="en-GB" dirty="0" smtClean="0">
                <a:hlinkClick r:id="rId3"/>
              </a:rPr>
              <a:t>https://uoe.sharepoint.com/sites/ART/SitePages/Start-of-Term---What-You-Need-to-Know.aspx</a:t>
            </a:r>
            <a:endParaRPr lang="en-GB" dirty="0" smtClean="0"/>
          </a:p>
          <a:p>
            <a:endParaRPr lang="en-GB" dirty="0" smtClean="0"/>
          </a:p>
          <a:p>
            <a:r>
              <a:rPr lang="en-GB" dirty="0" smtClean="0"/>
              <a:t>Hybrid Teaching Exchange</a:t>
            </a:r>
            <a:r>
              <a:rPr lang="en-GB" baseline="0" dirty="0" smtClean="0"/>
              <a:t> </a:t>
            </a:r>
            <a:r>
              <a:rPr lang="en-GB" dirty="0" smtClean="0">
                <a:hlinkClick r:id="rId4"/>
              </a:rPr>
              <a:t>https://blogs.ed.ac.uk/learningexchange/</a:t>
            </a:r>
            <a:endParaRPr lang="en-GB" dirty="0" smtClean="0"/>
          </a:p>
          <a:p>
            <a:endParaRPr lang="en-GB" dirty="0" smtClean="0"/>
          </a:p>
          <a:p>
            <a:r>
              <a:rPr lang="en-GB" dirty="0" smtClean="0"/>
              <a:t>ART Student Skills and Personal Development </a:t>
            </a:r>
            <a:r>
              <a:rPr lang="en-GB" dirty="0" smtClean="0">
                <a:hlinkClick r:id="rId5"/>
              </a:rPr>
              <a:t>https://uoe.sharepoint.com/sites/ART/SitePages/Student-Skills.aspx</a:t>
            </a:r>
            <a:endParaRPr lang="en-GB" dirty="0" smtClean="0"/>
          </a:p>
          <a:p>
            <a:endParaRPr lang="en-GB" dirty="0" smtClean="0"/>
          </a:p>
          <a:p>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37</a:t>
            </a:fld>
            <a:endParaRPr lang="en-GB"/>
          </a:p>
        </p:txBody>
      </p:sp>
    </p:spTree>
    <p:extLst>
      <p:ext uri="{BB962C8B-B14F-4D97-AF65-F5344CB8AC3E}">
        <p14:creationId xmlns:p14="http://schemas.microsoft.com/office/powerpoint/2010/main" val="229977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But</a:t>
            </a:r>
            <a:r>
              <a:rPr lang="en-GB" b="0" baseline="0" dirty="0"/>
              <a:t> first – if time allows, ask your students how they are feeling? If they have any particular issues they would like to discuss – note them down on a flip chart/ white board OR if using Collaborate, ask students to note in the chat box, or write on the white board (depending on the number of students in the session). If you are in a physical teaching space, you could ask students to turn to their neighbour (who may be 2m away) – introduce themselves if they don’t already know each other, and have a quick discussion about their hopes and concerns for this year.</a:t>
            </a:r>
            <a:r>
              <a:rPr lang="en-GB" dirty="0"/>
              <a:t> </a:t>
            </a:r>
            <a:endParaRPr lang="en-GB" b="0" baseline="0" dirty="0"/>
          </a:p>
          <a:p>
            <a:endParaRPr lang="en-GB" b="0" baseline="0" dirty="0"/>
          </a:p>
          <a:p>
            <a:r>
              <a:rPr lang="en-GB" b="0" baseline="0" dirty="0"/>
              <a:t>It is hoped that this session will cover most of the issues that students raise. Try to focus on these issues as much as possible throughout the session. Come back to the issues at the end of the session to check that all queries have been covered. If not, direct students to the appropriate place to find further information.</a:t>
            </a:r>
            <a:r>
              <a:rPr lang="en-GB" dirty="0"/>
              <a:t> </a:t>
            </a:r>
            <a:endParaRPr lang="en-GB" dirty="0" smtClean="0"/>
          </a:p>
          <a:p>
            <a:endParaRPr lang="en-GB" dirty="0" smtClean="0"/>
          </a:p>
          <a:p>
            <a:r>
              <a:rPr lang="en-GB" dirty="0" smtClean="0"/>
              <a:t>ALTERNATIVELY – move</a:t>
            </a:r>
            <a:r>
              <a:rPr lang="en-GB" baseline="0" dirty="0" smtClean="0"/>
              <a:t> this activity to later in the session. Use it as an opportunity for students to discuss in small groups. </a:t>
            </a:r>
            <a:endParaRPr lang="en-GB" dirty="0" smtClean="0"/>
          </a:p>
          <a:p>
            <a:endParaRPr lang="en-GB" b="0" dirty="0" smtClean="0">
              <a:cs typeface="Calibri"/>
            </a:endParaRPr>
          </a:p>
          <a:p>
            <a:endParaRPr lang="en-GB" b="0" dirty="0">
              <a:cs typeface="Calibri"/>
            </a:endParaRPr>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4</a:t>
            </a:fld>
            <a:endParaRPr lang="en-GB"/>
          </a:p>
        </p:txBody>
      </p:sp>
    </p:spTree>
    <p:extLst>
      <p:ext uri="{BB962C8B-B14F-4D97-AF65-F5344CB8AC3E}">
        <p14:creationId xmlns:p14="http://schemas.microsoft.com/office/powerpoint/2010/main" val="81845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Blog post from Sian Bayne – What is hybrid</a:t>
            </a:r>
            <a:r>
              <a:rPr lang="en-GB" baseline="0" dirty="0"/>
              <a:t> teaching? </a:t>
            </a:r>
            <a:r>
              <a:rPr lang="en-GB" dirty="0">
                <a:hlinkClick r:id="rId3"/>
              </a:rPr>
              <a:t>https://blogs.ed.ac.uk/learningexchange/2020/06/04/what-is-hybrid-teaching/</a:t>
            </a:r>
            <a:endParaRPr lang="en-GB" dirty="0"/>
          </a:p>
          <a:p>
            <a:r>
              <a:rPr lang="en-GB" dirty="0"/>
              <a:t>‘</a:t>
            </a:r>
            <a:r>
              <a:rPr lang="en-GB" b="0" i="0" dirty="0">
                <a:solidFill>
                  <a:srgbClr val="555555"/>
                </a:solidFill>
                <a:effectLst/>
                <a:latin typeface="Open Sans"/>
              </a:rPr>
              <a:t>Hybrid teaching refers to courses and programmes that can be taken by online and on-campus students working together as a single cohort. In this sense it’s very different from remote or online teaching, which doesn’t assume any need for students to come to campus. And it’s also different from ‘blended’ teaching or ‘flipped’ classrooms, which start from the position that all students are on campus, but wraps various online activities around that.’</a:t>
            </a:r>
          </a:p>
          <a:p>
            <a:r>
              <a:rPr lang="en-GB" b="0" i="0" dirty="0">
                <a:solidFill>
                  <a:srgbClr val="555555"/>
                </a:solidFill>
                <a:effectLst/>
                <a:latin typeface="Open Sans"/>
              </a:rPr>
              <a:t>Full report: </a:t>
            </a:r>
            <a:r>
              <a:rPr lang="en-GB" dirty="0">
                <a:hlinkClick r:id="rId4"/>
              </a:rPr>
              <a:t>https://</a:t>
            </a:r>
            <a:r>
              <a:rPr lang="en-GB" dirty="0" smtClean="0">
                <a:hlinkClick r:id="rId4"/>
              </a:rPr>
              <a:t>blogs.ed.ac.uk/learningexchange/wp-content/uploads/sites/1606/2020/06/Paper-hybrid-teachng-prototypes.pdf</a:t>
            </a:r>
            <a:endParaRPr lang="en-GB" dirty="0" smtClean="0"/>
          </a:p>
          <a:p>
            <a:endParaRPr lang="en-GB" dirty="0" smtClean="0"/>
          </a:p>
          <a:p>
            <a:r>
              <a:rPr lang="en-GB" dirty="0" smtClean="0"/>
              <a:t>(For</a:t>
            </a:r>
            <a:r>
              <a:rPr lang="en-GB" baseline="0" dirty="0" smtClean="0"/>
              <a:t> further resources for teaching staff see the Edinburgh Hybrid Teaching Exchange (EASE log in required) </a:t>
            </a:r>
            <a:r>
              <a:rPr lang="en-GB" dirty="0" smtClean="0">
                <a:hlinkClick r:id="rId5"/>
              </a:rPr>
              <a:t>https://blogs.ed.ac.uk/learningexchange/</a:t>
            </a:r>
            <a:endParaRPr lang="en-GB" dirty="0" smtClean="0"/>
          </a:p>
          <a:p>
            <a:endParaRPr lang="en-GB" dirty="0"/>
          </a:p>
          <a:p>
            <a:endParaRPr lang="en-GB" dirty="0"/>
          </a:p>
          <a:p>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5</a:t>
            </a:fld>
            <a:endParaRPr lang="en-GB"/>
          </a:p>
        </p:txBody>
      </p:sp>
    </p:spTree>
    <p:extLst>
      <p:ext uri="{BB962C8B-B14F-4D97-AF65-F5344CB8AC3E}">
        <p14:creationId xmlns:p14="http://schemas.microsoft.com/office/powerpoint/2010/main" val="261076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Make the point that we already make extensive use of ‘online spaces’ in University teaching – information on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Learn </a:t>
            </a:r>
            <a:r>
              <a:rPr kumimoji="0" lang="en-GB" sz="1200" b="0" i="0" u="none" strike="noStrike" kern="1200" cap="none" spc="0" normalizeH="0" baseline="0" noProof="0" dirty="0">
                <a:ln>
                  <a:noFill/>
                </a:ln>
                <a:solidFill>
                  <a:prstClr val="black"/>
                </a:solidFill>
                <a:effectLst/>
                <a:uLnTx/>
                <a:uFillTx/>
                <a:latin typeface="+mn-lt"/>
                <a:ea typeface="+mn-ea"/>
                <a:cs typeface="+mn-cs"/>
              </a:rPr>
              <a:t>(the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VLE/ Virtual learning Environment) </a:t>
            </a:r>
            <a:r>
              <a:rPr kumimoji="0" lang="en-GB" sz="1200" b="0" i="0" u="none" strike="noStrike" kern="1200" cap="none" spc="0" normalizeH="0" baseline="0" noProof="0" dirty="0">
                <a:ln>
                  <a:noFill/>
                </a:ln>
                <a:solidFill>
                  <a:prstClr val="black"/>
                </a:solidFill>
                <a:effectLst/>
                <a:uLnTx/>
                <a:uFillTx/>
                <a:latin typeface="+mn-lt"/>
                <a:ea typeface="+mn-ea"/>
                <a:cs typeface="+mn-cs"/>
              </a:rPr>
              <a:t>is central to any course,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and you are likely to find increasing </a:t>
            </a:r>
            <a:r>
              <a:rPr kumimoji="0" lang="en-GB" sz="1200" b="0" i="0" u="none" strike="noStrike" kern="1200" cap="none" spc="0" normalizeH="0" baseline="0" noProof="0" dirty="0">
                <a:ln>
                  <a:noFill/>
                </a:ln>
                <a:solidFill>
                  <a:prstClr val="black"/>
                </a:solidFill>
                <a:effectLst/>
                <a:uLnTx/>
                <a:uFillTx/>
                <a:latin typeface="+mn-lt"/>
                <a:ea typeface="+mn-ea"/>
                <a:cs typeface="+mn-cs"/>
              </a:rPr>
              <a:t>use of online discussion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boards, </a:t>
            </a:r>
            <a:r>
              <a:rPr kumimoji="0" lang="en-GB" sz="1200" b="0" i="0" u="none" strike="noStrike" kern="1200" cap="none" spc="0" normalizeH="0" baseline="0" noProof="0" dirty="0">
                <a:ln>
                  <a:noFill/>
                </a:ln>
                <a:solidFill>
                  <a:prstClr val="black"/>
                </a:solidFill>
                <a:effectLst/>
                <a:uLnTx/>
                <a:uFillTx/>
                <a:latin typeface="+mn-lt"/>
                <a:ea typeface="+mn-ea"/>
                <a:cs typeface="+mn-cs"/>
              </a:rPr>
              <a:t>social media and blogging, online journals and </a:t>
            </a:r>
            <a:r>
              <a:rPr kumimoji="0" lang="en-GB" sz="1200" b="0" i="0" u="none" strike="noStrike" kern="1200" cap="none" spc="0" normalizeH="0" baseline="0" noProof="0" dirty="0" err="1">
                <a:ln>
                  <a:noFill/>
                </a:ln>
                <a:solidFill>
                  <a:prstClr val="black"/>
                </a:solidFill>
                <a:effectLst/>
                <a:uLnTx/>
                <a:uFillTx/>
                <a:latin typeface="+mn-lt"/>
                <a:ea typeface="+mn-ea"/>
                <a:cs typeface="+mn-cs"/>
              </a:rPr>
              <a:t>ebooks</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and ‘flipped</a:t>
            </a:r>
            <a:r>
              <a:rPr kumimoji="0" lang="en-GB" sz="1200" b="0" i="0" u="none" strike="noStrike" kern="1200" cap="none" spc="0" normalizeH="0" baseline="0" noProof="0" dirty="0">
                <a:ln>
                  <a:noFill/>
                </a:ln>
                <a:solidFill>
                  <a:prstClr val="black"/>
                </a:solidFill>
                <a:effectLst/>
                <a:uLnTx/>
                <a:uFillTx/>
                <a:latin typeface="+mn-lt"/>
                <a:ea typeface="+mn-ea"/>
                <a:cs typeface="+mn-cs"/>
              </a:rPr>
              <a:t>’ learning – where students read, watch or research material in advance of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an in-person or </a:t>
            </a:r>
            <a:r>
              <a:rPr kumimoji="0" lang="en-GB" sz="1200" b="0" i="0" u="none" strike="noStrike" kern="1200" cap="none" spc="0" normalizeH="0" baseline="0" noProof="0" dirty="0">
                <a:ln>
                  <a:noFill/>
                </a:ln>
                <a:solidFill>
                  <a:prstClr val="black"/>
                </a:solidFill>
                <a:effectLst/>
                <a:uLnTx/>
                <a:uFillTx/>
                <a:latin typeface="+mn-lt"/>
                <a:ea typeface="+mn-ea"/>
                <a:cs typeface="+mn-cs"/>
              </a:rPr>
              <a:t>online synchronous session and this time is used to discuss, debate and reflect on that material.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These developments were already underway, prior to the covid-19 pandemic.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6</a:t>
            </a:fld>
            <a:endParaRPr lang="en-GB"/>
          </a:p>
        </p:txBody>
      </p:sp>
    </p:spTree>
    <p:extLst>
      <p:ext uri="{BB962C8B-B14F-4D97-AF65-F5344CB8AC3E}">
        <p14:creationId xmlns:p14="http://schemas.microsoft.com/office/powerpoint/2010/main" val="32629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 This slide was amended to take account of new</a:t>
            </a:r>
            <a:r>
              <a:rPr lang="en-GB" baseline="0" dirty="0" smtClean="0"/>
              <a:t> guidance for staff on terminology here:</a:t>
            </a:r>
          </a:p>
          <a:p>
            <a:r>
              <a:rPr lang="en-GB" dirty="0" smtClean="0">
                <a:hlinkClick r:id="rId3"/>
              </a:rPr>
              <a:t>https://uoe.sharepoint.com/sites/ART/SitePages/Start-of-Term---What-You-Need-to-Know.aspx#hybrid-teaching-terminology</a:t>
            </a:r>
            <a:endParaRPr lang="en-GB" dirty="0" smtClean="0"/>
          </a:p>
          <a:p>
            <a:endParaRPr lang="en-GB" dirty="0" smtClean="0"/>
          </a:p>
          <a:p>
            <a:endParaRPr lang="en-GB" dirty="0" smtClean="0"/>
          </a:p>
          <a:p>
            <a:r>
              <a:rPr lang="en-GB" dirty="0" smtClean="0"/>
              <a:t>Remind </a:t>
            </a:r>
            <a:r>
              <a:rPr lang="en-GB" dirty="0"/>
              <a:t>students about Respect</a:t>
            </a:r>
            <a:r>
              <a:rPr lang="en-GB" baseline="0" dirty="0"/>
              <a:t> at Edinburgh, the University’s Dignity and Respect Policy? </a:t>
            </a:r>
            <a:r>
              <a:rPr lang="en-GB" sz="1200" dirty="0">
                <a:effectLst/>
                <a:latin typeface="Calibri" panose="020F0502020204030204" pitchFamily="34" charset="0"/>
                <a:ea typeface="Calibri" panose="020F0502020204030204" pitchFamily="34" charset="0"/>
                <a:cs typeface="Times New Roman" panose="02020603050405020304" pitchFamily="18" charset="0"/>
              </a:rPr>
              <a:t>https://www.ed.ac.uk/equality-diversity/respect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see</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also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slide 27 &amp; 28)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effectLst/>
              <a:latin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7</a:t>
            </a:fld>
            <a:endParaRPr lang="en-GB"/>
          </a:p>
        </p:txBody>
      </p:sp>
    </p:spTree>
    <p:extLst>
      <p:ext uri="{BB962C8B-B14F-4D97-AF65-F5344CB8AC3E}">
        <p14:creationId xmlns:p14="http://schemas.microsoft.com/office/powerpoint/2010/main" val="1177523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insert specific</a:t>
            </a:r>
            <a:r>
              <a:rPr lang="en-GB" baseline="0" dirty="0"/>
              <a:t> information and/or instructions for Schools, Programmes or courses. </a:t>
            </a:r>
          </a:p>
          <a:p>
            <a:r>
              <a:rPr lang="en-GB" baseline="0" dirty="0"/>
              <a:t>Insert links to online information where you can. </a:t>
            </a:r>
            <a:endParaRPr lang="en-GB" baseline="0" dirty="0" smtClean="0"/>
          </a:p>
          <a:p>
            <a:endParaRPr lang="en-GB" dirty="0"/>
          </a:p>
        </p:txBody>
      </p:sp>
      <p:sp>
        <p:nvSpPr>
          <p:cNvPr id="4" name="Footer Placeholder 3"/>
          <p:cNvSpPr>
            <a:spLocks noGrp="1"/>
          </p:cNvSpPr>
          <p:nvPr>
            <p:ph type="ftr" sz="quarter" idx="10"/>
          </p:nvPr>
        </p:nvSpPr>
        <p:spPr/>
        <p:txBody>
          <a:bodyPr/>
          <a:lstStyle/>
          <a:p>
            <a:r>
              <a:rPr lang="en-US"/>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8</a:t>
            </a:fld>
            <a:endParaRPr lang="en-GB"/>
          </a:p>
        </p:txBody>
      </p:sp>
    </p:spTree>
    <p:extLst>
      <p:ext uri="{BB962C8B-B14F-4D97-AF65-F5344CB8AC3E}">
        <p14:creationId xmlns:p14="http://schemas.microsoft.com/office/powerpoint/2010/main" val="356581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lnSpc>
                <a:spcPct val="107000"/>
              </a:lnSpc>
              <a:spcBef>
                <a:spcPts val="1200"/>
              </a:spcBef>
              <a:spcAft>
                <a:spcPts val="0"/>
              </a:spcAft>
            </a:pPr>
            <a:r>
              <a:rPr lang="en-GB" sz="1800" b="1" kern="0" dirty="0" smtClea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rPr>
              <a:t>Copy of IS Guidance for info:</a:t>
            </a:r>
            <a:r>
              <a:rPr lang="en-GB" sz="1800" b="1" kern="0" baseline="0" dirty="0" smtClea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b="1" kern="0" dirty="0" smtClea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0"/>
              </a:spcAft>
            </a:pPr>
            <a:endParaRPr lang="en-GB" sz="1800" b="1" kern="0" dirty="0" smtClea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0"/>
              </a:spcAft>
            </a:pPr>
            <a:r>
              <a:rPr lang="en-GB" sz="1800" b="1" kern="0" dirty="0" smtClea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rPr>
              <a:t>Guidance on recommended student technology</a:t>
            </a:r>
            <a:endParaRPr lang="en-GB" sz="18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Introduction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We recognise that the necessary move to hybrid teaching, where you’ll receive your teaching via on-campus and digital learning, will raise questions regarding the type of technology you might need, to ensure you get the best possible teaching experience. </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Below we have outlined our recommendations in terms of device and network connectivity that you will need to have when engaging with hybrid teaching.</a:t>
            </a:r>
          </a:p>
          <a:p>
            <a:pPr>
              <a:lnSpc>
                <a:spcPct val="107000"/>
              </a:lnSpc>
              <a:spcAft>
                <a:spcPts val="0"/>
              </a:spcAft>
            </a:pPr>
            <a:r>
              <a:rPr lang="en-GB" sz="1200" b="1"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en-GB" sz="1600" b="1" dirty="0" smtClea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rPr>
              <a:t>Standards/recommendations</a:t>
            </a:r>
            <a:endParaRPr lang="en-GB" sz="1600" b="1"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spcAft>
                <a:spcPts val="0"/>
              </a:spcAft>
            </a:pPr>
            <a:r>
              <a:rPr lang="en-GB" sz="1400" b="1" u="none" strike="noStrike" dirty="0" smtClean="0">
                <a:solidFill>
                  <a:srgbClr val="1F4D78"/>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1" dirty="0" smtClean="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spcAft>
                <a:spcPts val="0"/>
              </a:spcAft>
            </a:pPr>
            <a:r>
              <a:rPr lang="en-GB" sz="1400" b="1" u="sng" dirty="0" smtClean="0">
                <a:solidFill>
                  <a:srgbClr val="1F4D78"/>
                </a:solidFill>
                <a:effectLst/>
                <a:latin typeface="Calibri" panose="020F0502020204030204" pitchFamily="34" charset="0"/>
                <a:ea typeface="Times New Roman" panose="02020603050405020304" pitchFamily="18" charset="0"/>
                <a:cs typeface="Times New Roman" panose="02020603050405020304" pitchFamily="18" charset="0"/>
              </a:rPr>
              <a:t>Device</a:t>
            </a:r>
            <a:endParaRPr lang="en-GB" sz="1400" b="1" dirty="0" smtClean="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Our advice is based on recommendations if you are purchasing a new device, rather than the level of technology we expect a student to have access to. You may well find ways of being able to engage with our services with lower cost devices, and you shouldn’t be required to re-purchase new kit as it is likely that your current device will be sufficient. </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Standard minimum specification</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laptop computer is the recommended device for your University education.</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recommendation for a common minimum standard device specification if you are purchasing a new device would be:</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Processor: Intel i5-8365U or AMD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Ryzen</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5 3500U</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Ram: 8Gb DDR4 2400</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HDD: 256GB SSD</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Battery: 3 Cell 50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WHr</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Long Life </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Display: 14 inch FHD (1920x1080)</a:t>
            </a:r>
          </a:p>
          <a:p>
            <a:pPr>
              <a:lnSpc>
                <a:spcPct val="107000"/>
              </a:lnSpc>
              <a:spcAft>
                <a:spcPts val="0"/>
              </a:spcAft>
            </a:pPr>
            <a:r>
              <a:rPr lang="en-GB" sz="1200" u="none" strike="noStrike"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It is recognised that for some areas of the University an Intel i3 processor may be sufficient, however for Science subjects this will not normally be the case. The recommendation for an i5 processor is based on future-proofing, ensuring the device purchased will be sufficient for the duration of your University education.</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 estimated cost for this specification of device for consumer purchasing would be approximately £550.</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While the University does not offer direct purchasing routes for technology, we will signpost discounts available to students, for example through manufacturer sites such as </a:t>
            </a:r>
            <a:r>
              <a:rPr lang="en-GB" sz="12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HP</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or student discount sites such as </a:t>
            </a:r>
            <a:r>
              <a:rPr lang="en-GB" sz="1200" u="sng"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UniDays</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Programme specific guidance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It is important to note that different disciplines will have different requirements, and recommendations need to be geared towards the right tool for the job. </a:t>
            </a:r>
          </a:p>
          <a:p>
            <a:pPr>
              <a:lnSpc>
                <a:spcPct val="107000"/>
              </a:lnSpc>
              <a:spcAft>
                <a:spcPts val="0"/>
              </a:spcAft>
            </a:pPr>
            <a:r>
              <a:rPr lang="en-GB" sz="1200" dirty="0" smtClean="0">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GB" sz="1400" u="sng" dirty="0" smtClean="0">
                <a:effectLst/>
                <a:latin typeface="Calibri" panose="020F0502020204030204" pitchFamily="34" charset="0"/>
                <a:ea typeface="Times New Roman" panose="02020603050405020304" pitchFamily="18" charset="0"/>
                <a:cs typeface="Calibri" panose="020F0502020204030204" pitchFamily="34" charset="0"/>
              </a:rPr>
              <a:t>Connectivity</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GB" sz="1400" dirty="0" smtClean="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For our on-campus students, there is good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WiFi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connectivity and access across the University estate, including in University halls of residence. </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Physical distancing will reduce the ability for students to use University provided Open Access PCs, with initial modelling suggesting an average of 1 in 3 computers being available in open access labs. It is expected that the majority of students will be required to access content using their personal laptop from other locations, both within Edinburgh and beyond.</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Broadband</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Connectivity requirements for learning will be determined by the streaming services used to access University content, and will be no greater than the connectivity requirements of standard video streaming services such as Netflix or BBC iPlayer. As a rule, 5 to 10Mbs will be sufficient, but please note that broadband performance is most often limited by internal building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WiFi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signal and is also a shared resource both within the property and in the area. A shared student flat with five students each trying to access content simultaneously will require greater bandwidth. </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Mobile data</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Typically a 4G connection from a mobile phone will provide minimum connectivity requirements, but connection speed is variable depending on location and time of day/usage.  </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Data usage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Dependent on contracts, both broadband and mobile data contracts may have limits on the volume of monthly data used. Watching three hours of standard definition video content per day would require approx. 2.5GB of data, and so approx. 75GB per month. Your data requirement will depend on the volume of content you consume e.g. the number of lectures you need to attend and the number of times you review content.</a:t>
            </a:r>
          </a:p>
          <a:p>
            <a:pPr algn="ctr">
              <a:lnSpc>
                <a:spcPct val="107000"/>
              </a:lnSpc>
              <a:spcAft>
                <a:spcPts val="80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200"/>
              </a:spcBef>
              <a:spcAft>
                <a:spcPts val="0"/>
              </a:spcAft>
            </a:pPr>
            <a:r>
              <a:rPr lang="en-GB" sz="1600" b="1" dirty="0" smtClea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rPr>
              <a:t>Further information</a:t>
            </a:r>
            <a:endParaRPr lang="en-GB" sz="1600" b="1"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Full details of IT support and guidance for students can be found on our </a:t>
            </a:r>
            <a:r>
              <a:rPr lang="en-GB" sz="12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website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4" name="Footer Placeholder 3"/>
          <p:cNvSpPr>
            <a:spLocks noGrp="1"/>
          </p:cNvSpPr>
          <p:nvPr>
            <p:ph type="ftr" sz="quarter" idx="10"/>
          </p:nvPr>
        </p:nvSpPr>
        <p:spPr/>
        <p:txBody>
          <a:bodyPr/>
          <a:lstStyle/>
          <a:p>
            <a:r>
              <a:rPr lang="en-US" smtClean="0"/>
              <a:t>IAD University of Edinburgh</a:t>
            </a:r>
            <a:endParaRPr lang="en-GB"/>
          </a:p>
        </p:txBody>
      </p:sp>
      <p:sp>
        <p:nvSpPr>
          <p:cNvPr id="5" name="Slide Number Placeholder 4"/>
          <p:cNvSpPr>
            <a:spLocks noGrp="1"/>
          </p:cNvSpPr>
          <p:nvPr>
            <p:ph type="sldNum" sz="quarter" idx="11"/>
          </p:nvPr>
        </p:nvSpPr>
        <p:spPr/>
        <p:txBody>
          <a:bodyPr/>
          <a:lstStyle/>
          <a:p>
            <a:fld id="{69BE4571-EE5B-4BD6-8F9C-E524B2FF42E3}" type="slidenum">
              <a:rPr lang="en-GB" smtClean="0"/>
              <a:pPr/>
              <a:t>9</a:t>
            </a:fld>
            <a:endParaRPr lang="en-GB"/>
          </a:p>
        </p:txBody>
      </p:sp>
    </p:spTree>
    <p:extLst>
      <p:ext uri="{BB962C8B-B14F-4D97-AF65-F5344CB8AC3E}">
        <p14:creationId xmlns:p14="http://schemas.microsoft.com/office/powerpoint/2010/main" val="22885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3" descr="blue background 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802" y="11663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1115616" y="2402632"/>
            <a:ext cx="6048672" cy="1143000"/>
          </a:xfrm>
        </p:spPr>
        <p:txBody>
          <a:bodyPr/>
          <a:lstStyle>
            <a:lvl1pPr>
              <a:defRPr/>
            </a:lvl1pPr>
          </a:lstStyle>
          <a:p>
            <a:r>
              <a:rPr lang="en-US"/>
              <a:t>Title here</a:t>
            </a:r>
            <a:endParaRPr lang="en-GB"/>
          </a:p>
        </p:txBody>
      </p:sp>
    </p:spTree>
    <p:extLst>
      <p:ext uri="{BB962C8B-B14F-4D97-AF65-F5344CB8AC3E}">
        <p14:creationId xmlns:p14="http://schemas.microsoft.com/office/powerpoint/2010/main" val="424288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D1EFD7-AFD4-42C4-B0FD-37CA6DB8AB97}" type="datetimeFigureOut">
              <a:rPr lang="en-GB" smtClean="0"/>
              <a:pPr/>
              <a:t>31/08/2020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2E2AA3-801B-4564-A7CF-B74E1AD3CFE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D1EFD7-AFD4-42C4-B0FD-37CA6DB8AB97}" type="datetimeFigureOut">
              <a:rPr lang="en-GB" smtClean="0"/>
              <a:pPr/>
              <a:t>31/08/2020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2E2AA3-801B-4564-A7CF-B74E1AD3CFEC}"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D1EFD7-AFD4-42C4-B0FD-37CA6DB8AB97}" type="datetimeFigureOut">
              <a:rPr lang="en-GB" smtClean="0"/>
              <a:pPr/>
              <a:t>31/08/2020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2E2AA3-801B-4564-A7CF-B74E1AD3CFE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3" descr="blue background 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l">
              <a:defRPr b="1">
                <a:solidFill>
                  <a:srgbClr val="002060"/>
                </a:solidFill>
              </a:defRPr>
            </a:lvl1pPr>
          </a:lstStyle>
          <a:p>
            <a:r>
              <a:rPr lang="en-US"/>
              <a:t>Click to edit Master 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D01CF23-8C88-4EE9-B34D-2DE2C1FC395B}" type="slidenum">
              <a:rPr lang="en-GB"/>
              <a:pPr>
                <a:defRPr/>
              </a:pPr>
              <a:t>‹#›</a:t>
            </a:fld>
            <a:endParaRPr lang="en-GB"/>
          </a:p>
        </p:txBody>
      </p:sp>
    </p:spTree>
    <p:extLst>
      <p:ext uri="{BB962C8B-B14F-4D97-AF65-F5344CB8AC3E}">
        <p14:creationId xmlns:p14="http://schemas.microsoft.com/office/powerpoint/2010/main" val="196818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blue backgrou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b="1">
                <a:solidFill>
                  <a:srgbClr val="00206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EB2C913-5D44-40D9-AB7D-3201B272FC62}" type="slidenum">
              <a:rPr lang="en-GB"/>
              <a:pPr/>
              <a:t>‹#›</a:t>
            </a:fld>
            <a:endParaRPr lang="en-GB"/>
          </a:p>
        </p:txBody>
      </p:sp>
    </p:spTree>
    <p:extLst>
      <p:ext uri="{BB962C8B-B14F-4D97-AF65-F5344CB8AC3E}">
        <p14:creationId xmlns:p14="http://schemas.microsoft.com/office/powerpoint/2010/main" val="414066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chemeClr val="accent3"/>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D1EFD7-AFD4-42C4-B0FD-37CA6DB8AB97}" type="datetimeFigureOut">
              <a:rPr lang="en-GB" smtClean="0"/>
              <a:pPr/>
              <a:t>31/08/2020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2E2AA3-801B-4564-A7CF-B74E1AD3CFE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D1EFD7-AFD4-42C4-B0FD-37CA6DB8AB97}" type="datetimeFigureOut">
              <a:rPr lang="en-GB" smtClean="0"/>
              <a:pPr/>
              <a:t>31/08/2020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2E2AA3-801B-4564-A7CF-B74E1AD3CFE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D1EFD7-AFD4-42C4-B0FD-37CA6DB8AB97}" type="datetimeFigureOut">
              <a:rPr lang="en-GB" smtClean="0"/>
              <a:pPr/>
              <a:t>31/08/2020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2E2AA3-801B-4564-A7CF-B74E1AD3CFE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D1EFD7-AFD4-42C4-B0FD-37CA6DB8AB97}" type="datetimeFigureOut">
              <a:rPr lang="en-GB" smtClean="0"/>
              <a:pPr/>
              <a:t>31/08/2020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2E2AA3-801B-4564-A7CF-B74E1AD3CFE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1EFD7-AFD4-42C4-B0FD-37CA6DB8AB97}" type="datetimeFigureOut">
              <a:rPr lang="en-GB" smtClean="0"/>
              <a:pPr/>
              <a:t>31/08/2020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2E2AA3-801B-4564-A7CF-B74E1AD3CFE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D1EFD7-AFD4-42C4-B0FD-37CA6DB8AB97}" type="datetimeFigureOut">
              <a:rPr lang="en-GB" smtClean="0"/>
              <a:pPr/>
              <a:t>31/08/2020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2E2AA3-801B-4564-A7CF-B74E1AD3CFE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4" descr="blue background.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1EFD7-AFD4-42C4-B0FD-37CA6DB8AB97}" type="datetimeFigureOut">
              <a:rPr lang="en-GB" smtClean="0"/>
              <a:pPr/>
              <a:t>31/08/2020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E2AA3-801B-4564-A7CF-B74E1AD3CFE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0" r:id="rId3"/>
    <p:sldLayoutId id="214748365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44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ac.uk/news/covid-19"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gov.scot/coronavirus-covid-1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ed.ac.uk/information-services/learning-technology/virtual-environments/lear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ed.ac.uk/edhelp" TargetMode="External"/><Relationship Id="rId4" Type="http://schemas.openxmlformats.org/officeDocument/2006/relationships/hyperlink" Target="https://www.ed.ac.uk/student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tiff"/><Relationship Id="rId4" Type="http://schemas.openxmlformats.org/officeDocument/2006/relationships/image" Target="../media/image10.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din.ac/2VazEN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edin.ac/2XjKfZ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din.ac/2ImudFN"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edin.ac/2lGyco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ed.ac.uk/files/atoms/files/using_lecture_recording.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s://www.ed.ac.uk/information-services/learning-technology/communication/collaborate-students" TargetMode="External"/><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www.ed.ac.uk/information-services/computing/comms-and-collab/zoom" TargetMode="External"/><Relationship Id="rId4" Type="http://schemas.openxmlformats.org/officeDocument/2006/relationships/hyperlink" Target="https://www.ed.ac.uk/information-services/computing/comms-and-collab/office365/team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din.ac/3h5GTkA"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edin.ac/2Ih9B1I" TargetMode="External"/><Relationship Id="rId5" Type="http://schemas.openxmlformats.org/officeDocument/2006/relationships/image" Target="../media/image14.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hyperlink" Target="https://www.ed.ac.uk/information-services/help-consultancy/is-skills/digital-safety-and-citizenship/about"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www.ed.ac.uk/equality-diversity/respec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ed.ac.uk/students/new-students/ready-university/hybrid-learning/short-courses/ug-cours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hyperlink" Target="https://www.ed.ac.uk/institute-academic-development/study-hub/learning-resources/reading" TargetMode="External"/><Relationship Id="rId5" Type="http://schemas.openxmlformats.org/officeDocument/2006/relationships/hyperlink" Target="https://www.ed.ac.uk/institute-academic-development/study-hub/learning-resources/time" TargetMode="External"/><Relationship Id="rId4" Type="http://schemas.openxmlformats.org/officeDocument/2006/relationships/hyperlink" Target="https://www.ed.ac.uk/institute-academic-development/study-hub/learning-resources/hybrid-learning-and-teachin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citethemrightonline.com/"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www.zotero.org/support/screencast_tutorials" TargetMode="External"/><Relationship Id="rId5" Type="http://schemas.openxmlformats.org/officeDocument/2006/relationships/hyperlink" Target="http://www.phrasebank.manchester.ac.uk/" TargetMode="External"/><Relationship Id="rId4" Type="http://schemas.openxmlformats.org/officeDocument/2006/relationships/hyperlink" Target="http://www.docs.is.ed.ac.uk/skills/documents/3814/3814.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www.phrasebank.manchester.ac.uk/"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ed.ac.uk/students/new-students/ready-university/hybrid-learning/short-courses/ug-course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ed.ac.uk/information-services/help-consultancy/is-skills/digital-tools-remote-working/guidance-students-online-learning-tool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www.ed.ac.uk/institute-academic-development/study-hub/learning-resources/digital" TargetMode="External"/><Relationship Id="rId4" Type="http://schemas.openxmlformats.org/officeDocument/2006/relationships/hyperlink" Target="https://www.ed.ac.uk/information-services/help-consultancy/is-skills/digital-safety-and-citizenshi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iad.students@ed.ac.uk"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ed.ac.uk/information-services/help-consultancy/students-it-requirements-guidance-and-suppor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51591" y="860251"/>
            <a:ext cx="8029654" cy="4090389"/>
          </a:xfrm>
          <a:prstGeom prst="rect">
            <a:avLst/>
          </a:prstGeom>
        </p:spPr>
        <p:txBody>
          <a:bodyPr>
            <a:noAutofit/>
          </a:bodyPr>
          <a:lstStyle>
            <a:lvl1pPr algn="l" defTabSz="914400" rtl="0" eaLnBrk="1" latinLnBrk="0" hangingPunct="1">
              <a:spcBef>
                <a:spcPct val="0"/>
              </a:spcBef>
              <a:buNone/>
              <a:defRPr sz="4400" b="1" kern="1200">
                <a:solidFill>
                  <a:srgbClr val="002060"/>
                </a:solidFill>
                <a:latin typeface="+mj-lt"/>
                <a:ea typeface="+mj-ea"/>
                <a:cs typeface="+mj-cs"/>
              </a:defRPr>
            </a:lvl1pPr>
          </a:lstStyle>
          <a:p>
            <a:pPr algn="ctr"/>
            <a:r>
              <a:rPr lang="en-GB" sz="5400">
                <a:solidFill>
                  <a:schemeClr val="accent3"/>
                </a:solidFill>
                <a:latin typeface="+mn-lt"/>
                <a:cs typeface="Arial" pitchFamily="34" charset="0"/>
              </a:rPr>
              <a:t>Stepping Up to…</a:t>
            </a:r>
          </a:p>
          <a:p>
            <a:pPr algn="ctr"/>
            <a:r>
              <a:rPr lang="en-GB" sz="5400">
                <a:solidFill>
                  <a:schemeClr val="accent3"/>
                </a:solidFill>
                <a:latin typeface="+mn-lt"/>
                <a:cs typeface="Arial" pitchFamily="34" charset="0"/>
              </a:rPr>
              <a:t>Hybrid Learning</a:t>
            </a:r>
          </a:p>
        </p:txBody>
      </p:sp>
      <p:sp>
        <p:nvSpPr>
          <p:cNvPr id="10" name="TextBox 2"/>
          <p:cNvSpPr txBox="1">
            <a:spLocks noChangeArrowheads="1"/>
          </p:cNvSpPr>
          <p:nvPr/>
        </p:nvSpPr>
        <p:spPr bwMode="auto">
          <a:xfrm>
            <a:off x="6303942" y="5460088"/>
            <a:ext cx="25668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dirty="0">
                <a:latin typeface="Calibri" pitchFamily="34" charset="0"/>
                <a:cs typeface="Arial" charset="0"/>
              </a:rPr>
              <a:t>Student Workshop</a:t>
            </a:r>
          </a:p>
          <a:p>
            <a:pPr eaLnBrk="1" hangingPunct="1"/>
            <a:r>
              <a:rPr lang="en-GB" sz="2400" b="1" dirty="0">
                <a:latin typeface="Calibri" pitchFamily="34" charset="0"/>
                <a:cs typeface="Arial" charset="0"/>
              </a:rPr>
              <a:t>September 2020</a:t>
            </a:r>
          </a:p>
        </p:txBody>
      </p:sp>
      <p:pic>
        <p:nvPicPr>
          <p:cNvPr id="11" name="Picture 11" descr="A close up of a logo&#10;&#10;Description automatically generated">
            <a:extLst>
              <a:ext uri="{FF2B5EF4-FFF2-40B4-BE49-F238E27FC236}">
                <a16:creationId xmlns:a16="http://schemas.microsoft.com/office/drawing/2014/main" id="{C07D640A-F102-420A-BE32-8C255C56DEF6}"/>
              </a:ext>
            </a:extLst>
          </p:cNvPr>
          <p:cNvPicPr>
            <a:picLocks noChangeAspect="1"/>
          </p:cNvPicPr>
          <p:nvPr/>
        </p:nvPicPr>
        <p:blipFill>
          <a:blip r:embed="rId3"/>
          <a:stretch>
            <a:fillRect/>
          </a:stretch>
        </p:blipFill>
        <p:spPr>
          <a:xfrm>
            <a:off x="3023647" y="2734200"/>
            <a:ext cx="3202756" cy="2567950"/>
          </a:xfrm>
          <a:prstGeom prst="rect">
            <a:avLst/>
          </a:prstGeom>
        </p:spPr>
      </p:pic>
    </p:spTree>
    <p:extLst>
      <p:ext uri="{BB962C8B-B14F-4D97-AF65-F5344CB8AC3E}">
        <p14:creationId xmlns:p14="http://schemas.microsoft.com/office/powerpoint/2010/main" val="196174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In person classes</a:t>
            </a:r>
            <a:endParaRPr lang="en-GB" dirty="0">
              <a:solidFill>
                <a:srgbClr val="002060"/>
              </a:solidFill>
            </a:endParaRPr>
          </a:p>
        </p:txBody>
      </p:sp>
      <p:sp>
        <p:nvSpPr>
          <p:cNvPr id="3" name="Content Placeholder 2"/>
          <p:cNvSpPr>
            <a:spLocks noGrp="1"/>
          </p:cNvSpPr>
          <p:nvPr>
            <p:ph idx="1"/>
          </p:nvPr>
        </p:nvSpPr>
        <p:spPr>
          <a:xfrm>
            <a:off x="457200" y="1417638"/>
            <a:ext cx="8229600" cy="4525963"/>
          </a:xfrm>
        </p:spPr>
        <p:txBody>
          <a:bodyPr/>
          <a:lstStyle/>
          <a:p>
            <a:pPr marL="0" indent="0">
              <a:buNone/>
            </a:pPr>
            <a:r>
              <a:rPr lang="en-GB" dirty="0" smtClean="0"/>
              <a:t>If you are coming to campus for any of your classes, please:</a:t>
            </a:r>
          </a:p>
          <a:p>
            <a:r>
              <a:rPr lang="en-GB" dirty="0" smtClean="0"/>
              <a:t>Observe 2m physical distancing at all times</a:t>
            </a:r>
          </a:p>
          <a:p>
            <a:r>
              <a:rPr lang="en-GB" dirty="0" smtClean="0"/>
              <a:t>Pay attention to health and safety signage</a:t>
            </a:r>
          </a:p>
          <a:p>
            <a:r>
              <a:rPr lang="en-GB" dirty="0" smtClean="0"/>
              <a:t>Follow one-way systems in buildings</a:t>
            </a:r>
          </a:p>
          <a:p>
            <a:r>
              <a:rPr lang="en-GB" dirty="0" smtClean="0"/>
              <a:t>Wash your hands and use hand sanitiser</a:t>
            </a:r>
          </a:p>
          <a:p>
            <a:r>
              <a:rPr lang="en-GB" dirty="0" smtClean="0"/>
              <a:t>Wear a face covering where required</a:t>
            </a:r>
          </a:p>
          <a:p>
            <a:pPr marL="0" indent="0">
              <a:buNone/>
            </a:pPr>
            <a:endParaRPr lang="en-GB" dirty="0"/>
          </a:p>
        </p:txBody>
      </p:sp>
      <p:sp>
        <p:nvSpPr>
          <p:cNvPr id="4" name="TextBox 3"/>
          <p:cNvSpPr txBox="1"/>
          <p:nvPr/>
        </p:nvSpPr>
        <p:spPr>
          <a:xfrm>
            <a:off x="796834" y="5381897"/>
            <a:ext cx="8203475" cy="707886"/>
          </a:xfrm>
          <a:prstGeom prst="rect">
            <a:avLst/>
          </a:prstGeom>
          <a:noFill/>
        </p:spPr>
        <p:txBody>
          <a:bodyPr wrap="square" rtlCol="0">
            <a:spAutoFit/>
          </a:bodyPr>
          <a:lstStyle/>
          <a:p>
            <a:r>
              <a:rPr lang="en-GB" sz="2000" dirty="0" smtClean="0"/>
              <a:t>Latest updates from the University: </a:t>
            </a:r>
            <a:r>
              <a:rPr lang="en-GB" sz="2000" dirty="0">
                <a:hlinkClick r:id="rId3"/>
              </a:rPr>
              <a:t>https://www.ed.ac.uk/news/covid-19</a:t>
            </a:r>
            <a:endParaRPr lang="en-GB" sz="2000" dirty="0" smtClean="0"/>
          </a:p>
          <a:p>
            <a:r>
              <a:rPr lang="en-GB" sz="2000" dirty="0" smtClean="0"/>
              <a:t>Scottish Government advice:  </a:t>
            </a:r>
            <a:r>
              <a:rPr lang="en-GB" sz="2000" dirty="0">
                <a:hlinkClick r:id="rId4"/>
              </a:rPr>
              <a:t>https://www.gov.scot/coronavirus-covid-19</a:t>
            </a:r>
            <a:r>
              <a:rPr lang="en-GB" dirty="0">
                <a:hlinkClick r:id="rId4"/>
              </a:rPr>
              <a:t>/</a:t>
            </a:r>
            <a:r>
              <a:rPr lang="en-GB" dirty="0" smtClean="0"/>
              <a:t>  </a:t>
            </a:r>
            <a:endParaRPr lang="en-GB" dirty="0"/>
          </a:p>
        </p:txBody>
      </p:sp>
    </p:spTree>
    <p:extLst>
      <p:ext uri="{BB962C8B-B14F-4D97-AF65-F5344CB8AC3E}">
        <p14:creationId xmlns:p14="http://schemas.microsoft.com/office/powerpoint/2010/main" val="74042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Getting organised</a:t>
            </a:r>
          </a:p>
        </p:txBody>
      </p:sp>
      <p:sp>
        <p:nvSpPr>
          <p:cNvPr id="3" name="Content Placeholder 2"/>
          <p:cNvSpPr>
            <a:spLocks noGrp="1"/>
          </p:cNvSpPr>
          <p:nvPr>
            <p:ph idx="1"/>
          </p:nvPr>
        </p:nvSpPr>
        <p:spPr>
          <a:xfrm>
            <a:off x="470263" y="1325880"/>
            <a:ext cx="8229600" cy="4525963"/>
          </a:xfrm>
        </p:spPr>
        <p:txBody>
          <a:bodyPr vert="horz" lIns="91440" tIns="45720" rIns="91440" bIns="45720" rtlCol="0" anchor="t">
            <a:normAutofit lnSpcReduction="10000"/>
          </a:bodyPr>
          <a:lstStyle/>
          <a:p>
            <a:r>
              <a:rPr lang="en-GB" dirty="0" smtClean="0"/>
              <a:t>Make </a:t>
            </a:r>
            <a:r>
              <a:rPr lang="en-GB" dirty="0"/>
              <a:t>sure you are familiar with </a:t>
            </a:r>
            <a:r>
              <a:rPr lang="en-GB" dirty="0" smtClean="0">
                <a:hlinkClick r:id="rId3"/>
              </a:rPr>
              <a:t>Learn</a:t>
            </a:r>
            <a:r>
              <a:rPr lang="en-GB" dirty="0" smtClean="0"/>
              <a:t>.</a:t>
            </a:r>
          </a:p>
          <a:p>
            <a:r>
              <a:rPr lang="en-GB" dirty="0" smtClean="0"/>
              <a:t>Look at all of your course-specific information &amp; instructions on Learn. </a:t>
            </a:r>
            <a:endParaRPr lang="en-GB" dirty="0">
              <a:cs typeface="Calibri"/>
            </a:endParaRPr>
          </a:p>
          <a:p>
            <a:r>
              <a:rPr lang="en-GB" dirty="0"/>
              <a:t>Organise your time/ timetable.</a:t>
            </a:r>
            <a:endParaRPr lang="en-GB" dirty="0">
              <a:cs typeface="Calibri"/>
            </a:endParaRPr>
          </a:p>
          <a:p>
            <a:r>
              <a:rPr lang="en-GB" dirty="0"/>
              <a:t>Know how to access the library, including the online services.</a:t>
            </a:r>
            <a:endParaRPr lang="en-GB" dirty="0">
              <a:cs typeface="Calibri"/>
            </a:endParaRPr>
          </a:p>
          <a:p>
            <a:r>
              <a:rPr lang="en-GB" dirty="0"/>
              <a:t>Know where to go to access the University’s full range of support services  </a:t>
            </a:r>
            <a:r>
              <a:rPr lang="en-GB" dirty="0">
                <a:hlinkClick r:id="rId4"/>
              </a:rPr>
              <a:t>https://www.ed.ac.uk/students</a:t>
            </a:r>
            <a:endParaRPr lang="en-GB" dirty="0"/>
          </a:p>
          <a:p>
            <a:pPr marL="0" indent="0">
              <a:buNone/>
            </a:pPr>
            <a:endParaRPr lang="en-GB" dirty="0"/>
          </a:p>
        </p:txBody>
      </p:sp>
      <p:sp>
        <p:nvSpPr>
          <p:cNvPr id="4" name="TextBox 3"/>
          <p:cNvSpPr txBox="1"/>
          <p:nvPr/>
        </p:nvSpPr>
        <p:spPr>
          <a:xfrm>
            <a:off x="2860766" y="5780782"/>
            <a:ext cx="6008914" cy="584775"/>
          </a:xfrm>
          <a:prstGeom prst="rect">
            <a:avLst/>
          </a:prstGeom>
          <a:noFill/>
        </p:spPr>
        <p:txBody>
          <a:bodyPr wrap="square" rtlCol="0">
            <a:spAutoFit/>
          </a:bodyPr>
          <a:lstStyle/>
          <a:p>
            <a:r>
              <a:rPr lang="en-GB" sz="3200" dirty="0">
                <a:hlinkClick r:id="rId5"/>
              </a:rPr>
              <a:t>https://www.ed.ac.uk/edhelp</a:t>
            </a:r>
            <a:endParaRPr lang="en-GB" sz="3200" dirty="0"/>
          </a:p>
        </p:txBody>
      </p:sp>
    </p:spTree>
    <p:extLst>
      <p:ext uri="{BB962C8B-B14F-4D97-AF65-F5344CB8AC3E}">
        <p14:creationId xmlns:p14="http://schemas.microsoft.com/office/powerpoint/2010/main" val="2961553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Planning your time</a:t>
            </a:r>
          </a:p>
        </p:txBody>
      </p:sp>
      <p:sp>
        <p:nvSpPr>
          <p:cNvPr id="3" name="Content Placeholder 2"/>
          <p:cNvSpPr>
            <a:spLocks noGrp="1"/>
          </p:cNvSpPr>
          <p:nvPr>
            <p:ph idx="1"/>
          </p:nvPr>
        </p:nvSpPr>
        <p:spPr/>
        <p:txBody>
          <a:bodyPr vert="horz" lIns="91440" tIns="45720" rIns="91440" bIns="45720" rtlCol="0" anchor="t">
            <a:normAutofit fontScale="92500"/>
          </a:bodyPr>
          <a:lstStyle/>
          <a:p>
            <a:r>
              <a:rPr lang="en-GB" dirty="0"/>
              <a:t>You may have to plan your time a little differently.</a:t>
            </a:r>
            <a:endParaRPr lang="en-GB" dirty="0">
              <a:cs typeface="Calibri"/>
            </a:endParaRPr>
          </a:p>
          <a:p>
            <a:r>
              <a:rPr lang="en-GB" dirty="0"/>
              <a:t>Make sure you know </a:t>
            </a:r>
            <a:r>
              <a:rPr lang="en-GB" dirty="0" smtClean="0"/>
              <a:t>which teaching </a:t>
            </a:r>
            <a:r>
              <a:rPr lang="en-GB" dirty="0"/>
              <a:t>will be </a:t>
            </a:r>
            <a:r>
              <a:rPr lang="en-GB" dirty="0" smtClean="0"/>
              <a:t>live (synchronous), </a:t>
            </a:r>
            <a:r>
              <a:rPr lang="en-GB" dirty="0"/>
              <a:t>and which learning you can do at any time. Make time for your asynchronous learning – it may take longer than you think</a:t>
            </a:r>
            <a:r>
              <a:rPr lang="en-GB" dirty="0" smtClean="0"/>
              <a:t>.</a:t>
            </a:r>
          </a:p>
          <a:p>
            <a:r>
              <a:rPr lang="en-GB" dirty="0" smtClean="0"/>
              <a:t>Make sure you know which classes will take place in person. Leave time to travel to campus. </a:t>
            </a:r>
            <a:r>
              <a:rPr lang="en-GB" dirty="0"/>
              <a:t> </a:t>
            </a:r>
            <a:endParaRPr lang="en-GB" dirty="0">
              <a:cs typeface="Calibri"/>
            </a:endParaRPr>
          </a:p>
          <a:p>
            <a:r>
              <a:rPr lang="en-GB" dirty="0"/>
              <a:t>Put your coursework deadlines in your online calendar – set reminders to keep you on track. </a:t>
            </a:r>
            <a:endParaRPr lang="en-GB" dirty="0">
              <a:cs typeface="Calibri"/>
            </a:endParaRPr>
          </a:p>
        </p:txBody>
      </p:sp>
    </p:spTree>
    <p:extLst>
      <p:ext uri="{BB962C8B-B14F-4D97-AF65-F5344CB8AC3E}">
        <p14:creationId xmlns:p14="http://schemas.microsoft.com/office/powerpoint/2010/main" val="624222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a:defRPr/>
            </a:pPr>
            <a:r>
              <a:rPr lang="en-GB" altLang="en-US" dirty="0">
                <a:solidFill>
                  <a:srgbClr val="002060"/>
                </a:solidFill>
              </a:rPr>
              <a:t>Planning your time</a:t>
            </a:r>
            <a:endParaRPr lang="en-GB" altLang="en-US" dirty="0">
              <a:solidFill>
                <a:srgbClr val="002060"/>
              </a:solidFill>
              <a:cs typeface="Calibri"/>
            </a:endParaRPr>
          </a:p>
        </p:txBody>
      </p:sp>
      <p:pic>
        <p:nvPicPr>
          <p:cNvPr id="4" name="Content Placeholder 3"/>
          <p:cNvPicPr>
            <a:picLocks noGrp="1" noChangeAspect="1"/>
          </p:cNvPicPr>
          <p:nvPr>
            <p:ph idx="1"/>
          </p:nvPr>
        </p:nvPicPr>
        <p:blipFill>
          <a:blip r:embed="rId3"/>
          <a:stretch>
            <a:fillRect/>
          </a:stretch>
        </p:blipFill>
        <p:spPr>
          <a:xfrm>
            <a:off x="352696" y="2323979"/>
            <a:ext cx="8699231" cy="1072364"/>
          </a:xfrm>
          <a:prstGeom prst="rect">
            <a:avLst/>
          </a:prstGeom>
        </p:spPr>
      </p:pic>
      <p:sp>
        <p:nvSpPr>
          <p:cNvPr id="5" name="TextBox 4"/>
          <p:cNvSpPr txBox="1"/>
          <p:nvPr/>
        </p:nvSpPr>
        <p:spPr>
          <a:xfrm>
            <a:off x="653143" y="1417638"/>
            <a:ext cx="7276011" cy="584775"/>
          </a:xfrm>
          <a:prstGeom prst="rect">
            <a:avLst/>
          </a:prstGeom>
          <a:noFill/>
        </p:spPr>
        <p:txBody>
          <a:bodyPr wrap="square" rtlCol="0">
            <a:spAutoFit/>
          </a:bodyPr>
          <a:lstStyle/>
          <a:p>
            <a:r>
              <a:rPr lang="en-GB" sz="3200" dirty="0"/>
              <a:t>Try using a timeline to plan your time</a:t>
            </a:r>
          </a:p>
        </p:txBody>
      </p:sp>
      <p:sp>
        <p:nvSpPr>
          <p:cNvPr id="2" name="TextBox 1"/>
          <p:cNvSpPr txBox="1"/>
          <p:nvPr/>
        </p:nvSpPr>
        <p:spPr>
          <a:xfrm>
            <a:off x="457199" y="3717909"/>
            <a:ext cx="8229601" cy="584775"/>
          </a:xfrm>
          <a:prstGeom prst="rect">
            <a:avLst/>
          </a:prstGeom>
          <a:noFill/>
        </p:spPr>
        <p:txBody>
          <a:bodyPr wrap="square" rtlCol="0">
            <a:spAutoFit/>
          </a:bodyPr>
          <a:lstStyle/>
          <a:p>
            <a:r>
              <a:rPr lang="en-GB" sz="3200" dirty="0"/>
              <a:t>Keep a ‘to do’ list – to include all your deadlines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0544" y="4620538"/>
            <a:ext cx="1332000" cy="157107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2311" y="4746494"/>
            <a:ext cx="1432800" cy="1319164"/>
          </a:xfrm>
          <a:prstGeom prst="rect">
            <a:avLst/>
          </a:prstGeom>
        </p:spPr>
      </p:pic>
    </p:spTree>
    <p:extLst>
      <p:ext uri="{BB962C8B-B14F-4D97-AF65-F5344CB8AC3E}">
        <p14:creationId xmlns:p14="http://schemas.microsoft.com/office/powerpoint/2010/main" val="2143702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defRPr/>
            </a:pPr>
            <a:r>
              <a:rPr lang="en-GB" altLang="en-US" dirty="0">
                <a:solidFill>
                  <a:srgbClr val="002060"/>
                </a:solidFill>
              </a:rPr>
              <a:t>Planning: Prioritising</a:t>
            </a:r>
            <a:endParaRPr lang="en-GB" altLang="en-US" dirty="0">
              <a:solidFill>
                <a:srgbClr val="002060"/>
              </a:solidFill>
              <a:cs typeface="Calibri"/>
            </a:endParaRPr>
          </a:p>
        </p:txBody>
      </p:sp>
      <p:cxnSp>
        <p:nvCxnSpPr>
          <p:cNvPr id="101379" name="Straight Arrow Connector 12"/>
          <p:cNvCxnSpPr>
            <a:cxnSpLocks noChangeShapeType="1"/>
          </p:cNvCxnSpPr>
          <p:nvPr/>
        </p:nvCxnSpPr>
        <p:spPr bwMode="auto">
          <a:xfrm flipV="1">
            <a:off x="4572000" y="2060575"/>
            <a:ext cx="0" cy="3744913"/>
          </a:xfrm>
          <a:prstGeom prst="straightConnector1">
            <a:avLst/>
          </a:prstGeom>
          <a:noFill/>
          <a:ln w="76200">
            <a:solidFill>
              <a:srgbClr val="002060"/>
            </a:solidFill>
            <a:round/>
            <a:headEnd/>
            <a:tailEnd type="triangle" w="med" len="med"/>
          </a:ln>
          <a:extLst>
            <a:ext uri="{909E8E84-426E-40DD-AFC4-6F175D3DCCD1}">
              <a14:hiddenFill xmlns:a14="http://schemas.microsoft.com/office/drawing/2010/main">
                <a:noFill/>
              </a14:hiddenFill>
            </a:ext>
          </a:extLst>
        </p:spPr>
      </p:cxnSp>
      <p:cxnSp>
        <p:nvCxnSpPr>
          <p:cNvPr id="101380" name="Straight Arrow Connector 13"/>
          <p:cNvCxnSpPr>
            <a:cxnSpLocks noChangeShapeType="1"/>
          </p:cNvCxnSpPr>
          <p:nvPr/>
        </p:nvCxnSpPr>
        <p:spPr bwMode="auto">
          <a:xfrm rot="16200000" flipV="1">
            <a:off x="4572001" y="2038350"/>
            <a:ext cx="0" cy="3743325"/>
          </a:xfrm>
          <a:prstGeom prst="straightConnector1">
            <a:avLst/>
          </a:prstGeom>
          <a:noFill/>
          <a:ln w="76200">
            <a:solidFill>
              <a:srgbClr val="002060"/>
            </a:solidFill>
            <a:round/>
            <a:headEnd/>
            <a:tailEnd type="triangle" w="med" len="med"/>
          </a:ln>
          <a:extLst>
            <a:ext uri="{909E8E84-426E-40DD-AFC4-6F175D3DCCD1}">
              <a14:hiddenFill xmlns:a14="http://schemas.microsoft.com/office/drawing/2010/main">
                <a:noFill/>
              </a14:hiddenFill>
            </a:ext>
          </a:extLst>
        </p:spPr>
      </p:cxnSp>
      <p:sp>
        <p:nvSpPr>
          <p:cNvPr id="101381" name="TextBox 5"/>
          <p:cNvSpPr txBox="1">
            <a:spLocks noChangeArrowheads="1"/>
          </p:cNvSpPr>
          <p:nvPr/>
        </p:nvSpPr>
        <p:spPr bwMode="auto">
          <a:xfrm>
            <a:off x="3535363" y="1406525"/>
            <a:ext cx="1912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2060"/>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rgbClr val="002060"/>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rgbClr val="002060"/>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rgbClr val="002060"/>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rgbClr val="00206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9pPr>
          </a:lstStyle>
          <a:p>
            <a:pPr>
              <a:spcBef>
                <a:spcPct val="0"/>
              </a:spcBef>
              <a:buFontTx/>
              <a:buNone/>
            </a:pPr>
            <a:r>
              <a:rPr lang="en-GB" altLang="en-US" b="1">
                <a:solidFill>
                  <a:srgbClr val="0070C0"/>
                </a:solidFill>
                <a:cs typeface="Arial" panose="020B0604020202020204" pitchFamily="34" charset="0"/>
              </a:rPr>
              <a:t>Important</a:t>
            </a:r>
          </a:p>
        </p:txBody>
      </p:sp>
      <p:sp>
        <p:nvSpPr>
          <p:cNvPr id="101382" name="TextBox 6"/>
          <p:cNvSpPr txBox="1">
            <a:spLocks noChangeArrowheads="1"/>
          </p:cNvSpPr>
          <p:nvPr/>
        </p:nvSpPr>
        <p:spPr bwMode="auto">
          <a:xfrm>
            <a:off x="971550" y="3617913"/>
            <a:ext cx="134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2060"/>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rgbClr val="002060"/>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rgbClr val="002060"/>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rgbClr val="002060"/>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rgbClr val="00206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9pPr>
          </a:lstStyle>
          <a:p>
            <a:pPr>
              <a:spcBef>
                <a:spcPct val="0"/>
              </a:spcBef>
              <a:buFontTx/>
              <a:buNone/>
            </a:pPr>
            <a:r>
              <a:rPr lang="en-GB" altLang="en-US" b="1">
                <a:solidFill>
                  <a:srgbClr val="0070C0"/>
                </a:solidFill>
                <a:cs typeface="Arial" panose="020B0604020202020204" pitchFamily="34" charset="0"/>
              </a:rPr>
              <a:t>Urgent</a:t>
            </a:r>
          </a:p>
        </p:txBody>
      </p:sp>
      <p:sp>
        <p:nvSpPr>
          <p:cNvPr id="101383" name="TextBox 7"/>
          <p:cNvSpPr txBox="1">
            <a:spLocks noChangeArrowheads="1"/>
          </p:cNvSpPr>
          <p:nvPr/>
        </p:nvSpPr>
        <p:spPr bwMode="auto">
          <a:xfrm>
            <a:off x="1258888" y="2420938"/>
            <a:ext cx="2592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2060"/>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rgbClr val="002060"/>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rgbClr val="002060"/>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rgbClr val="002060"/>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rgbClr val="00206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9pPr>
          </a:lstStyle>
          <a:p>
            <a:pPr>
              <a:spcBef>
                <a:spcPct val="0"/>
              </a:spcBef>
              <a:buFontTx/>
              <a:buNone/>
            </a:pPr>
            <a:r>
              <a:rPr lang="en-GB" altLang="en-US" b="1">
                <a:solidFill>
                  <a:srgbClr val="000000"/>
                </a:solidFill>
                <a:cs typeface="Arial" panose="020B0604020202020204" pitchFamily="34" charset="0"/>
              </a:rPr>
              <a:t>Do this now</a:t>
            </a:r>
          </a:p>
        </p:txBody>
      </p:sp>
      <p:sp>
        <p:nvSpPr>
          <p:cNvPr id="101384" name="TextBox 8"/>
          <p:cNvSpPr txBox="1">
            <a:spLocks noChangeArrowheads="1"/>
          </p:cNvSpPr>
          <p:nvPr/>
        </p:nvSpPr>
        <p:spPr bwMode="auto">
          <a:xfrm>
            <a:off x="5064125" y="2312988"/>
            <a:ext cx="35401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2060"/>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rgbClr val="002060"/>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rgbClr val="002060"/>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rgbClr val="002060"/>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rgbClr val="00206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9pPr>
          </a:lstStyle>
          <a:p>
            <a:pPr>
              <a:spcBef>
                <a:spcPct val="0"/>
              </a:spcBef>
              <a:buFontTx/>
              <a:buNone/>
            </a:pPr>
            <a:r>
              <a:rPr lang="en-GB" altLang="en-US" b="1">
                <a:solidFill>
                  <a:srgbClr val="000000"/>
                </a:solidFill>
                <a:cs typeface="Arial" panose="020B0604020202020204" pitchFamily="34" charset="0"/>
              </a:rPr>
              <a:t>Start it before it becomes urgent</a:t>
            </a:r>
          </a:p>
        </p:txBody>
      </p:sp>
      <p:sp>
        <p:nvSpPr>
          <p:cNvPr id="101385" name="TextBox 9"/>
          <p:cNvSpPr txBox="1">
            <a:spLocks noChangeArrowheads="1"/>
          </p:cNvSpPr>
          <p:nvPr/>
        </p:nvSpPr>
        <p:spPr bwMode="auto">
          <a:xfrm>
            <a:off x="1116013" y="4508500"/>
            <a:ext cx="3095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2060"/>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rgbClr val="002060"/>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rgbClr val="002060"/>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rgbClr val="002060"/>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rgbClr val="00206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002060"/>
                </a:solidFill>
                <a:latin typeface="Calibri" panose="020F0502020204030204" pitchFamily="34" charset="0"/>
                <a:ea typeface="MS PGothic" panose="020B0600070205080204" pitchFamily="34" charset="-128"/>
              </a:defRPr>
            </a:lvl9pPr>
          </a:lstStyle>
          <a:p>
            <a:pPr>
              <a:spcBef>
                <a:spcPct val="0"/>
              </a:spcBef>
              <a:buFontTx/>
              <a:buNone/>
            </a:pPr>
            <a:r>
              <a:rPr lang="en-GB" altLang="en-US" b="1">
                <a:solidFill>
                  <a:srgbClr val="000000"/>
                </a:solidFill>
                <a:cs typeface="Arial" panose="020B0604020202020204" pitchFamily="34" charset="0"/>
              </a:rPr>
              <a:t>Do it if you can </a:t>
            </a:r>
          </a:p>
        </p:txBody>
      </p:sp>
      <p:sp>
        <p:nvSpPr>
          <p:cNvPr id="2" name="TextBox 1"/>
          <p:cNvSpPr txBox="1"/>
          <p:nvPr/>
        </p:nvSpPr>
        <p:spPr>
          <a:xfrm>
            <a:off x="5736590" y="4509513"/>
            <a:ext cx="2176145" cy="584775"/>
          </a:xfrm>
          <a:prstGeom prst="rect">
            <a:avLst/>
          </a:prstGeom>
          <a:noFill/>
        </p:spPr>
        <p:txBody>
          <a:bodyPr wrap="square" rtlCol="0">
            <a:spAutoFit/>
          </a:bodyPr>
          <a:lstStyle/>
          <a:p>
            <a:r>
              <a:rPr lang="en-GB" sz="3200" b="1" dirty="0" smtClean="0"/>
              <a:t>Do it later</a:t>
            </a:r>
            <a:endParaRPr lang="en-GB" sz="3200" b="1" dirty="0"/>
          </a:p>
        </p:txBody>
      </p:sp>
    </p:spTree>
    <p:extLst>
      <p:ext uri="{BB962C8B-B14F-4D97-AF65-F5344CB8AC3E}">
        <p14:creationId xmlns:p14="http://schemas.microsoft.com/office/powerpoint/2010/main" val="394940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solidFill>
                  <a:srgbClr val="002060"/>
                </a:solidFill>
                <a:ea typeface="ＭＳ Ｐゴシック" charset="0"/>
              </a:rPr>
              <a:t>Using your time effectively</a:t>
            </a:r>
          </a:p>
        </p:txBody>
      </p:sp>
      <p:sp>
        <p:nvSpPr>
          <p:cNvPr id="3" name="Content Placeholder 2"/>
          <p:cNvSpPr>
            <a:spLocks noGrp="1"/>
          </p:cNvSpPr>
          <p:nvPr>
            <p:ph idx="1"/>
          </p:nvPr>
        </p:nvSpPr>
        <p:spPr/>
        <p:txBody>
          <a:bodyPr>
            <a:normAutofit lnSpcReduction="10000"/>
          </a:bodyPr>
          <a:lstStyle/>
          <a:p>
            <a:r>
              <a:rPr lang="en-GB" dirty="0"/>
              <a:t>Think about </a:t>
            </a:r>
            <a:r>
              <a:rPr lang="en-GB" b="1" dirty="0"/>
              <a:t>when</a:t>
            </a:r>
            <a:r>
              <a:rPr lang="en-GB" dirty="0"/>
              <a:t> and </a:t>
            </a:r>
            <a:r>
              <a:rPr lang="en-GB" b="1" dirty="0"/>
              <a:t>where</a:t>
            </a:r>
            <a:r>
              <a:rPr lang="en-GB" dirty="0"/>
              <a:t> you work best. </a:t>
            </a:r>
          </a:p>
          <a:p>
            <a:endParaRPr lang="en-GB" dirty="0"/>
          </a:p>
          <a:p>
            <a:r>
              <a:rPr lang="en-GB" dirty="0"/>
              <a:t>D</a:t>
            </a:r>
            <a:r>
              <a:rPr lang="en-GB" dirty="0" smtClean="0"/>
              <a:t>ivide </a:t>
            </a:r>
            <a:r>
              <a:rPr lang="en-GB" dirty="0"/>
              <a:t>your day into morning/ afternoon/ evening and aim to study for two of these chunks. Use the other chunk for relaxing, exercising or socialising. Make sure you get enough rest. </a:t>
            </a:r>
          </a:p>
          <a:p>
            <a:r>
              <a:rPr lang="en-GB" dirty="0"/>
              <a:t>TIP – download a </a:t>
            </a:r>
            <a:r>
              <a:rPr lang="en-GB" dirty="0" smtClean="0"/>
              <a:t>morning/afternoon/evening weekly planner </a:t>
            </a:r>
            <a:r>
              <a:rPr lang="en-GB" u="sng" dirty="0">
                <a:solidFill>
                  <a:srgbClr val="0563C1"/>
                </a:solidFill>
                <a:latin typeface="Calibri" panose="020F0502020204030204" pitchFamily="34" charset="0"/>
                <a:hlinkClick r:id="rId3"/>
              </a:rPr>
              <a:t>https://edin.ac/2VazENS </a:t>
            </a:r>
            <a:endParaRPr lang="en-GB" dirty="0"/>
          </a:p>
        </p:txBody>
      </p:sp>
    </p:spTree>
    <p:extLst>
      <p:ext uri="{BB962C8B-B14F-4D97-AF65-F5344CB8AC3E}">
        <p14:creationId xmlns:p14="http://schemas.microsoft.com/office/powerpoint/2010/main" val="29589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Learning </a:t>
            </a:r>
            <a:r>
              <a:rPr lang="en-GB" dirty="0" smtClean="0"/>
              <a:t>online/</a:t>
            </a:r>
            <a:br>
              <a:rPr lang="en-GB" dirty="0" smtClean="0"/>
            </a:br>
            <a:r>
              <a:rPr lang="en-GB" dirty="0" smtClean="0"/>
              <a:t>Digital learning</a:t>
            </a:r>
            <a:endParaRPr lang="en-GB" dirty="0"/>
          </a:p>
        </p:txBody>
      </p:sp>
      <p:pic>
        <p:nvPicPr>
          <p:cNvPr id="4" name="Content Placeholder 3"/>
          <p:cNvPicPr>
            <a:picLocks noGrp="1" noChangeAspect="1"/>
          </p:cNvPicPr>
          <p:nvPr>
            <p:ph idx="1"/>
          </p:nvPr>
        </p:nvPicPr>
        <p:blipFill>
          <a:blip r:embed="rId3"/>
          <a:stretch>
            <a:fillRect/>
          </a:stretch>
        </p:blipFill>
        <p:spPr>
          <a:xfrm>
            <a:off x="6876256" y="4653136"/>
            <a:ext cx="1932599" cy="1585097"/>
          </a:xfrm>
          <a:prstGeom prst="rect">
            <a:avLst/>
          </a:prstGeom>
        </p:spPr>
      </p:pic>
      <p:sp>
        <p:nvSpPr>
          <p:cNvPr id="5" name="TextBox 4"/>
          <p:cNvSpPr txBox="1"/>
          <p:nvPr/>
        </p:nvSpPr>
        <p:spPr>
          <a:xfrm>
            <a:off x="683568" y="2190503"/>
            <a:ext cx="7776864" cy="2554545"/>
          </a:xfrm>
          <a:prstGeom prst="rect">
            <a:avLst/>
          </a:prstGeom>
          <a:noFill/>
        </p:spPr>
        <p:txBody>
          <a:bodyPr wrap="square" rtlCol="0">
            <a:spAutoFit/>
          </a:bodyPr>
          <a:lstStyle/>
          <a:p>
            <a:r>
              <a:rPr lang="en-GB" sz="3200" dirty="0"/>
              <a:t>What might be </a:t>
            </a:r>
            <a:r>
              <a:rPr lang="en-GB" sz="3200" dirty="0" smtClean="0"/>
              <a:t>different about learning using digital </a:t>
            </a:r>
            <a:r>
              <a:rPr lang="en-GB" sz="3200" dirty="0" smtClean="0"/>
              <a:t>platforms, compared with in-person learning? </a:t>
            </a:r>
            <a:endParaRPr lang="en-GB" sz="3200" dirty="0"/>
          </a:p>
          <a:p>
            <a:endParaRPr lang="en-GB" sz="3200" dirty="0" smtClean="0"/>
          </a:p>
          <a:p>
            <a:r>
              <a:rPr lang="en-GB" sz="3200" dirty="0" smtClean="0"/>
              <a:t>What </a:t>
            </a:r>
            <a:r>
              <a:rPr lang="en-GB" sz="3200" dirty="0"/>
              <a:t>is the same?</a:t>
            </a:r>
          </a:p>
        </p:txBody>
      </p:sp>
    </p:spTree>
    <p:extLst>
      <p:ext uri="{BB962C8B-B14F-4D97-AF65-F5344CB8AC3E}">
        <p14:creationId xmlns:p14="http://schemas.microsoft.com/office/powerpoint/2010/main" val="279425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Digital learning</a:t>
            </a:r>
            <a:endParaRPr lang="en-GB" dirty="0">
              <a:solidFill>
                <a:srgbClr val="002060"/>
              </a:solidFill>
              <a:cs typeface="Calibri"/>
            </a:endParaRPr>
          </a:p>
        </p:txBody>
      </p:sp>
      <p:sp>
        <p:nvSpPr>
          <p:cNvPr id="3" name="Content Placeholder 2"/>
          <p:cNvSpPr>
            <a:spLocks noGrp="1"/>
          </p:cNvSpPr>
          <p:nvPr>
            <p:ph idx="1"/>
          </p:nvPr>
        </p:nvSpPr>
        <p:spPr/>
        <p:txBody>
          <a:bodyPr>
            <a:normAutofit lnSpcReduction="10000"/>
          </a:bodyPr>
          <a:lstStyle/>
          <a:p>
            <a:r>
              <a:rPr lang="en-GB" dirty="0"/>
              <a:t>Making time and space</a:t>
            </a:r>
          </a:p>
          <a:p>
            <a:r>
              <a:rPr lang="en-GB" dirty="0"/>
              <a:t>Reading and making notes</a:t>
            </a:r>
          </a:p>
          <a:p>
            <a:r>
              <a:rPr lang="en-GB" dirty="0"/>
              <a:t>Making notes from recorded lectures</a:t>
            </a:r>
          </a:p>
          <a:p>
            <a:r>
              <a:rPr lang="en-GB" dirty="0"/>
              <a:t>Online classes</a:t>
            </a:r>
          </a:p>
          <a:p>
            <a:r>
              <a:rPr lang="en-GB" dirty="0"/>
              <a:t>Participating in discussion online</a:t>
            </a:r>
          </a:p>
          <a:p>
            <a:pPr marL="0" indent="0" algn="ctr">
              <a:buNone/>
            </a:pPr>
            <a:endParaRPr lang="en-GB" dirty="0" smtClean="0"/>
          </a:p>
          <a:p>
            <a:pPr marL="0" indent="0" algn="ctr">
              <a:buNone/>
            </a:pPr>
            <a:r>
              <a:rPr lang="en-GB" dirty="0" smtClean="0"/>
              <a:t>Study </a:t>
            </a:r>
            <a:r>
              <a:rPr lang="en-GB" dirty="0"/>
              <a:t>Hub – Hybrid Learning: </a:t>
            </a:r>
            <a:r>
              <a:rPr lang="en-GB" u="sng" dirty="0">
                <a:hlinkClick r:id="rId3"/>
              </a:rPr>
              <a:t>https://edin.ac/2XjKfZt</a:t>
            </a:r>
            <a:r>
              <a:rPr lang="en-GB" dirty="0"/>
              <a:t> </a:t>
            </a:r>
          </a:p>
        </p:txBody>
      </p:sp>
    </p:spTree>
    <p:extLst>
      <p:ext uri="{BB962C8B-B14F-4D97-AF65-F5344CB8AC3E}">
        <p14:creationId xmlns:p14="http://schemas.microsoft.com/office/powerpoint/2010/main" val="2802082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space and time</a:t>
            </a:r>
          </a:p>
        </p:txBody>
      </p:sp>
      <p:sp>
        <p:nvSpPr>
          <p:cNvPr id="3" name="Content Placeholder 2"/>
          <p:cNvSpPr>
            <a:spLocks noGrp="1"/>
          </p:cNvSpPr>
          <p:nvPr>
            <p:ph idx="1"/>
          </p:nvPr>
        </p:nvSpPr>
        <p:spPr/>
        <p:txBody>
          <a:bodyPr>
            <a:normAutofit fontScale="92500" lnSpcReduction="10000"/>
          </a:bodyPr>
          <a:lstStyle/>
          <a:p>
            <a:r>
              <a:rPr lang="en-GB" dirty="0"/>
              <a:t>Create a routine that works for you. </a:t>
            </a:r>
          </a:p>
          <a:p>
            <a:r>
              <a:rPr lang="en-GB" dirty="0"/>
              <a:t>Plan the structure of your day -  know where you need to be, including the ‘location’ of online classes. Know how to access these. </a:t>
            </a:r>
          </a:p>
          <a:p>
            <a:r>
              <a:rPr lang="en-GB" dirty="0"/>
              <a:t>If you can, create a ‘work area’ away from distractions, and separate from where you like to relax. </a:t>
            </a:r>
          </a:p>
          <a:p>
            <a:r>
              <a:rPr lang="en-GB" dirty="0"/>
              <a:t>Watch out for ‘screen fatigue’ – take regular breaks. </a:t>
            </a:r>
            <a:r>
              <a:rPr lang="en-GB" dirty="0" smtClean="0"/>
              <a:t>Use a reminder app if you need to. Try </a:t>
            </a:r>
            <a:r>
              <a:rPr lang="en-GB" dirty="0"/>
              <a:t>to get outside for a walk. </a:t>
            </a:r>
          </a:p>
        </p:txBody>
      </p:sp>
    </p:spTree>
    <p:extLst>
      <p:ext uri="{BB962C8B-B14F-4D97-AF65-F5344CB8AC3E}">
        <p14:creationId xmlns:p14="http://schemas.microsoft.com/office/powerpoint/2010/main" val="2740902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&amp; making notes</a:t>
            </a:r>
          </a:p>
        </p:txBody>
      </p:sp>
      <p:sp>
        <p:nvSpPr>
          <p:cNvPr id="3" name="Content Placeholder 2"/>
          <p:cNvSpPr>
            <a:spLocks noGrp="1"/>
          </p:cNvSpPr>
          <p:nvPr>
            <p:ph idx="1"/>
          </p:nvPr>
        </p:nvSpPr>
        <p:spPr>
          <a:xfrm>
            <a:off x="457200" y="1417638"/>
            <a:ext cx="8229600" cy="4800282"/>
          </a:xfrm>
        </p:spPr>
        <p:txBody>
          <a:bodyPr>
            <a:normAutofit fontScale="92500" lnSpcReduction="10000"/>
          </a:bodyPr>
          <a:lstStyle/>
          <a:p>
            <a:r>
              <a:rPr lang="en-GB" dirty="0"/>
              <a:t>Decide on a strategy for your reading – online only? Essential reading first? How will you make notes? </a:t>
            </a:r>
          </a:p>
          <a:p>
            <a:r>
              <a:rPr lang="en-GB" dirty="0"/>
              <a:t>Use an active method to help you engage and retain information (highlighting huge chunks is not an ‘active’ method)</a:t>
            </a:r>
          </a:p>
          <a:p>
            <a:r>
              <a:rPr lang="en-GB" dirty="0"/>
              <a:t>Ask questions and be critical. What is the main point of this article? Why does this matter?</a:t>
            </a:r>
          </a:p>
          <a:p>
            <a:pPr marL="0" indent="0">
              <a:buNone/>
            </a:pPr>
            <a:r>
              <a:rPr lang="en-GB" dirty="0" smtClean="0"/>
              <a:t>Study </a:t>
            </a:r>
            <a:r>
              <a:rPr lang="en-GB" dirty="0"/>
              <a:t>Hub </a:t>
            </a:r>
            <a:r>
              <a:rPr lang="en-GB" dirty="0" smtClean="0"/>
              <a:t>page Reading at University </a:t>
            </a:r>
            <a:r>
              <a:rPr lang="en-GB" u="sng" dirty="0">
                <a:solidFill>
                  <a:srgbClr val="0563C1"/>
                </a:solidFill>
                <a:latin typeface="Calibri" panose="020F0502020204030204" pitchFamily="34" charset="0"/>
                <a:hlinkClick r:id="rId3"/>
              </a:rPr>
              <a:t>https://edin.ac/2ImudFN </a:t>
            </a:r>
            <a:endParaRPr lang="en-GB" dirty="0"/>
          </a:p>
        </p:txBody>
      </p:sp>
      <p:grpSp>
        <p:nvGrpSpPr>
          <p:cNvPr id="6" name="Group 5"/>
          <p:cNvGrpSpPr/>
          <p:nvPr/>
        </p:nvGrpSpPr>
        <p:grpSpPr>
          <a:xfrm>
            <a:off x="7067006" y="5060062"/>
            <a:ext cx="1811451" cy="1579001"/>
            <a:chOff x="7067006" y="5060062"/>
            <a:chExt cx="1811451" cy="1579001"/>
          </a:xfrm>
        </p:grpSpPr>
        <p:pic>
          <p:nvPicPr>
            <p:cNvPr id="4" name="Picture 3"/>
            <p:cNvPicPr>
              <a:picLocks noChangeAspect="1"/>
            </p:cNvPicPr>
            <p:nvPr/>
          </p:nvPicPr>
          <p:blipFill>
            <a:blip r:embed="rId4"/>
            <a:stretch>
              <a:fillRect/>
            </a:stretch>
          </p:blipFill>
          <p:spPr>
            <a:xfrm>
              <a:off x="7067006" y="5334405"/>
              <a:ext cx="1432684" cy="1030313"/>
            </a:xfrm>
            <a:prstGeom prst="rect">
              <a:avLst/>
            </a:prstGeom>
          </p:spPr>
        </p:pic>
        <p:pic>
          <p:nvPicPr>
            <p:cNvPr id="5" name="Picture 4"/>
            <p:cNvPicPr>
              <a:picLocks noChangeAspect="1"/>
            </p:cNvPicPr>
            <p:nvPr/>
          </p:nvPicPr>
          <p:blipFill>
            <a:blip r:embed="rId5"/>
            <a:stretch>
              <a:fillRect/>
            </a:stretch>
          </p:blipFill>
          <p:spPr>
            <a:xfrm>
              <a:off x="7293360" y="5060062"/>
              <a:ext cx="1585097" cy="1579001"/>
            </a:xfrm>
            <a:prstGeom prst="rect">
              <a:avLst/>
            </a:prstGeom>
          </p:spPr>
        </p:pic>
      </p:grpSp>
    </p:spTree>
    <p:extLst>
      <p:ext uri="{BB962C8B-B14F-4D97-AF65-F5344CB8AC3E}">
        <p14:creationId xmlns:p14="http://schemas.microsoft.com/office/powerpoint/2010/main" val="68763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108998" y="4604782"/>
            <a:ext cx="1579001" cy="1585097"/>
          </a:xfrm>
          <a:prstGeom prst="rect">
            <a:avLst/>
          </a:prstGeom>
        </p:spPr>
      </p:pic>
      <p:sp>
        <p:nvSpPr>
          <p:cNvPr id="2" name="Title 1"/>
          <p:cNvSpPr>
            <a:spLocks noGrp="1"/>
          </p:cNvSpPr>
          <p:nvPr>
            <p:ph type="title"/>
          </p:nvPr>
        </p:nvSpPr>
        <p:spPr/>
        <p:txBody>
          <a:bodyPr/>
          <a:lstStyle/>
          <a:p>
            <a:r>
              <a:rPr lang="en-GB"/>
              <a:t>Today’s session</a:t>
            </a:r>
          </a:p>
        </p:txBody>
      </p:sp>
      <p:sp>
        <p:nvSpPr>
          <p:cNvPr id="3" name="Content Placeholder 2"/>
          <p:cNvSpPr>
            <a:spLocks noGrp="1"/>
          </p:cNvSpPr>
          <p:nvPr>
            <p:ph idx="1"/>
          </p:nvPr>
        </p:nvSpPr>
        <p:spPr>
          <a:xfrm>
            <a:off x="611560" y="1644203"/>
            <a:ext cx="8229600" cy="4525963"/>
          </a:xfrm>
        </p:spPr>
        <p:txBody>
          <a:bodyPr/>
          <a:lstStyle/>
          <a:p>
            <a:r>
              <a:rPr lang="en-GB" sz="3600" dirty="0"/>
              <a:t>What is hybrid learning?</a:t>
            </a:r>
          </a:p>
          <a:p>
            <a:r>
              <a:rPr lang="en-GB" sz="3600" dirty="0"/>
              <a:t>Getting organised</a:t>
            </a:r>
          </a:p>
          <a:p>
            <a:r>
              <a:rPr lang="en-GB" sz="3600" dirty="0"/>
              <a:t>Planning your time</a:t>
            </a:r>
          </a:p>
          <a:p>
            <a:r>
              <a:rPr lang="en-GB" sz="3600" dirty="0" smtClean="0"/>
              <a:t>Digital learning</a:t>
            </a:r>
            <a:endParaRPr lang="en-GB" sz="3600" dirty="0"/>
          </a:p>
          <a:p>
            <a:r>
              <a:rPr lang="en-GB" sz="3600" dirty="0"/>
              <a:t>School/ programme specifics</a:t>
            </a:r>
          </a:p>
          <a:p>
            <a:r>
              <a:rPr lang="en-GB" sz="3600" dirty="0"/>
              <a:t>Top tips and further resources</a:t>
            </a:r>
          </a:p>
          <a:p>
            <a:pPr marL="0" indent="0">
              <a:buNone/>
            </a:pPr>
            <a:endParaRPr lang="en-GB" dirty="0"/>
          </a:p>
        </p:txBody>
      </p:sp>
      <p:pic>
        <p:nvPicPr>
          <p:cNvPr id="4" name="Picture 3"/>
          <p:cNvPicPr>
            <a:picLocks noChangeAspect="1"/>
          </p:cNvPicPr>
          <p:nvPr/>
        </p:nvPicPr>
        <p:blipFill>
          <a:blip r:embed="rId4"/>
          <a:stretch>
            <a:fillRect/>
          </a:stretch>
        </p:blipFill>
        <p:spPr>
          <a:xfrm>
            <a:off x="7051383" y="4424549"/>
            <a:ext cx="1820775" cy="1728192"/>
          </a:xfrm>
          <a:prstGeom prst="rect">
            <a:avLst/>
          </a:prstGeom>
        </p:spPr>
      </p:pic>
    </p:spTree>
    <p:extLst>
      <p:ext uri="{BB962C8B-B14F-4D97-AF65-F5344CB8AC3E}">
        <p14:creationId xmlns:p14="http://schemas.microsoft.com/office/powerpoint/2010/main" val="1760383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Recorded lectures</a:t>
            </a:r>
          </a:p>
        </p:txBody>
      </p:sp>
      <p:sp>
        <p:nvSpPr>
          <p:cNvPr id="3" name="Content Placeholder 2"/>
          <p:cNvSpPr>
            <a:spLocks noGrp="1"/>
          </p:cNvSpPr>
          <p:nvPr>
            <p:ph idx="1"/>
          </p:nvPr>
        </p:nvSpPr>
        <p:spPr>
          <a:xfrm>
            <a:off x="365759" y="1299756"/>
            <a:ext cx="8608423" cy="5218610"/>
          </a:xfrm>
        </p:spPr>
        <p:txBody>
          <a:bodyPr>
            <a:normAutofit fontScale="92500" lnSpcReduction="10000"/>
          </a:bodyPr>
          <a:lstStyle/>
          <a:p>
            <a:r>
              <a:rPr lang="en-GB" dirty="0"/>
              <a:t>You may be asked to watch recorded lectures or shorter chunks of recorded material. </a:t>
            </a:r>
          </a:p>
          <a:p>
            <a:r>
              <a:rPr lang="en-GB" dirty="0"/>
              <a:t>Decide on your strategy for learning effectively from this material – watch the whole lecture first? Make notes the second time you watch? Pause and look things up as you go, or check further information later</a:t>
            </a:r>
            <a:r>
              <a:rPr lang="en-GB" dirty="0" smtClean="0"/>
              <a:t>?</a:t>
            </a:r>
          </a:p>
          <a:p>
            <a:r>
              <a:rPr lang="en-GB" dirty="0" smtClean="0"/>
              <a:t>Look at the slides before you watch the lecture. </a:t>
            </a:r>
            <a:endParaRPr lang="en-GB" dirty="0"/>
          </a:p>
          <a:p>
            <a:r>
              <a:rPr lang="en-GB" dirty="0"/>
              <a:t>Be prepared to discuss what you have learnt.</a:t>
            </a:r>
          </a:p>
          <a:p>
            <a:pPr marL="0" indent="0">
              <a:buNone/>
            </a:pPr>
            <a:r>
              <a:rPr lang="en-GB" dirty="0"/>
              <a:t>Study Hub page </a:t>
            </a:r>
            <a:r>
              <a:rPr lang="en-GB" dirty="0" smtClean="0"/>
              <a:t>Making notes in class </a:t>
            </a:r>
            <a:r>
              <a:rPr lang="en-GB" u="sng" dirty="0">
                <a:solidFill>
                  <a:srgbClr val="0563C1"/>
                </a:solidFill>
                <a:latin typeface="Calibri" panose="020F0502020204030204" pitchFamily="34" charset="0"/>
                <a:hlinkClick r:id="rId3"/>
              </a:rPr>
              <a:t>https://edin.ac/2lGycoX </a:t>
            </a:r>
            <a:endParaRPr lang="en-GB" dirty="0"/>
          </a:p>
        </p:txBody>
      </p:sp>
      <p:pic>
        <p:nvPicPr>
          <p:cNvPr id="4" name="Picture 3"/>
          <p:cNvPicPr>
            <a:picLocks noChangeAspect="1"/>
          </p:cNvPicPr>
          <p:nvPr/>
        </p:nvPicPr>
        <p:blipFill>
          <a:blip r:embed="rId4"/>
          <a:stretch>
            <a:fillRect/>
          </a:stretch>
        </p:blipFill>
        <p:spPr>
          <a:xfrm>
            <a:off x="8064583" y="5599980"/>
            <a:ext cx="1079417" cy="1157502"/>
          </a:xfrm>
          <a:prstGeom prst="rect">
            <a:avLst/>
          </a:prstGeom>
        </p:spPr>
      </p:pic>
      <p:pic>
        <p:nvPicPr>
          <p:cNvPr id="5" name="Picture 4"/>
          <p:cNvPicPr>
            <a:picLocks noChangeAspect="1"/>
          </p:cNvPicPr>
          <p:nvPr/>
        </p:nvPicPr>
        <p:blipFill>
          <a:blip r:embed="rId5"/>
          <a:stretch>
            <a:fillRect/>
          </a:stretch>
        </p:blipFill>
        <p:spPr>
          <a:xfrm>
            <a:off x="7685246" y="5422691"/>
            <a:ext cx="1288937" cy="1283980"/>
          </a:xfrm>
          <a:prstGeom prst="rect">
            <a:avLst/>
          </a:prstGeom>
        </p:spPr>
      </p:pic>
    </p:spTree>
    <p:extLst>
      <p:ext uri="{BB962C8B-B14F-4D97-AF65-F5344CB8AC3E}">
        <p14:creationId xmlns:p14="http://schemas.microsoft.com/office/powerpoint/2010/main" val="3484197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000502"/>
            <a:ext cx="6414750" cy="4525963"/>
          </a:xfrm>
          <a:ln w="6350">
            <a:solidFill>
              <a:schemeClr val="tx2"/>
            </a:solidFill>
          </a:ln>
        </p:spPr>
      </p:pic>
      <p:sp>
        <p:nvSpPr>
          <p:cNvPr id="5" name="TextBox 4"/>
          <p:cNvSpPr txBox="1"/>
          <p:nvPr/>
        </p:nvSpPr>
        <p:spPr>
          <a:xfrm>
            <a:off x="4794062" y="6093296"/>
            <a:ext cx="5616624" cy="369332"/>
          </a:xfrm>
          <a:prstGeom prst="rect">
            <a:avLst/>
          </a:prstGeom>
          <a:noFill/>
        </p:spPr>
        <p:txBody>
          <a:bodyPr wrap="square" rtlCol="0">
            <a:spAutoFit/>
          </a:bodyPr>
          <a:lstStyle/>
          <a:p>
            <a:r>
              <a:rPr lang="en-GB" dirty="0"/>
              <a:t>Adapted from </a:t>
            </a:r>
            <a:r>
              <a:rPr lang="en-GB" dirty="0" err="1"/>
              <a:t>Nordmann</a:t>
            </a:r>
            <a:r>
              <a:rPr lang="en-GB" dirty="0"/>
              <a:t> et al. (2018)</a:t>
            </a:r>
          </a:p>
        </p:txBody>
      </p:sp>
      <p:sp>
        <p:nvSpPr>
          <p:cNvPr id="6" name="Rectangle 5"/>
          <p:cNvSpPr/>
          <p:nvPr/>
        </p:nvSpPr>
        <p:spPr>
          <a:xfrm>
            <a:off x="1043608" y="5625214"/>
            <a:ext cx="6984776" cy="369332"/>
          </a:xfrm>
          <a:prstGeom prst="rect">
            <a:avLst/>
          </a:prstGeom>
        </p:spPr>
        <p:txBody>
          <a:bodyPr wrap="square">
            <a:spAutoFit/>
          </a:bodyPr>
          <a:lstStyle/>
          <a:p>
            <a:r>
              <a:rPr lang="en-GB" dirty="0">
                <a:hlinkClick r:id="rId4"/>
              </a:rPr>
              <a:t>https://www.ed.ac.uk/files/atoms/files/using_lecture_recording.pdf</a:t>
            </a:r>
            <a:endParaRPr lang="en-GB" dirty="0"/>
          </a:p>
        </p:txBody>
      </p:sp>
    </p:spTree>
    <p:extLst>
      <p:ext uri="{BB962C8B-B14F-4D97-AF65-F5344CB8AC3E}">
        <p14:creationId xmlns:p14="http://schemas.microsoft.com/office/powerpoint/2010/main" val="1061698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lstStyle/>
          <a:p>
            <a:pPr algn="l"/>
            <a:r>
              <a:rPr lang="en-GB" b="1" dirty="0">
                <a:solidFill>
                  <a:srgbClr val="002060"/>
                </a:solidFill>
              </a:rPr>
              <a:t>Handwritten or typed notes?</a:t>
            </a:r>
          </a:p>
        </p:txBody>
      </p:sp>
      <p:sp>
        <p:nvSpPr>
          <p:cNvPr id="3" name="Content Placeholder 2"/>
          <p:cNvSpPr>
            <a:spLocks noGrp="1"/>
          </p:cNvSpPr>
          <p:nvPr>
            <p:ph idx="1"/>
          </p:nvPr>
        </p:nvSpPr>
        <p:spPr/>
        <p:txBody>
          <a:bodyPr/>
          <a:lstStyle/>
          <a:p>
            <a:pPr marL="0" indent="0">
              <a:buNone/>
            </a:pPr>
            <a:r>
              <a:rPr lang="en-GB" dirty="0"/>
              <a:t>Work out which method works best for you</a:t>
            </a:r>
          </a:p>
          <a:p>
            <a:r>
              <a:rPr lang="en-GB" dirty="0"/>
              <a:t>Typed notes can be easier to edit and store</a:t>
            </a:r>
          </a:p>
          <a:p>
            <a:pPr marL="0" indent="0">
              <a:buNone/>
            </a:pPr>
            <a:r>
              <a:rPr lang="en-GB" dirty="0"/>
              <a:t>BUT</a:t>
            </a:r>
          </a:p>
          <a:p>
            <a:r>
              <a:rPr lang="en-GB" dirty="0"/>
              <a:t>You can be more creative with hand</a:t>
            </a:r>
          </a:p>
          <a:p>
            <a:pPr marL="355600" indent="0">
              <a:buNone/>
            </a:pPr>
            <a:r>
              <a:rPr lang="en-GB" dirty="0"/>
              <a:t>written notes - it is easier to annotate </a:t>
            </a:r>
          </a:p>
          <a:p>
            <a:pPr marL="355600" indent="0">
              <a:buNone/>
            </a:pPr>
            <a:r>
              <a:rPr lang="en-GB" dirty="0"/>
              <a:t>hand written notes e.g. draw arrows </a:t>
            </a:r>
          </a:p>
          <a:p>
            <a:pPr marL="355600" indent="0">
              <a:buNone/>
            </a:pPr>
            <a:r>
              <a:rPr lang="en-GB" dirty="0"/>
              <a:t>and diagrams</a:t>
            </a:r>
          </a:p>
        </p:txBody>
      </p:sp>
      <p:grpSp>
        <p:nvGrpSpPr>
          <p:cNvPr id="4" name="Group 3"/>
          <p:cNvGrpSpPr/>
          <p:nvPr/>
        </p:nvGrpSpPr>
        <p:grpSpPr>
          <a:xfrm>
            <a:off x="7308304" y="4913723"/>
            <a:ext cx="1659388" cy="1684860"/>
            <a:chOff x="2336404" y="2924944"/>
            <a:chExt cx="1659388" cy="168486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2924944"/>
              <a:ext cx="1296000" cy="1518332"/>
            </a:xfrm>
            <a:prstGeom prst="rect">
              <a:avLst/>
            </a:prstGeom>
          </p:spPr>
        </p:pic>
        <p:sp>
          <p:nvSpPr>
            <p:cNvPr id="6" name="Oval 5"/>
            <p:cNvSpPr>
              <a:spLocks noChangeAspect="1"/>
            </p:cNvSpPr>
            <p:nvPr/>
          </p:nvSpPr>
          <p:spPr>
            <a:xfrm>
              <a:off x="2336404" y="3025804"/>
              <a:ext cx="1584176" cy="1584000"/>
            </a:xfrm>
            <a:prstGeom prst="ellipse">
              <a:avLst/>
            </a:prstGeom>
            <a:solidFill>
              <a:srgbClr val="FFC857">
                <a:alpha val="25000"/>
              </a:srgbClr>
            </a:solidFill>
            <a:ln w="25400" cap="flat" cmpd="sng" algn="ctr">
              <a:noFill/>
              <a:prstDash val="solid"/>
            </a:ln>
            <a:effectLst/>
          </p:spPr>
          <p:txBody>
            <a:bodyPr rtlCol="0" anchor="ctr"/>
            <a:lstStyle/>
            <a:p>
              <a:pPr algn="ctr" eaLnBrk="1" fontAlgn="auto" hangingPunct="1">
                <a:spcBef>
                  <a:spcPts val="0"/>
                </a:spcBef>
                <a:spcAft>
                  <a:spcPts val="0"/>
                </a:spcAft>
                <a:defRPr/>
              </a:pPr>
              <a:endParaRPr lang="en-GB" kern="0">
                <a:solidFill>
                  <a:prstClr val="white"/>
                </a:solidFill>
                <a:latin typeface="Calibri"/>
              </a:endParaRPr>
            </a:p>
          </p:txBody>
        </p:sp>
      </p:grpSp>
      <p:grpSp>
        <p:nvGrpSpPr>
          <p:cNvPr id="7" name="Group 6"/>
          <p:cNvGrpSpPr/>
          <p:nvPr/>
        </p:nvGrpSpPr>
        <p:grpSpPr>
          <a:xfrm>
            <a:off x="7244628" y="3023831"/>
            <a:ext cx="1723064" cy="1584000"/>
            <a:chOff x="4857800" y="3025804"/>
            <a:chExt cx="1723064" cy="158400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156674"/>
              <a:ext cx="1432800" cy="1104928"/>
            </a:xfrm>
            <a:prstGeom prst="rect">
              <a:avLst/>
            </a:prstGeom>
          </p:spPr>
        </p:pic>
        <p:sp>
          <p:nvSpPr>
            <p:cNvPr id="9" name="Oval 8"/>
            <p:cNvSpPr>
              <a:spLocks noChangeAspect="1"/>
            </p:cNvSpPr>
            <p:nvPr/>
          </p:nvSpPr>
          <p:spPr>
            <a:xfrm>
              <a:off x="4857800" y="3025804"/>
              <a:ext cx="1584176" cy="1584000"/>
            </a:xfrm>
            <a:prstGeom prst="ellipse">
              <a:avLst/>
            </a:prstGeom>
            <a:solidFill>
              <a:srgbClr val="87005B">
                <a:alpha val="25000"/>
              </a:srgbClr>
            </a:solidFill>
            <a:ln w="12700" cap="flat" cmpd="sng" algn="ctr">
              <a:noFill/>
              <a:prstDash val="solid"/>
              <a:miter lim="800000"/>
            </a:ln>
            <a:effectLst/>
          </p:spPr>
          <p:txBody>
            <a:bodyPr rtlCol="0" anchor="ctr"/>
            <a:lstStyle/>
            <a:p>
              <a:pPr algn="ctr" defTabSz="457200" eaLnBrk="1" fontAlgn="auto" hangingPunct="1">
                <a:spcBef>
                  <a:spcPts val="0"/>
                </a:spcBef>
                <a:spcAft>
                  <a:spcPts val="0"/>
                </a:spcAft>
                <a:defRPr/>
              </a:pPr>
              <a:endParaRPr lang="en-GB" kern="0">
                <a:solidFill>
                  <a:prstClr val="white"/>
                </a:solidFill>
                <a:latin typeface="Calibri" panose="020F0502020204030204"/>
              </a:endParaRPr>
            </a:p>
          </p:txBody>
        </p:sp>
      </p:grpSp>
    </p:spTree>
    <p:extLst>
      <p:ext uri="{BB962C8B-B14F-4D97-AF65-F5344CB8AC3E}">
        <p14:creationId xmlns:p14="http://schemas.microsoft.com/office/powerpoint/2010/main" val="4208068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Digital/Online </a:t>
            </a:r>
            <a:r>
              <a:rPr lang="en-GB" dirty="0"/>
              <a:t>classes</a:t>
            </a:r>
          </a:p>
        </p:txBody>
      </p:sp>
      <p:sp>
        <p:nvSpPr>
          <p:cNvPr id="3" name="Content Placeholder 2"/>
          <p:cNvSpPr>
            <a:spLocks noGrp="1"/>
          </p:cNvSpPr>
          <p:nvPr>
            <p:ph idx="1"/>
          </p:nvPr>
        </p:nvSpPr>
        <p:spPr>
          <a:xfrm>
            <a:off x="444137" y="1417638"/>
            <a:ext cx="8229600" cy="4525963"/>
          </a:xfrm>
        </p:spPr>
        <p:txBody>
          <a:bodyPr vert="horz" lIns="91440" tIns="45720" rIns="91440" bIns="45720" rtlCol="0" anchor="t">
            <a:normAutofit fontScale="92500" lnSpcReduction="10000"/>
          </a:bodyPr>
          <a:lstStyle/>
          <a:p>
            <a:r>
              <a:rPr lang="en-GB" dirty="0"/>
              <a:t>Be prepared and participate! </a:t>
            </a:r>
          </a:p>
          <a:p>
            <a:r>
              <a:rPr lang="en-GB" dirty="0" smtClean="0"/>
              <a:t>Make you sure you know </a:t>
            </a:r>
            <a:r>
              <a:rPr lang="en-GB" dirty="0"/>
              <a:t>how to access the class – </a:t>
            </a:r>
            <a:r>
              <a:rPr lang="en-GB" dirty="0" smtClean="0"/>
              <a:t>check what platform will be used - Blackboard Collaborate Microsoft Teams or Zoom? </a:t>
            </a:r>
          </a:p>
          <a:p>
            <a:r>
              <a:rPr lang="en-GB" dirty="0" smtClean="0"/>
              <a:t>How do you ‘find’ the class - </a:t>
            </a:r>
            <a:r>
              <a:rPr lang="en-GB" dirty="0"/>
              <a:t>i</a:t>
            </a:r>
            <a:r>
              <a:rPr lang="en-GB" dirty="0" smtClean="0"/>
              <a:t>s there a link </a:t>
            </a:r>
            <a:r>
              <a:rPr lang="en-GB" dirty="0"/>
              <a:t>from Learn, or </a:t>
            </a:r>
            <a:r>
              <a:rPr lang="en-GB" dirty="0" err="1"/>
              <a:t>MyEd</a:t>
            </a:r>
            <a:r>
              <a:rPr lang="en-GB" dirty="0" smtClean="0"/>
              <a:t>? (TIP – save the links in your Office365 Calendar)</a:t>
            </a:r>
          </a:p>
          <a:p>
            <a:r>
              <a:rPr lang="en-GB" dirty="0" smtClean="0"/>
              <a:t>Remember to use Google Chrome. </a:t>
            </a:r>
            <a:endParaRPr lang="en-GB" dirty="0"/>
          </a:p>
          <a:p>
            <a:r>
              <a:rPr lang="en-GB" dirty="0"/>
              <a:t>Technology – check </a:t>
            </a:r>
            <a:r>
              <a:rPr lang="en-GB" dirty="0" smtClean="0"/>
              <a:t>your internet connection</a:t>
            </a:r>
          </a:p>
        </p:txBody>
      </p:sp>
      <p:pic>
        <p:nvPicPr>
          <p:cNvPr id="4" name="Picture 3"/>
          <p:cNvPicPr>
            <a:picLocks noChangeAspect="1"/>
          </p:cNvPicPr>
          <p:nvPr/>
        </p:nvPicPr>
        <p:blipFill>
          <a:blip r:embed="rId3"/>
          <a:stretch>
            <a:fillRect/>
          </a:stretch>
        </p:blipFill>
        <p:spPr>
          <a:xfrm>
            <a:off x="7321392" y="5524427"/>
            <a:ext cx="1352345" cy="1041594"/>
          </a:xfrm>
          <a:prstGeom prst="rect">
            <a:avLst/>
          </a:prstGeom>
        </p:spPr>
      </p:pic>
      <p:pic>
        <p:nvPicPr>
          <p:cNvPr id="5" name="Picture 4"/>
          <p:cNvPicPr>
            <a:picLocks noChangeAspect="1"/>
          </p:cNvPicPr>
          <p:nvPr/>
        </p:nvPicPr>
        <p:blipFill>
          <a:blip r:embed="rId4"/>
          <a:stretch>
            <a:fillRect/>
          </a:stretch>
        </p:blipFill>
        <p:spPr>
          <a:xfrm>
            <a:off x="7480527" y="5396367"/>
            <a:ext cx="1297714" cy="1297714"/>
          </a:xfrm>
          <a:prstGeom prst="rect">
            <a:avLst/>
          </a:prstGeom>
        </p:spPr>
      </p:pic>
    </p:spTree>
    <p:extLst>
      <p:ext uri="{BB962C8B-B14F-4D97-AF65-F5344CB8AC3E}">
        <p14:creationId xmlns:p14="http://schemas.microsoft.com/office/powerpoint/2010/main" val="390248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Online </a:t>
            </a:r>
            <a:r>
              <a:rPr lang="en-GB" dirty="0"/>
              <a:t>classes</a:t>
            </a:r>
          </a:p>
        </p:txBody>
      </p:sp>
      <p:sp>
        <p:nvSpPr>
          <p:cNvPr id="3" name="Content Placeholder 2"/>
          <p:cNvSpPr>
            <a:spLocks noGrp="1"/>
          </p:cNvSpPr>
          <p:nvPr>
            <p:ph idx="1"/>
          </p:nvPr>
        </p:nvSpPr>
        <p:spPr>
          <a:xfrm>
            <a:off x="444137" y="1372236"/>
            <a:ext cx="8229600" cy="4525963"/>
          </a:xfrm>
        </p:spPr>
        <p:txBody>
          <a:bodyPr vert="horz" lIns="91440" tIns="45720" rIns="91440" bIns="45720" rtlCol="0" anchor="t">
            <a:normAutofit lnSpcReduction="10000"/>
          </a:bodyPr>
          <a:lstStyle/>
          <a:p>
            <a:r>
              <a:rPr lang="en-GB" dirty="0" smtClean="0"/>
              <a:t>Using video and audio - will </a:t>
            </a:r>
            <a:r>
              <a:rPr lang="en-GB" dirty="0"/>
              <a:t>you be required to switch on your camera &amp; </a:t>
            </a:r>
            <a:r>
              <a:rPr lang="en-GB" dirty="0" smtClean="0"/>
              <a:t>microphone? Can you leave them switched off if you prefer? (This might be agreed at your first class)</a:t>
            </a:r>
          </a:p>
          <a:p>
            <a:r>
              <a:rPr lang="en-GB" dirty="0"/>
              <a:t>U</a:t>
            </a:r>
            <a:r>
              <a:rPr lang="en-GB" dirty="0" smtClean="0"/>
              <a:t>se the ‘chat box’ to ask questions. </a:t>
            </a:r>
            <a:endParaRPr lang="en-GB" dirty="0"/>
          </a:p>
          <a:p>
            <a:r>
              <a:rPr lang="en-GB" dirty="0"/>
              <a:t>Are there any pre-class activities? Reading? Being prepared to discuss an issue? Think of questions you want to ask (remember, there are no ‘stupid’ questions).</a:t>
            </a:r>
            <a:endParaRPr lang="en-GB" dirty="0">
              <a:cs typeface="Calibri"/>
            </a:endParaRPr>
          </a:p>
        </p:txBody>
      </p:sp>
      <p:pic>
        <p:nvPicPr>
          <p:cNvPr id="4" name="Picture 3"/>
          <p:cNvPicPr>
            <a:picLocks noChangeAspect="1"/>
          </p:cNvPicPr>
          <p:nvPr/>
        </p:nvPicPr>
        <p:blipFill>
          <a:blip r:embed="rId3"/>
          <a:stretch>
            <a:fillRect/>
          </a:stretch>
        </p:blipFill>
        <p:spPr>
          <a:xfrm>
            <a:off x="7321392" y="5524427"/>
            <a:ext cx="1352345" cy="1041594"/>
          </a:xfrm>
          <a:prstGeom prst="rect">
            <a:avLst/>
          </a:prstGeom>
        </p:spPr>
      </p:pic>
      <p:pic>
        <p:nvPicPr>
          <p:cNvPr id="5" name="Picture 4"/>
          <p:cNvPicPr>
            <a:picLocks noChangeAspect="1"/>
          </p:cNvPicPr>
          <p:nvPr/>
        </p:nvPicPr>
        <p:blipFill>
          <a:blip r:embed="rId4"/>
          <a:stretch>
            <a:fillRect/>
          </a:stretch>
        </p:blipFill>
        <p:spPr>
          <a:xfrm>
            <a:off x="7480527" y="5396367"/>
            <a:ext cx="1297714" cy="1297714"/>
          </a:xfrm>
          <a:prstGeom prst="rect">
            <a:avLst/>
          </a:prstGeom>
        </p:spPr>
      </p:pic>
    </p:spTree>
    <p:extLst>
      <p:ext uri="{BB962C8B-B14F-4D97-AF65-F5344CB8AC3E}">
        <p14:creationId xmlns:p14="http://schemas.microsoft.com/office/powerpoint/2010/main" val="296219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496706"/>
            <a:ext cx="8229600" cy="1143000"/>
          </a:xfrm>
        </p:spPr>
        <p:txBody>
          <a:bodyPr>
            <a:normAutofit fontScale="90000"/>
          </a:bodyPr>
          <a:lstStyle/>
          <a:p>
            <a:r>
              <a:rPr lang="en-GB" dirty="0" smtClean="0"/>
              <a:t>Digital/ Online classes – useful links</a:t>
            </a:r>
            <a:endParaRPr lang="en-GB" dirty="0"/>
          </a:p>
        </p:txBody>
      </p:sp>
      <p:sp>
        <p:nvSpPr>
          <p:cNvPr id="3" name="Content Placeholder 2"/>
          <p:cNvSpPr>
            <a:spLocks noGrp="1"/>
          </p:cNvSpPr>
          <p:nvPr>
            <p:ph idx="1"/>
          </p:nvPr>
        </p:nvSpPr>
        <p:spPr>
          <a:xfrm>
            <a:off x="444137" y="1578361"/>
            <a:ext cx="8229600" cy="4525963"/>
          </a:xfrm>
        </p:spPr>
        <p:txBody>
          <a:bodyPr vert="horz" lIns="91440" tIns="45720" rIns="91440" bIns="45720" rtlCol="0" anchor="t">
            <a:normAutofit fontScale="92500" lnSpcReduction="20000"/>
          </a:bodyPr>
          <a:lstStyle/>
          <a:p>
            <a:pPr marL="0" indent="0">
              <a:buNone/>
            </a:pPr>
            <a:r>
              <a:rPr lang="en-GB" dirty="0" smtClean="0">
                <a:cs typeface="Calibri"/>
              </a:rPr>
              <a:t>Information about Blackboard Collaborate for students </a:t>
            </a:r>
            <a:r>
              <a:rPr lang="en-GB" dirty="0" smtClean="0">
                <a:hlinkClick r:id="rId3"/>
              </a:rPr>
              <a:t>https</a:t>
            </a:r>
            <a:r>
              <a:rPr lang="en-GB" dirty="0">
                <a:hlinkClick r:id="rId3"/>
              </a:rPr>
              <a:t>://</a:t>
            </a:r>
            <a:r>
              <a:rPr lang="en-GB" dirty="0" smtClean="0">
                <a:hlinkClick r:id="rId3"/>
              </a:rPr>
              <a:t>www.ed.ac.uk/information-services/learning-technology/communication/collaborate-students</a:t>
            </a:r>
            <a:endParaRPr lang="en-GB" dirty="0" smtClean="0"/>
          </a:p>
          <a:p>
            <a:pPr marL="0" indent="0">
              <a:buNone/>
            </a:pPr>
            <a:r>
              <a:rPr lang="en-GB" dirty="0" smtClean="0"/>
              <a:t>Microsoft Teams </a:t>
            </a:r>
            <a:r>
              <a:rPr lang="en-GB" dirty="0">
                <a:hlinkClick r:id="rId4"/>
              </a:rPr>
              <a:t>https://www.ed.ac.uk/information-services/computing/comms-and-collab/office365/teams</a:t>
            </a:r>
            <a:endParaRPr lang="en-GB" dirty="0" smtClean="0"/>
          </a:p>
          <a:p>
            <a:pPr marL="0" indent="0">
              <a:buNone/>
            </a:pPr>
            <a:r>
              <a:rPr lang="en-GB" dirty="0" smtClean="0">
                <a:cs typeface="Calibri"/>
              </a:rPr>
              <a:t>Zoom video conferencing </a:t>
            </a:r>
            <a:r>
              <a:rPr lang="en-GB" dirty="0">
                <a:hlinkClick r:id="rId5"/>
              </a:rPr>
              <a:t>https://www.ed.ac.uk/information-services/computing/comms-and-collab/zoom</a:t>
            </a:r>
            <a:endParaRPr lang="en-GB" dirty="0" smtClean="0">
              <a:cs typeface="Calibri"/>
            </a:endParaRPr>
          </a:p>
          <a:p>
            <a:endParaRPr lang="en-GB" dirty="0">
              <a:cs typeface="Calibri"/>
            </a:endParaRPr>
          </a:p>
        </p:txBody>
      </p:sp>
      <p:pic>
        <p:nvPicPr>
          <p:cNvPr id="4" name="Picture 3"/>
          <p:cNvPicPr>
            <a:picLocks noChangeAspect="1"/>
          </p:cNvPicPr>
          <p:nvPr/>
        </p:nvPicPr>
        <p:blipFill>
          <a:blip r:embed="rId6"/>
          <a:stretch>
            <a:fillRect/>
          </a:stretch>
        </p:blipFill>
        <p:spPr>
          <a:xfrm>
            <a:off x="7321392" y="5524427"/>
            <a:ext cx="1352345" cy="1041594"/>
          </a:xfrm>
          <a:prstGeom prst="rect">
            <a:avLst/>
          </a:prstGeom>
        </p:spPr>
      </p:pic>
      <p:pic>
        <p:nvPicPr>
          <p:cNvPr id="5" name="Picture 4"/>
          <p:cNvPicPr>
            <a:picLocks noChangeAspect="1"/>
          </p:cNvPicPr>
          <p:nvPr/>
        </p:nvPicPr>
        <p:blipFill>
          <a:blip r:embed="rId7"/>
          <a:stretch>
            <a:fillRect/>
          </a:stretch>
        </p:blipFill>
        <p:spPr>
          <a:xfrm>
            <a:off x="7480527" y="5396367"/>
            <a:ext cx="1297714" cy="1297714"/>
          </a:xfrm>
          <a:prstGeom prst="rect">
            <a:avLst/>
          </a:prstGeom>
        </p:spPr>
      </p:pic>
    </p:spTree>
    <p:extLst>
      <p:ext uri="{BB962C8B-B14F-4D97-AF65-F5344CB8AC3E}">
        <p14:creationId xmlns:p14="http://schemas.microsoft.com/office/powerpoint/2010/main" val="474483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 &amp; group work</a:t>
            </a:r>
          </a:p>
        </p:txBody>
      </p:sp>
      <p:sp>
        <p:nvSpPr>
          <p:cNvPr id="3" name="Content Placeholder 2"/>
          <p:cNvSpPr>
            <a:spLocks noGrp="1"/>
          </p:cNvSpPr>
          <p:nvPr>
            <p:ph idx="1"/>
          </p:nvPr>
        </p:nvSpPr>
        <p:spPr>
          <a:xfrm>
            <a:off x="444137" y="1403430"/>
            <a:ext cx="8229600" cy="4839471"/>
          </a:xfrm>
        </p:spPr>
        <p:txBody>
          <a:bodyPr vert="horz" lIns="91440" tIns="45720" rIns="91440" bIns="45720" rtlCol="0" anchor="t">
            <a:normAutofit fontScale="92500" lnSpcReduction="20000"/>
          </a:bodyPr>
          <a:lstStyle/>
          <a:p>
            <a:r>
              <a:rPr lang="en-GB" dirty="0"/>
              <a:t>Whether discussing </a:t>
            </a:r>
            <a:r>
              <a:rPr lang="en-GB" dirty="0" smtClean="0"/>
              <a:t>in person, </a:t>
            </a:r>
            <a:r>
              <a:rPr lang="en-GB" dirty="0"/>
              <a:t>in live </a:t>
            </a:r>
            <a:r>
              <a:rPr lang="en-GB" dirty="0" smtClean="0"/>
              <a:t>digital </a:t>
            </a:r>
            <a:r>
              <a:rPr lang="en-GB" dirty="0"/>
              <a:t>classes or in online discussion spaces, remember to be respectful to others. </a:t>
            </a:r>
          </a:p>
          <a:p>
            <a:r>
              <a:rPr lang="en-GB" dirty="0" smtClean="0"/>
              <a:t>For online discussions, use </a:t>
            </a:r>
            <a:r>
              <a:rPr lang="en-GB" dirty="0"/>
              <a:t>appropriate language (relatively formal but not necessarily always ‘academic</a:t>
            </a:r>
            <a:r>
              <a:rPr lang="en-GB" dirty="0" smtClean="0"/>
              <a:t>’). Top tips: </a:t>
            </a:r>
            <a:r>
              <a:rPr lang="en-GB" u="sng" dirty="0">
                <a:hlinkClick r:id="rId3"/>
              </a:rPr>
              <a:t>https://edin.ac/3h5GTkA</a:t>
            </a:r>
            <a:r>
              <a:rPr lang="en-GB" dirty="0"/>
              <a:t> </a:t>
            </a:r>
          </a:p>
          <a:p>
            <a:r>
              <a:rPr lang="en-GB" dirty="0"/>
              <a:t>Develop your confidence – you will learn more if you participate. </a:t>
            </a:r>
          </a:p>
          <a:p>
            <a:r>
              <a:rPr lang="en-GB" dirty="0"/>
              <a:t>You may be asked to work in a group with some students who are not yet in Edinburgh. There are lots of </a:t>
            </a:r>
            <a:r>
              <a:rPr lang="en-GB" dirty="0" smtClean="0"/>
              <a:t>digital </a:t>
            </a:r>
            <a:r>
              <a:rPr lang="en-GB" dirty="0"/>
              <a:t>tools you can use to help. </a:t>
            </a:r>
          </a:p>
        </p:txBody>
      </p:sp>
      <p:pic>
        <p:nvPicPr>
          <p:cNvPr id="4" name="Picture 3"/>
          <p:cNvPicPr>
            <a:picLocks noChangeAspect="1"/>
          </p:cNvPicPr>
          <p:nvPr/>
        </p:nvPicPr>
        <p:blipFill>
          <a:blip r:embed="rId4"/>
          <a:stretch>
            <a:fillRect/>
          </a:stretch>
        </p:blipFill>
        <p:spPr>
          <a:xfrm>
            <a:off x="7721782" y="5537483"/>
            <a:ext cx="1254034" cy="1286052"/>
          </a:xfrm>
          <a:prstGeom prst="rect">
            <a:avLst/>
          </a:prstGeom>
        </p:spPr>
      </p:pic>
      <p:pic>
        <p:nvPicPr>
          <p:cNvPr id="5" name="Picture 4"/>
          <p:cNvPicPr>
            <a:picLocks noChangeAspect="1"/>
          </p:cNvPicPr>
          <p:nvPr/>
        </p:nvPicPr>
        <p:blipFill>
          <a:blip r:embed="rId5"/>
          <a:stretch>
            <a:fillRect/>
          </a:stretch>
        </p:blipFill>
        <p:spPr>
          <a:xfrm>
            <a:off x="7508080" y="5318340"/>
            <a:ext cx="1511006" cy="1505195"/>
          </a:xfrm>
          <a:prstGeom prst="rect">
            <a:avLst/>
          </a:prstGeom>
        </p:spPr>
      </p:pic>
      <p:sp>
        <p:nvSpPr>
          <p:cNvPr id="6" name="TextBox 5"/>
          <p:cNvSpPr txBox="1"/>
          <p:nvPr/>
        </p:nvSpPr>
        <p:spPr>
          <a:xfrm>
            <a:off x="3304903" y="5903166"/>
            <a:ext cx="3726181" cy="707886"/>
          </a:xfrm>
          <a:prstGeom prst="rect">
            <a:avLst/>
          </a:prstGeom>
          <a:noFill/>
        </p:spPr>
        <p:txBody>
          <a:bodyPr wrap="square" rtlCol="0">
            <a:spAutoFit/>
          </a:bodyPr>
          <a:lstStyle/>
          <a:p>
            <a:r>
              <a:rPr lang="en-GB" sz="2000" dirty="0"/>
              <a:t>Study Hub page Group working </a:t>
            </a:r>
          </a:p>
          <a:p>
            <a:r>
              <a:rPr lang="en-GB" sz="2000" u="sng" dirty="0">
                <a:solidFill>
                  <a:srgbClr val="0563C1"/>
                </a:solidFill>
                <a:latin typeface="Calibri" panose="020F0502020204030204" pitchFamily="34" charset="0"/>
                <a:hlinkClick r:id="rId6"/>
              </a:rPr>
              <a:t>https://edin.ac/2Ih9B1I </a:t>
            </a:r>
            <a:endParaRPr lang="en-GB" sz="2000" dirty="0"/>
          </a:p>
        </p:txBody>
      </p:sp>
    </p:spTree>
    <p:extLst>
      <p:ext uri="{BB962C8B-B14F-4D97-AF65-F5344CB8AC3E}">
        <p14:creationId xmlns:p14="http://schemas.microsoft.com/office/powerpoint/2010/main" val="2448916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‘Netiquette’</a:t>
            </a:r>
            <a:endParaRPr lang="en-GB" dirty="0"/>
          </a:p>
        </p:txBody>
      </p:sp>
      <p:sp>
        <p:nvSpPr>
          <p:cNvPr id="3" name="Content Placeholder 2"/>
          <p:cNvSpPr>
            <a:spLocks noGrp="1"/>
          </p:cNvSpPr>
          <p:nvPr>
            <p:ph idx="1"/>
          </p:nvPr>
        </p:nvSpPr>
        <p:spPr/>
        <p:txBody>
          <a:bodyPr/>
          <a:lstStyle/>
          <a:p>
            <a:pPr marL="0" indent="0">
              <a:buNone/>
            </a:pPr>
            <a:r>
              <a:rPr lang="en-GB" dirty="0" smtClean="0"/>
              <a:t>To agree:</a:t>
            </a:r>
          </a:p>
          <a:p>
            <a:r>
              <a:rPr lang="en-GB" dirty="0" smtClean="0"/>
              <a:t>Use of cameras and microphones.</a:t>
            </a:r>
          </a:p>
          <a:p>
            <a:r>
              <a:rPr lang="en-GB" dirty="0" smtClean="0"/>
              <a:t>Expectations about participation.</a:t>
            </a:r>
          </a:p>
          <a:p>
            <a:r>
              <a:rPr lang="en-GB" dirty="0" smtClean="0"/>
              <a:t>Style of writing/ language for discussion boards. </a:t>
            </a:r>
          </a:p>
          <a:p>
            <a:r>
              <a:rPr lang="en-GB" dirty="0" smtClean="0"/>
              <a:t>Helping others.  </a:t>
            </a:r>
          </a:p>
          <a:p>
            <a:r>
              <a:rPr lang="en-GB" dirty="0" smtClean="0"/>
              <a:t>Respecting diversity.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9302" y="5111614"/>
            <a:ext cx="1432800" cy="1471429"/>
          </a:xfrm>
          <a:prstGeom prst="rect">
            <a:avLst/>
          </a:prstGeom>
        </p:spPr>
      </p:pic>
      <p:pic>
        <p:nvPicPr>
          <p:cNvPr id="5" name="Picture 4"/>
          <p:cNvPicPr>
            <a:picLocks noChangeAspect="1"/>
          </p:cNvPicPr>
          <p:nvPr/>
        </p:nvPicPr>
        <p:blipFill>
          <a:blip r:embed="rId4"/>
          <a:stretch>
            <a:fillRect/>
          </a:stretch>
        </p:blipFill>
        <p:spPr>
          <a:xfrm>
            <a:off x="7219354" y="4997946"/>
            <a:ext cx="1585097" cy="1585097"/>
          </a:xfrm>
          <a:prstGeom prst="rect">
            <a:avLst/>
          </a:prstGeom>
        </p:spPr>
      </p:pic>
    </p:spTree>
    <p:extLst>
      <p:ext uri="{BB962C8B-B14F-4D97-AF65-F5344CB8AC3E}">
        <p14:creationId xmlns:p14="http://schemas.microsoft.com/office/powerpoint/2010/main" val="3187384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0"/>
            <a:ext cx="8229600" cy="1143000"/>
          </a:xfrm>
        </p:spPr>
        <p:txBody>
          <a:bodyPr/>
          <a:lstStyle/>
          <a:p>
            <a:r>
              <a:rPr lang="en-GB" dirty="0" smtClean="0"/>
              <a:t>Digital Citizenship</a:t>
            </a:r>
            <a:endParaRPr lang="en-GB" dirty="0"/>
          </a:p>
        </p:txBody>
      </p:sp>
      <p:sp>
        <p:nvSpPr>
          <p:cNvPr id="3" name="Content Placeholder 2"/>
          <p:cNvSpPr>
            <a:spLocks noGrp="1"/>
          </p:cNvSpPr>
          <p:nvPr>
            <p:ph idx="1"/>
          </p:nvPr>
        </p:nvSpPr>
        <p:spPr>
          <a:xfrm>
            <a:off x="352697" y="1260566"/>
            <a:ext cx="8229600" cy="4525963"/>
          </a:xfrm>
        </p:spPr>
        <p:txBody>
          <a:bodyPr>
            <a:noAutofit/>
          </a:bodyPr>
          <a:lstStyle/>
          <a:p>
            <a:pPr marL="0" indent="0">
              <a:buNone/>
            </a:pPr>
            <a:r>
              <a:rPr lang="en-GB" sz="2400" dirty="0" smtClean="0"/>
              <a:t>Digital </a:t>
            </a:r>
            <a:r>
              <a:rPr lang="en-GB" sz="2400" dirty="0"/>
              <a:t>citizenship refers to the responsible use of technology to learn, create and participate online. </a:t>
            </a:r>
            <a:r>
              <a:rPr lang="en-GB" sz="2400" dirty="0" smtClean="0"/>
              <a:t>Some </a:t>
            </a:r>
            <a:r>
              <a:rPr lang="en-GB" sz="2400" b="1" dirty="0" smtClean="0"/>
              <a:t>key principles</a:t>
            </a:r>
            <a:r>
              <a:rPr lang="en-GB" sz="2400" dirty="0" smtClean="0"/>
              <a:t>:</a:t>
            </a:r>
            <a:endParaRPr lang="en-GB" sz="2400" dirty="0"/>
          </a:p>
          <a:p>
            <a:r>
              <a:rPr lang="en-GB" sz="2400" dirty="0" smtClean="0"/>
              <a:t>Don’t behave differently in digital spaces than you would behave in person. Act with empathy and kindness in your interactions. </a:t>
            </a:r>
          </a:p>
          <a:p>
            <a:r>
              <a:rPr lang="en-GB" sz="2400" dirty="0" smtClean="0"/>
              <a:t>Respect cultural </a:t>
            </a:r>
            <a:r>
              <a:rPr lang="en-GB" sz="2400" dirty="0" smtClean="0"/>
              <a:t>differences </a:t>
            </a:r>
            <a:r>
              <a:rPr lang="en-GB" sz="2400" dirty="0" smtClean="0"/>
              <a:t>and diversity. If you disagree with someone, engage respectfully and avoid personal attacks.</a:t>
            </a:r>
          </a:p>
          <a:p>
            <a:r>
              <a:rPr lang="en-GB" sz="2400" dirty="0" smtClean="0"/>
              <a:t>Pause before posting – think about feelings, reputation and safety – your own and others. </a:t>
            </a:r>
          </a:p>
          <a:p>
            <a:r>
              <a:rPr lang="en-GB" sz="2400" dirty="0" smtClean="0"/>
              <a:t>If you ever feel unsafe online, tell someone. Support others. </a:t>
            </a:r>
          </a:p>
          <a:p>
            <a:pPr marL="0" indent="0">
              <a:buNone/>
            </a:pPr>
            <a:r>
              <a:rPr lang="en-GB" sz="2400" dirty="0" smtClean="0"/>
              <a:t>		</a:t>
            </a:r>
          </a:p>
        </p:txBody>
      </p:sp>
      <p:sp>
        <p:nvSpPr>
          <p:cNvPr id="4" name="TextBox 3"/>
          <p:cNvSpPr txBox="1"/>
          <p:nvPr/>
        </p:nvSpPr>
        <p:spPr>
          <a:xfrm>
            <a:off x="3200400" y="5399129"/>
            <a:ext cx="6675120" cy="1323439"/>
          </a:xfrm>
          <a:prstGeom prst="rect">
            <a:avLst/>
          </a:prstGeom>
          <a:noFill/>
        </p:spPr>
        <p:txBody>
          <a:bodyPr wrap="square" rtlCol="0">
            <a:spAutoFit/>
          </a:bodyPr>
          <a:lstStyle/>
          <a:p>
            <a:r>
              <a:rPr lang="en-GB" sz="2000" dirty="0"/>
              <a:t>Full guidance: </a:t>
            </a:r>
            <a:r>
              <a:rPr lang="en-GB" sz="2000" dirty="0">
                <a:hlinkClick r:id="rId3"/>
              </a:rPr>
              <a:t>https://</a:t>
            </a:r>
            <a:r>
              <a:rPr lang="en-GB" sz="2000" dirty="0" smtClean="0">
                <a:hlinkClick r:id="rId3"/>
              </a:rPr>
              <a:t>www.ed.ac.uk/information-services/help-consultancy/is-skills/digital-safety-and-citizenship/about</a:t>
            </a:r>
            <a:r>
              <a:rPr lang="en-GB" sz="2000" dirty="0"/>
              <a:t> </a:t>
            </a:r>
            <a:r>
              <a:rPr lang="en-GB" sz="2000" dirty="0" smtClean="0"/>
              <a:t>Respect </a:t>
            </a:r>
            <a:r>
              <a:rPr lang="en-GB" sz="2000" dirty="0"/>
              <a:t>at </a:t>
            </a:r>
            <a:r>
              <a:rPr lang="en-GB" sz="2000" dirty="0" smtClean="0"/>
              <a:t>Edinburgh: </a:t>
            </a:r>
            <a:r>
              <a:rPr lang="en-GB" sz="2000" dirty="0">
                <a:hlinkClick r:id="rId4"/>
              </a:rPr>
              <a:t>https://www.ed.ac.uk/equality-diversity/respect</a:t>
            </a:r>
            <a:endParaRPr lang="en-GB" sz="2000" dirty="0"/>
          </a:p>
        </p:txBody>
      </p:sp>
    </p:spTree>
    <p:extLst>
      <p:ext uri="{BB962C8B-B14F-4D97-AF65-F5344CB8AC3E}">
        <p14:creationId xmlns:p14="http://schemas.microsoft.com/office/powerpoint/2010/main" val="1074678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2"/>
            <a:ext cx="2922851" cy="1015663"/>
          </a:xfrm>
          <a:prstGeom prst="rect">
            <a:avLst/>
          </a:prstGeom>
          <a:noFill/>
        </p:spPr>
        <p:txBody>
          <a:bodyPr wrap="none" rtlCol="0">
            <a:spAutoFit/>
          </a:bodyPr>
          <a:lstStyle/>
          <a:p>
            <a:r>
              <a:rPr lang="en-GB" sz="6000" b="1" dirty="0">
                <a:solidFill>
                  <a:srgbClr val="002060"/>
                </a:solidFill>
              </a:rPr>
              <a:t>Top tips!</a:t>
            </a:r>
          </a:p>
        </p:txBody>
      </p:sp>
      <p:grpSp>
        <p:nvGrpSpPr>
          <p:cNvPr id="5" name="Group 4"/>
          <p:cNvGrpSpPr/>
          <p:nvPr/>
        </p:nvGrpSpPr>
        <p:grpSpPr>
          <a:xfrm>
            <a:off x="7460581" y="5316584"/>
            <a:ext cx="1330723" cy="1341713"/>
            <a:chOff x="4932040" y="3140968"/>
            <a:chExt cx="2110500" cy="2141599"/>
          </a:xfrm>
        </p:grpSpPr>
        <p:sp>
          <p:nvSpPr>
            <p:cNvPr id="4" name="Oval 3"/>
            <p:cNvSpPr/>
            <p:nvPr/>
          </p:nvSpPr>
          <p:spPr>
            <a:xfrm>
              <a:off x="5148064" y="3140968"/>
              <a:ext cx="1894476" cy="1802868"/>
            </a:xfrm>
            <a:prstGeom prst="ellipse">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258486"/>
              <a:ext cx="1770698" cy="2024081"/>
            </a:xfrm>
            <a:prstGeom prst="rect">
              <a:avLst/>
            </a:prstGeom>
          </p:spPr>
        </p:pic>
      </p:grpSp>
      <p:sp>
        <p:nvSpPr>
          <p:cNvPr id="6" name="TextBox 5"/>
          <p:cNvSpPr txBox="1"/>
          <p:nvPr/>
        </p:nvSpPr>
        <p:spPr>
          <a:xfrm>
            <a:off x="236438" y="1357018"/>
            <a:ext cx="8340612" cy="4524315"/>
          </a:xfrm>
          <a:prstGeom prst="rect">
            <a:avLst/>
          </a:prstGeom>
          <a:noFill/>
        </p:spPr>
        <p:txBody>
          <a:bodyPr wrap="square" rtlCol="0" anchor="t">
            <a:spAutoFit/>
          </a:bodyPr>
          <a:lstStyle/>
          <a:p>
            <a:pPr marL="285750" indent="-285750">
              <a:buFont typeface="Arial" panose="020B0604020202020204" pitchFamily="34" charset="0"/>
              <a:buChar char="•"/>
            </a:pPr>
            <a:r>
              <a:rPr lang="en-GB" sz="3200" dirty="0"/>
              <a:t>Find your bearings – it is equally important to know your way around </a:t>
            </a:r>
            <a:r>
              <a:rPr lang="en-GB" sz="3200" dirty="0" smtClean="0"/>
              <a:t>digital </a:t>
            </a:r>
            <a:r>
              <a:rPr lang="en-GB" sz="3200" dirty="0"/>
              <a:t>spaces as it is to navigate new physical spaces.</a:t>
            </a:r>
            <a:endParaRPr lang="en-GB" sz="3200" dirty="0">
              <a:cs typeface="Calibri"/>
            </a:endParaRPr>
          </a:p>
          <a:p>
            <a:pPr marL="285750" indent="-285750">
              <a:buFont typeface="Arial" panose="020B0604020202020204" pitchFamily="34" charset="0"/>
              <a:buChar char="•"/>
            </a:pPr>
            <a:r>
              <a:rPr lang="en-GB" sz="3200" dirty="0"/>
              <a:t>Engage – reach out – communicate with your teachers and your classmates, wherever they are located</a:t>
            </a:r>
            <a:r>
              <a:rPr lang="en-GB" sz="3200" dirty="0" smtClean="0"/>
              <a:t>.</a:t>
            </a:r>
          </a:p>
          <a:p>
            <a:pPr marL="285750" indent="-285750">
              <a:buFont typeface="Arial" panose="020B0604020202020204" pitchFamily="34" charset="0"/>
              <a:buChar char="•"/>
            </a:pPr>
            <a:r>
              <a:rPr lang="en-GB" sz="3200" dirty="0" smtClean="0"/>
              <a:t>Know </a:t>
            </a:r>
            <a:r>
              <a:rPr lang="en-GB" sz="3200" dirty="0"/>
              <a:t>who to ask if you need </a:t>
            </a:r>
            <a:r>
              <a:rPr lang="en-GB" sz="3200" dirty="0" smtClean="0"/>
              <a:t>help, and do ask!</a:t>
            </a:r>
            <a:endParaRPr lang="en-GB" sz="3200" dirty="0">
              <a:cs typeface="Calibri"/>
            </a:endParaRPr>
          </a:p>
          <a:p>
            <a:pPr marL="285750" indent="-285750">
              <a:buFont typeface="Arial" panose="020B0604020202020204" pitchFamily="34" charset="0"/>
              <a:buChar char="•"/>
            </a:pPr>
            <a:r>
              <a:rPr lang="en-GB" sz="3200" dirty="0"/>
              <a:t>Look after yourself, and others – this year</a:t>
            </a:r>
            <a:endParaRPr lang="en-GB" sz="3200" dirty="0">
              <a:cs typeface="Calibri"/>
            </a:endParaRPr>
          </a:p>
          <a:p>
            <a:r>
              <a:rPr lang="en-GB" sz="3200" dirty="0"/>
              <a:t>   has been challenging for everyone. </a:t>
            </a:r>
            <a:endParaRPr lang="en-GB" sz="3200" dirty="0">
              <a:cs typeface="Calibri"/>
            </a:endParaRPr>
          </a:p>
        </p:txBody>
      </p:sp>
    </p:spTree>
    <p:extLst>
      <p:ext uri="{BB962C8B-B14F-4D97-AF65-F5344CB8AC3E}">
        <p14:creationId xmlns:p14="http://schemas.microsoft.com/office/powerpoint/2010/main" val="570345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Student Skills courses</a:t>
            </a:r>
            <a:endParaRPr lang="en-GB" dirty="0"/>
          </a:p>
        </p:txBody>
      </p:sp>
      <p:sp>
        <p:nvSpPr>
          <p:cNvPr id="3" name="Content Placeholder 2"/>
          <p:cNvSpPr>
            <a:spLocks noGrp="1"/>
          </p:cNvSpPr>
          <p:nvPr>
            <p:ph idx="1"/>
          </p:nvPr>
        </p:nvSpPr>
        <p:spPr>
          <a:xfrm>
            <a:off x="457200" y="1280161"/>
            <a:ext cx="8229600" cy="5264014"/>
          </a:xfrm>
        </p:spPr>
        <p:txBody>
          <a:bodyPr vert="horz" lIns="91440" tIns="45720" rIns="91440" bIns="45720" rtlCol="0" anchor="t">
            <a:normAutofit lnSpcReduction="10000"/>
          </a:bodyPr>
          <a:lstStyle/>
          <a:p>
            <a:pPr marL="0" indent="0">
              <a:buNone/>
            </a:pPr>
            <a:r>
              <a:rPr lang="en-GB" sz="4000" b="1" dirty="0"/>
              <a:t>For new </a:t>
            </a:r>
            <a:r>
              <a:rPr lang="en-GB" sz="4000" b="1" dirty="0" smtClean="0"/>
              <a:t>students, but may also be useful for returning students</a:t>
            </a:r>
            <a:endParaRPr lang="en-GB" sz="4000" b="1" dirty="0"/>
          </a:p>
          <a:p>
            <a:pPr marL="0" indent="0">
              <a:buNone/>
            </a:pPr>
            <a:r>
              <a:rPr lang="en-GB" dirty="0">
                <a:cs typeface="Calibri"/>
              </a:rPr>
              <a:t>S</a:t>
            </a:r>
            <a:r>
              <a:rPr lang="en-GB" dirty="0" smtClean="0">
                <a:cs typeface="Calibri"/>
              </a:rPr>
              <a:t>hort</a:t>
            </a:r>
            <a:r>
              <a:rPr lang="en-GB" dirty="0" smtClean="0">
                <a:cs typeface="Calibri"/>
              </a:rPr>
              <a:t>, </a:t>
            </a:r>
            <a:r>
              <a:rPr lang="en-GB" dirty="0" smtClean="0">
                <a:cs typeface="Calibri"/>
              </a:rPr>
              <a:t>self-enrol, non-credit </a:t>
            </a:r>
            <a:r>
              <a:rPr lang="en-GB" dirty="0" smtClean="0">
                <a:cs typeface="Calibri"/>
              </a:rPr>
              <a:t>bearing courses available in Learn:</a:t>
            </a:r>
          </a:p>
          <a:p>
            <a:r>
              <a:rPr lang="en-GB" dirty="0" smtClean="0">
                <a:cs typeface="Calibri"/>
              </a:rPr>
              <a:t>Preparing for Study</a:t>
            </a:r>
          </a:p>
          <a:p>
            <a:r>
              <a:rPr lang="en-GB" dirty="0" smtClean="0"/>
              <a:t>Digital Skills Awareness</a:t>
            </a:r>
          </a:p>
          <a:p>
            <a:r>
              <a:rPr lang="en-GB" dirty="0" err="1"/>
              <a:t>LibSmart</a:t>
            </a:r>
            <a:r>
              <a:rPr lang="en-GB" dirty="0"/>
              <a:t>: Your Library Research Starts </a:t>
            </a:r>
            <a:r>
              <a:rPr lang="en-GB" dirty="0" smtClean="0"/>
              <a:t>Here</a:t>
            </a:r>
          </a:p>
          <a:p>
            <a:r>
              <a:rPr lang="en-GB" dirty="0" smtClean="0"/>
              <a:t>Successful Academic Communication</a:t>
            </a:r>
          </a:p>
          <a:p>
            <a:pPr marL="0" indent="0">
              <a:buNone/>
            </a:pPr>
            <a:r>
              <a:rPr lang="en-GB" dirty="0" smtClean="0"/>
              <a:t>To access these courses, </a:t>
            </a:r>
            <a:r>
              <a:rPr lang="en-GB" b="1" dirty="0" smtClean="0"/>
              <a:t>search on Learn</a:t>
            </a:r>
            <a:r>
              <a:rPr lang="en-GB" dirty="0" smtClean="0"/>
              <a:t>.</a:t>
            </a:r>
            <a:endParaRPr lang="en-GB" dirty="0"/>
          </a:p>
          <a:p>
            <a:endParaRPr lang="en-GB" dirty="0"/>
          </a:p>
          <a:p>
            <a:pPr marL="0" indent="0">
              <a:buNone/>
            </a:pPr>
            <a:endParaRPr lang="en-GB" b="1" dirty="0"/>
          </a:p>
          <a:p>
            <a:pPr marL="0" indent="0">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a:p>
            <a:pPr marL="0" indent="0">
              <a:buNone/>
            </a:pPr>
            <a:endParaRPr lang="en-GB" dirty="0"/>
          </a:p>
          <a:p>
            <a:pPr marL="0" indent="0">
              <a:buNone/>
            </a:pPr>
            <a:endParaRPr lang="en-GB" dirty="0"/>
          </a:p>
        </p:txBody>
      </p:sp>
      <p:sp>
        <p:nvSpPr>
          <p:cNvPr id="4" name="TextBox 3"/>
          <p:cNvSpPr txBox="1"/>
          <p:nvPr/>
        </p:nvSpPr>
        <p:spPr>
          <a:xfrm>
            <a:off x="3644537" y="6087292"/>
            <a:ext cx="6374675" cy="923330"/>
          </a:xfrm>
          <a:prstGeom prst="rect">
            <a:avLst/>
          </a:prstGeom>
          <a:noFill/>
        </p:spPr>
        <p:txBody>
          <a:bodyPr wrap="square" rtlCol="0">
            <a:spAutoFit/>
          </a:bodyPr>
          <a:lstStyle/>
          <a:p>
            <a:r>
              <a:rPr lang="en-GB" dirty="0">
                <a:hlinkClick r:id="rId3"/>
              </a:rPr>
              <a:t>https://</a:t>
            </a:r>
            <a:r>
              <a:rPr lang="en-GB" dirty="0" smtClean="0">
                <a:hlinkClick r:id="rId3"/>
              </a:rPr>
              <a:t>www.ed.ac.uk/students/new-students/ready-university/hybrid-learning/short-courses/ug-courses</a:t>
            </a:r>
            <a:endParaRPr lang="en-GB" dirty="0" smtClean="0"/>
          </a:p>
          <a:p>
            <a:endParaRPr lang="en-GB" dirty="0"/>
          </a:p>
        </p:txBody>
      </p:sp>
    </p:spTree>
    <p:extLst>
      <p:ext uri="{BB962C8B-B14F-4D97-AF65-F5344CB8AC3E}">
        <p14:creationId xmlns:p14="http://schemas.microsoft.com/office/powerpoint/2010/main" val="2717103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Top tips from the School </a:t>
            </a:r>
            <a:r>
              <a:rPr lang="en-GB" dirty="0" smtClean="0"/>
              <a:t>of….</a:t>
            </a:r>
            <a:r>
              <a:rPr lang="en-GB" dirty="0"/>
              <a:t/>
            </a:r>
            <a:br>
              <a:rPr lang="en-GB" dirty="0"/>
            </a:br>
            <a:endParaRPr lang="en-GB" dirty="0"/>
          </a:p>
        </p:txBody>
      </p:sp>
      <p:sp>
        <p:nvSpPr>
          <p:cNvPr id="3" name="Content Placeholder 2"/>
          <p:cNvSpPr>
            <a:spLocks noGrp="1"/>
          </p:cNvSpPr>
          <p:nvPr>
            <p:ph idx="1"/>
          </p:nvPr>
        </p:nvSpPr>
        <p:spPr/>
        <p:txBody>
          <a:bodyPr/>
          <a:lstStyle/>
          <a:p>
            <a:r>
              <a:rPr lang="en-GB" dirty="0" err="1" smtClean="0"/>
              <a:t>Yryr</a:t>
            </a:r>
            <a:endParaRPr lang="en-GB" dirty="0" smtClean="0"/>
          </a:p>
          <a:p>
            <a:r>
              <a:rPr lang="en-GB" dirty="0" err="1" smtClean="0"/>
              <a:t>Ddjj</a:t>
            </a:r>
            <a:endParaRPr lang="en-GB" dirty="0" smtClean="0"/>
          </a:p>
          <a:p>
            <a:r>
              <a:rPr lang="en-GB" dirty="0" err="1" smtClean="0"/>
              <a:t>Ddj</a:t>
            </a:r>
            <a:endParaRPr lang="en-GB" dirty="0" smtClean="0"/>
          </a:p>
          <a:p>
            <a:r>
              <a:rPr lang="en-GB" dirty="0" err="1" smtClean="0"/>
              <a:t>Gjjjy</a:t>
            </a:r>
            <a:endParaRPr lang="en-GB" dirty="0" smtClean="0"/>
          </a:p>
          <a:p>
            <a:r>
              <a:rPr lang="en-GB" dirty="0" err="1" smtClean="0"/>
              <a:t>Kgk</a:t>
            </a:r>
            <a:endParaRPr lang="en-GB" dirty="0" smtClean="0"/>
          </a:p>
          <a:p>
            <a:endParaRPr lang="en-GB" dirty="0"/>
          </a:p>
          <a:p>
            <a:pPr marL="0" indent="0">
              <a:buNone/>
            </a:pPr>
            <a:r>
              <a:rPr lang="en-GB" dirty="0" smtClean="0"/>
              <a:t>Any further questions?</a:t>
            </a:r>
          </a:p>
          <a:p>
            <a:endParaRPr lang="en-GB" dirty="0" smtClean="0"/>
          </a:p>
          <a:p>
            <a:pPr marL="0" indent="0">
              <a:buNone/>
            </a:pPr>
            <a:endParaRPr lang="en-GB" dirty="0"/>
          </a:p>
        </p:txBody>
      </p:sp>
      <p:pic>
        <p:nvPicPr>
          <p:cNvPr id="5" name="Picture 4"/>
          <p:cNvPicPr>
            <a:picLocks noChangeAspect="1"/>
          </p:cNvPicPr>
          <p:nvPr/>
        </p:nvPicPr>
        <p:blipFill>
          <a:blip r:embed="rId3"/>
          <a:stretch>
            <a:fillRect/>
          </a:stretch>
        </p:blipFill>
        <p:spPr>
          <a:xfrm>
            <a:off x="7101703" y="4680952"/>
            <a:ext cx="1585097" cy="1627773"/>
          </a:xfrm>
          <a:prstGeom prst="rect">
            <a:avLst/>
          </a:prstGeom>
        </p:spPr>
      </p:pic>
    </p:spTree>
    <p:extLst>
      <p:ext uri="{BB962C8B-B14F-4D97-AF65-F5344CB8AC3E}">
        <p14:creationId xmlns:p14="http://schemas.microsoft.com/office/powerpoint/2010/main" val="226332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82771" y="3189515"/>
            <a:ext cx="1466214" cy="1466214"/>
          </a:xfrm>
          <a:prstGeom prst="rect">
            <a:avLst/>
          </a:prstGeom>
        </p:spPr>
      </p:pic>
      <p:sp>
        <p:nvSpPr>
          <p:cNvPr id="3" name="Content Placeholder 2"/>
          <p:cNvSpPr>
            <a:spLocks noGrp="1"/>
          </p:cNvSpPr>
          <p:nvPr>
            <p:ph idx="1"/>
          </p:nvPr>
        </p:nvSpPr>
        <p:spPr/>
        <p:txBody>
          <a:bodyPr>
            <a:normAutofit/>
          </a:bodyPr>
          <a:lstStyle/>
          <a:p>
            <a:pPr marL="0" indent="0" algn="ctr">
              <a:buNone/>
            </a:pPr>
            <a:r>
              <a:rPr lang="en-GB" sz="6600" b="1">
                <a:solidFill>
                  <a:srgbClr val="002060"/>
                </a:solidFill>
              </a:rPr>
              <a:t>Further resources</a:t>
            </a:r>
          </a:p>
        </p:txBody>
      </p:sp>
      <p:pic>
        <p:nvPicPr>
          <p:cNvPr id="4" name="Picture 3"/>
          <p:cNvPicPr>
            <a:picLocks noChangeAspect="1"/>
          </p:cNvPicPr>
          <p:nvPr/>
        </p:nvPicPr>
        <p:blipFill>
          <a:blip r:embed="rId3"/>
          <a:stretch>
            <a:fillRect/>
          </a:stretch>
        </p:blipFill>
        <p:spPr>
          <a:xfrm>
            <a:off x="4025475" y="3189514"/>
            <a:ext cx="1432684" cy="1347333"/>
          </a:xfrm>
          <a:prstGeom prst="rect">
            <a:avLst/>
          </a:prstGeom>
        </p:spPr>
      </p:pic>
    </p:spTree>
    <p:extLst>
      <p:ext uri="{BB962C8B-B14F-4D97-AF65-F5344CB8AC3E}">
        <p14:creationId xmlns:p14="http://schemas.microsoft.com/office/powerpoint/2010/main" val="4244125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5" y="1050996"/>
            <a:ext cx="6372200" cy="2955957"/>
          </a:xfrm>
          <a:prstGeom prst="rect">
            <a:avLst/>
          </a:prstGeom>
        </p:spPr>
      </p:pic>
      <p:sp>
        <p:nvSpPr>
          <p:cNvPr id="3" name="Rectangle 2"/>
          <p:cNvSpPr/>
          <p:nvPr/>
        </p:nvSpPr>
        <p:spPr>
          <a:xfrm>
            <a:off x="2915816" y="4006953"/>
            <a:ext cx="6027099" cy="646331"/>
          </a:xfrm>
          <a:prstGeom prst="rect">
            <a:avLst/>
          </a:prstGeom>
        </p:spPr>
        <p:txBody>
          <a:bodyPr wrap="none" anchor="t">
            <a:spAutoFit/>
          </a:bodyPr>
          <a:lstStyle/>
          <a:p>
            <a:r>
              <a:rPr lang="en-GB" sz="3600" b="1">
                <a:solidFill>
                  <a:schemeClr val="tx2"/>
                </a:solidFill>
                <a:latin typeface="+mn-lt"/>
              </a:rPr>
              <a:t>www.ed.ac.uk/iad/studyhub</a:t>
            </a:r>
            <a:r>
              <a:rPr lang="en-GB" sz="3600" b="1">
                <a:solidFill>
                  <a:schemeClr val="tx2"/>
                </a:solidFill>
              </a:rPr>
              <a:t>   </a:t>
            </a:r>
            <a:endParaRPr lang="en-GB" sz="3600" b="1">
              <a:solidFill>
                <a:schemeClr val="tx2"/>
              </a:solidFill>
              <a:latin typeface="+mn-lt"/>
            </a:endParaRPr>
          </a:p>
        </p:txBody>
      </p:sp>
      <p:sp>
        <p:nvSpPr>
          <p:cNvPr id="5" name="Rectangle 4"/>
          <p:cNvSpPr/>
          <p:nvPr/>
        </p:nvSpPr>
        <p:spPr>
          <a:xfrm>
            <a:off x="218227" y="4629739"/>
            <a:ext cx="8709503" cy="1569660"/>
          </a:xfrm>
          <a:prstGeom prst="rect">
            <a:avLst/>
          </a:prstGeom>
        </p:spPr>
        <p:txBody>
          <a:bodyPr wrap="square" anchor="t">
            <a:spAutoFit/>
          </a:bodyPr>
          <a:lstStyle/>
          <a:p>
            <a:r>
              <a:rPr lang="en-GB" sz="2400" dirty="0"/>
              <a:t>Topics include:</a:t>
            </a:r>
            <a:endParaRPr lang="en-US" sz="2400" dirty="0"/>
          </a:p>
          <a:p>
            <a:r>
              <a:rPr lang="en-GB" sz="2400" dirty="0">
                <a:hlinkClick r:id="rId4"/>
              </a:rPr>
              <a:t>Hybrid learning and teaching </a:t>
            </a:r>
            <a:r>
              <a:rPr lang="en-GB" sz="2400" dirty="0"/>
              <a:t>– advice for </a:t>
            </a:r>
            <a:r>
              <a:rPr lang="en-GB" sz="2400" dirty="0" smtClean="0"/>
              <a:t>effective </a:t>
            </a:r>
            <a:r>
              <a:rPr lang="en-GB" sz="2400" dirty="0"/>
              <a:t>learning</a:t>
            </a:r>
            <a:endParaRPr lang="en-GB" sz="2400" dirty="0">
              <a:cs typeface="Calibri"/>
            </a:endParaRPr>
          </a:p>
          <a:p>
            <a:r>
              <a:rPr lang="en-GB" sz="2400" dirty="0">
                <a:hlinkClick r:id="rId5"/>
              </a:rPr>
              <a:t>Time management</a:t>
            </a:r>
            <a:r>
              <a:rPr lang="en-GB" sz="2400" dirty="0"/>
              <a:t> – planners, prioritising and focusing</a:t>
            </a:r>
          </a:p>
          <a:p>
            <a:r>
              <a:rPr lang="en-GB" sz="2400" dirty="0">
                <a:cs typeface="Calibri"/>
                <a:hlinkClick r:id="rId6"/>
              </a:rPr>
              <a:t>Reading at University</a:t>
            </a:r>
            <a:r>
              <a:rPr lang="en-GB" sz="2400" dirty="0">
                <a:cs typeface="Calibri"/>
              </a:rPr>
              <a:t> – developing effective approaches to reading</a:t>
            </a:r>
          </a:p>
        </p:txBody>
      </p:sp>
      <p:sp>
        <p:nvSpPr>
          <p:cNvPr id="7" name="Title 1">
            <a:extLst>
              <a:ext uri="{FF2B5EF4-FFF2-40B4-BE49-F238E27FC236}">
                <a16:creationId xmlns:a16="http://schemas.microsoft.com/office/drawing/2014/main" id="{4A1AE6B0-ABF1-4243-A91F-F2A982D65E2D}"/>
              </a:ext>
            </a:extLst>
          </p:cNvPr>
          <p:cNvSpPr txBox="1">
            <a:spLocks/>
          </p:cNvSpPr>
          <p:nvPr/>
        </p:nvSpPr>
        <p:spPr>
          <a:xfrm>
            <a:off x="457200" y="274638"/>
            <a:ext cx="8229600" cy="1143000"/>
          </a:xfrm>
          <a:prstGeom prst="rect">
            <a:avLst/>
          </a:prstGeom>
        </p:spPr>
        <p:txBody>
          <a:bodyPr anchor="t"/>
          <a:lstStyle>
            <a:lvl1pPr algn="l" defTabSz="914400" rtl="0" eaLnBrk="1" latinLnBrk="0" hangingPunct="1">
              <a:spcBef>
                <a:spcPct val="0"/>
              </a:spcBef>
              <a:buNone/>
              <a:defRPr sz="4400" b="1" kern="1200">
                <a:solidFill>
                  <a:schemeClr val="accent3"/>
                </a:solidFill>
                <a:latin typeface="+mj-lt"/>
                <a:ea typeface="+mj-ea"/>
                <a:cs typeface="+mj-cs"/>
              </a:defRPr>
            </a:lvl1pPr>
          </a:lstStyle>
          <a:p>
            <a:r>
              <a:rPr lang="en-GB" dirty="0">
                <a:solidFill>
                  <a:srgbClr val="002060"/>
                </a:solidFill>
              </a:rPr>
              <a:t>Online learning resources</a:t>
            </a:r>
          </a:p>
        </p:txBody>
      </p:sp>
      <p:pic>
        <p:nvPicPr>
          <p:cNvPr id="4" name="Picture 3"/>
          <p:cNvPicPr>
            <a:picLocks noChangeAspect="1"/>
          </p:cNvPicPr>
          <p:nvPr/>
        </p:nvPicPr>
        <p:blipFill>
          <a:blip r:embed="rId7"/>
          <a:stretch>
            <a:fillRect/>
          </a:stretch>
        </p:blipFill>
        <p:spPr>
          <a:xfrm>
            <a:off x="6177559" y="6198006"/>
            <a:ext cx="518565" cy="493473"/>
          </a:xfrm>
          <a:prstGeom prst="rect">
            <a:avLst/>
          </a:prstGeom>
        </p:spPr>
      </p:pic>
      <p:sp>
        <p:nvSpPr>
          <p:cNvPr id="6" name="TextBox 5"/>
          <p:cNvSpPr txBox="1"/>
          <p:nvPr/>
        </p:nvSpPr>
        <p:spPr>
          <a:xfrm>
            <a:off x="6552412" y="6244688"/>
            <a:ext cx="2390503" cy="400110"/>
          </a:xfrm>
          <a:prstGeom prst="rect">
            <a:avLst/>
          </a:prstGeom>
          <a:noFill/>
        </p:spPr>
        <p:txBody>
          <a:bodyPr wrap="square" rtlCol="0">
            <a:spAutoFit/>
          </a:bodyPr>
          <a:lstStyle/>
          <a:p>
            <a:r>
              <a:rPr lang="en-GB" sz="2000" dirty="0">
                <a:ea typeface="ＭＳ Ｐゴシック" charset="0"/>
              </a:rPr>
              <a:t>@IAD_StudyHub</a:t>
            </a:r>
            <a:endParaRPr lang="en-GB" sz="2000" dirty="0"/>
          </a:p>
        </p:txBody>
      </p:sp>
    </p:spTree>
    <p:extLst>
      <p:ext uri="{BB962C8B-B14F-4D97-AF65-F5344CB8AC3E}">
        <p14:creationId xmlns:p14="http://schemas.microsoft.com/office/powerpoint/2010/main" val="2214150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269"/>
            <a:ext cx="8229600" cy="1143000"/>
          </a:xfrm>
        </p:spPr>
        <p:txBody>
          <a:bodyPr>
            <a:normAutofit/>
          </a:bodyPr>
          <a:lstStyle/>
          <a:p>
            <a:pPr>
              <a:defRPr/>
            </a:pPr>
            <a:r>
              <a:rPr lang="en-GB" dirty="0">
                <a:solidFill>
                  <a:srgbClr val="002060"/>
                </a:solidFill>
              </a:rPr>
              <a:t>Referencing: online resources</a:t>
            </a:r>
            <a:endParaRPr lang="en-GB" dirty="0">
              <a:solidFill>
                <a:srgbClr val="002060"/>
              </a:solidFill>
              <a:cs typeface="Calibri"/>
            </a:endParaRPr>
          </a:p>
        </p:txBody>
      </p:sp>
      <p:sp>
        <p:nvSpPr>
          <p:cNvPr id="3" name="Content Placeholder 2"/>
          <p:cNvSpPr>
            <a:spLocks noGrp="1"/>
          </p:cNvSpPr>
          <p:nvPr>
            <p:ph idx="1"/>
          </p:nvPr>
        </p:nvSpPr>
        <p:spPr>
          <a:xfrm>
            <a:off x="457200" y="1352370"/>
            <a:ext cx="8229600" cy="4525963"/>
          </a:xfrm>
        </p:spPr>
        <p:txBody>
          <a:bodyPr>
            <a:noAutofit/>
          </a:bodyPr>
          <a:lstStyle/>
          <a:p>
            <a:pPr marL="0" indent="0">
              <a:buNone/>
              <a:defRPr/>
            </a:pPr>
            <a:r>
              <a:rPr lang="en-GB" sz="2400" dirty="0"/>
              <a:t>Cite them right – examples of how in text citations and references for different systems </a:t>
            </a:r>
            <a:r>
              <a:rPr lang="en-GB" sz="2400" dirty="0">
                <a:hlinkClick r:id="rId3"/>
              </a:rPr>
              <a:t>http://www.citethemrightonline.com/</a:t>
            </a:r>
            <a:r>
              <a:rPr lang="en-GB" sz="2400" dirty="0"/>
              <a:t> </a:t>
            </a:r>
          </a:p>
          <a:p>
            <a:pPr marL="0" indent="0">
              <a:buFontTx/>
              <a:buNone/>
              <a:defRPr/>
            </a:pPr>
            <a:endParaRPr lang="en-GB" sz="2400" dirty="0"/>
          </a:p>
          <a:p>
            <a:pPr marL="0" indent="0">
              <a:buFontTx/>
              <a:buNone/>
              <a:defRPr/>
            </a:pPr>
            <a:r>
              <a:rPr lang="en-GB" sz="2400" dirty="0"/>
              <a:t>Reference managers – these are all free!</a:t>
            </a:r>
          </a:p>
          <a:p>
            <a:pPr>
              <a:defRPr/>
            </a:pPr>
            <a:r>
              <a:rPr lang="en-GB" sz="2400" dirty="0"/>
              <a:t>EndNote Web</a:t>
            </a:r>
          </a:p>
          <a:p>
            <a:pPr lvl="1">
              <a:defRPr/>
            </a:pPr>
            <a:r>
              <a:rPr lang="en-GB" sz="2400" dirty="0">
                <a:hlinkClick r:id="rId4"/>
              </a:rPr>
              <a:t>http://www.docs.is.ed.ac.uk/skills/documents/3814/3814.pdf</a:t>
            </a:r>
            <a:r>
              <a:rPr lang="en-GB" sz="2400" dirty="0"/>
              <a:t> (EndNote Web workbook)</a:t>
            </a:r>
          </a:p>
          <a:p>
            <a:pPr>
              <a:defRPr/>
            </a:pPr>
            <a:r>
              <a:rPr lang="en-GB" sz="2400" dirty="0" err="1"/>
              <a:t>Mendeley</a:t>
            </a:r>
            <a:endParaRPr lang="en-GB" sz="2400" dirty="0"/>
          </a:p>
          <a:p>
            <a:pPr lvl="1">
              <a:defRPr/>
            </a:pPr>
            <a:r>
              <a:rPr lang="en-GB" sz="2400" dirty="0">
                <a:hlinkClick r:id="rId5"/>
              </a:rPr>
              <a:t>http://www.mendeley.com/videos-tutorials/</a:t>
            </a:r>
          </a:p>
          <a:p>
            <a:pPr>
              <a:defRPr/>
            </a:pPr>
            <a:r>
              <a:rPr lang="en-GB" sz="2400" dirty="0" err="1"/>
              <a:t>Zotero</a:t>
            </a:r>
            <a:endParaRPr lang="en-GB" sz="2400" dirty="0"/>
          </a:p>
          <a:p>
            <a:pPr lvl="1">
              <a:defRPr/>
            </a:pPr>
            <a:r>
              <a:rPr lang="en-GB" sz="2400" dirty="0">
                <a:hlinkClick r:id="rId6"/>
              </a:rPr>
              <a:t>https://www.zotero.org/support/screencast_tutorials</a:t>
            </a:r>
            <a:endParaRPr lang="en-GB" sz="2400" dirty="0"/>
          </a:p>
        </p:txBody>
      </p:sp>
    </p:spTree>
    <p:extLst>
      <p:ext uri="{BB962C8B-B14F-4D97-AF65-F5344CB8AC3E}">
        <p14:creationId xmlns:p14="http://schemas.microsoft.com/office/powerpoint/2010/main" val="2784569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a:extLst>
            <a:ext uri="{909E8E84-426E-40dd-AFC4-6F175D3DCCD1}"/>
            <a:ext uri="{91240B29-F687-4f45-9708-019B960494DF}"/>
            <a:ext uri="{AF507438-7753-43e0-B8FC-AC1667EBCBE1}"/>
            <a:ext uri="{FAA26D3D-D897-4be2-8F04-BA451C77F1D7}"/>
          </a:extLst>
        </p:spPr>
        <p:txBody>
          <a:bodyPr>
            <a:normAutofit fontScale="90000"/>
          </a:bodyPr>
          <a:lstStyle/>
          <a:p>
            <a:pPr>
              <a:defRPr/>
            </a:pPr>
            <a:r>
              <a:rPr lang="en-GB" dirty="0">
                <a:solidFill>
                  <a:srgbClr val="002060"/>
                </a:solidFill>
                <a:ea typeface="ＭＳ Ｐゴシック"/>
              </a:rPr>
              <a:t>Academic language: Online resource</a:t>
            </a:r>
            <a:endParaRPr lang="en-GB" dirty="0">
              <a:solidFill>
                <a:srgbClr val="002060"/>
              </a:solidFill>
              <a:ea typeface="ＭＳ Ｐゴシック"/>
              <a:cs typeface="Calibri"/>
            </a:endParaRPr>
          </a:p>
        </p:txBody>
      </p:sp>
      <p:pic>
        <p:nvPicPr>
          <p:cNvPr id="220163" name="Content Placeholder 3"/>
          <p:cNvPicPr>
            <a:picLocks noGrp="1" noChangeAspect="1"/>
          </p:cNvPicPr>
          <p:nvPr>
            <p:ph idx="1"/>
          </p:nvPr>
        </p:nvPicPr>
        <p:blipFill>
          <a:blip r:embed="rId3"/>
          <a:srcRect/>
          <a:stretch>
            <a:fillRect/>
          </a:stretch>
        </p:blipFill>
        <p:spPr>
          <a:xfrm>
            <a:off x="1212850" y="1600200"/>
            <a:ext cx="6718300" cy="4525963"/>
          </a:xfrm>
        </p:spPr>
      </p:pic>
      <p:sp>
        <p:nvSpPr>
          <p:cNvPr id="5" name="Rectangle 4"/>
          <p:cNvSpPr/>
          <p:nvPr/>
        </p:nvSpPr>
        <p:spPr>
          <a:xfrm>
            <a:off x="2586038" y="6046788"/>
            <a:ext cx="6569075" cy="523875"/>
          </a:xfrm>
          <a:prstGeom prst="rect">
            <a:avLst/>
          </a:prstGeom>
        </p:spPr>
        <p:txBody>
          <a:bodyPr wrap="none">
            <a:spAutoFit/>
          </a:bodyPr>
          <a:lstStyle/>
          <a:p>
            <a:pPr eaLnBrk="1" hangingPunct="1">
              <a:defRPr/>
            </a:pPr>
            <a:r>
              <a:rPr lang="en-GB" sz="2800">
                <a:solidFill>
                  <a:srgbClr val="002060"/>
                </a:solidFill>
                <a:latin typeface="+mn-lt"/>
                <a:ea typeface="ＭＳ Ｐゴシック" panose="020B0600070205080204" pitchFamily="34" charset="-128"/>
                <a:hlinkClick r:id="rId4"/>
              </a:rPr>
              <a:t>http://www.phrasebank.manchester.ac.uk/</a:t>
            </a:r>
            <a:r>
              <a:rPr lang="en-GB" sz="2800">
                <a:solidFill>
                  <a:srgbClr val="002060"/>
                </a:solidFill>
                <a:latin typeface="+mn-lt"/>
                <a:ea typeface="ＭＳ Ｐゴシック" panose="020B0600070205080204" pitchFamily="34" charset="-128"/>
              </a:rPr>
              <a:t> </a:t>
            </a:r>
          </a:p>
        </p:txBody>
      </p:sp>
    </p:spTree>
    <p:extLst>
      <p:ext uri="{BB962C8B-B14F-4D97-AF65-F5344CB8AC3E}">
        <p14:creationId xmlns:p14="http://schemas.microsoft.com/office/powerpoint/2010/main" val="1683509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resources</a:t>
            </a:r>
          </a:p>
        </p:txBody>
      </p:sp>
      <p:sp>
        <p:nvSpPr>
          <p:cNvPr id="3" name="Content Placeholder 2"/>
          <p:cNvSpPr>
            <a:spLocks noGrp="1"/>
          </p:cNvSpPr>
          <p:nvPr>
            <p:ph idx="1"/>
          </p:nvPr>
        </p:nvSpPr>
        <p:spPr>
          <a:xfrm>
            <a:off x="457200" y="1280161"/>
            <a:ext cx="8229600" cy="5264014"/>
          </a:xfrm>
        </p:spPr>
        <p:txBody>
          <a:bodyPr vert="horz" lIns="91440" tIns="45720" rIns="91440" bIns="45720" rtlCol="0" anchor="t">
            <a:normAutofit lnSpcReduction="10000"/>
          </a:bodyPr>
          <a:lstStyle/>
          <a:p>
            <a:pPr marL="0" indent="0">
              <a:buNone/>
            </a:pPr>
            <a:r>
              <a:rPr lang="en-GB" sz="4000" b="1" dirty="0"/>
              <a:t>For new </a:t>
            </a:r>
            <a:r>
              <a:rPr lang="en-GB" sz="4000" b="1" dirty="0" smtClean="0"/>
              <a:t>students, and may also be useful for returning students</a:t>
            </a:r>
            <a:endParaRPr lang="en-GB" sz="4000" b="1" dirty="0"/>
          </a:p>
          <a:p>
            <a:pPr marL="0" indent="0">
              <a:buNone/>
            </a:pPr>
            <a:r>
              <a:rPr lang="en-GB" dirty="0" smtClean="0">
                <a:cs typeface="Calibri"/>
              </a:rPr>
              <a:t>Student Skills – short, </a:t>
            </a:r>
            <a:r>
              <a:rPr lang="en-GB" dirty="0" smtClean="0">
                <a:cs typeface="Calibri"/>
              </a:rPr>
              <a:t>self-enrol, non-credit </a:t>
            </a:r>
            <a:r>
              <a:rPr lang="en-GB" dirty="0" smtClean="0">
                <a:cs typeface="Calibri"/>
              </a:rPr>
              <a:t>bearing courses available in Learn:</a:t>
            </a:r>
          </a:p>
          <a:p>
            <a:r>
              <a:rPr lang="en-GB" dirty="0" smtClean="0">
                <a:cs typeface="Calibri"/>
              </a:rPr>
              <a:t>Preparing for Study</a:t>
            </a:r>
          </a:p>
          <a:p>
            <a:r>
              <a:rPr lang="en-GB" dirty="0" smtClean="0"/>
              <a:t>Digital Skills Awareness</a:t>
            </a:r>
          </a:p>
          <a:p>
            <a:r>
              <a:rPr lang="en-GB" dirty="0" err="1"/>
              <a:t>LibSmart</a:t>
            </a:r>
            <a:r>
              <a:rPr lang="en-GB" dirty="0"/>
              <a:t>: Your Library Research Starts </a:t>
            </a:r>
            <a:r>
              <a:rPr lang="en-GB" dirty="0" smtClean="0"/>
              <a:t>Here</a:t>
            </a:r>
          </a:p>
          <a:p>
            <a:r>
              <a:rPr lang="en-GB" dirty="0" smtClean="0"/>
              <a:t>Successful Academic Communication</a:t>
            </a:r>
          </a:p>
          <a:p>
            <a:pPr marL="0" indent="0">
              <a:buNone/>
            </a:pPr>
            <a:r>
              <a:rPr lang="en-GB" dirty="0" smtClean="0"/>
              <a:t>To access these courses, </a:t>
            </a:r>
            <a:r>
              <a:rPr lang="en-GB" b="1" dirty="0" smtClean="0"/>
              <a:t>search on Learn</a:t>
            </a:r>
            <a:r>
              <a:rPr lang="en-GB" dirty="0" smtClean="0"/>
              <a:t>.</a:t>
            </a:r>
            <a:endParaRPr lang="en-GB" dirty="0"/>
          </a:p>
          <a:p>
            <a:endParaRPr lang="en-GB" dirty="0"/>
          </a:p>
          <a:p>
            <a:pPr marL="0" indent="0">
              <a:buNone/>
            </a:pPr>
            <a:endParaRPr lang="en-GB" b="1" dirty="0"/>
          </a:p>
          <a:p>
            <a:pPr marL="0" indent="0">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a:p>
            <a:pPr marL="0" indent="0">
              <a:buNone/>
            </a:pPr>
            <a:endParaRPr lang="en-GB" dirty="0"/>
          </a:p>
          <a:p>
            <a:pPr marL="0" indent="0">
              <a:buNone/>
            </a:pPr>
            <a:endParaRPr lang="en-GB" dirty="0"/>
          </a:p>
        </p:txBody>
      </p:sp>
      <p:sp>
        <p:nvSpPr>
          <p:cNvPr id="4" name="TextBox 3"/>
          <p:cNvSpPr txBox="1"/>
          <p:nvPr/>
        </p:nvSpPr>
        <p:spPr>
          <a:xfrm>
            <a:off x="3592286" y="6074228"/>
            <a:ext cx="6100354" cy="923330"/>
          </a:xfrm>
          <a:prstGeom prst="rect">
            <a:avLst/>
          </a:prstGeom>
          <a:noFill/>
        </p:spPr>
        <p:txBody>
          <a:bodyPr wrap="square" rtlCol="0">
            <a:spAutoFit/>
          </a:bodyPr>
          <a:lstStyle/>
          <a:p>
            <a:r>
              <a:rPr lang="en-GB" dirty="0">
                <a:hlinkClick r:id="rId3"/>
              </a:rPr>
              <a:t>https://</a:t>
            </a:r>
            <a:r>
              <a:rPr lang="en-GB" dirty="0" smtClean="0">
                <a:hlinkClick r:id="rId3"/>
              </a:rPr>
              <a:t>www.ed.ac.uk/students/new-students/ready-university/hybrid-learning/short-courses/ug-courses</a:t>
            </a:r>
            <a:endParaRPr lang="en-GB" dirty="0" smtClean="0"/>
          </a:p>
          <a:p>
            <a:endParaRPr lang="en-GB" dirty="0"/>
          </a:p>
        </p:txBody>
      </p:sp>
    </p:spTree>
    <p:extLst>
      <p:ext uri="{BB962C8B-B14F-4D97-AF65-F5344CB8AC3E}">
        <p14:creationId xmlns:p14="http://schemas.microsoft.com/office/powerpoint/2010/main" val="275038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A8934-3DD6-429A-A3DC-48011721B511}"/>
              </a:ext>
            </a:extLst>
          </p:cNvPr>
          <p:cNvSpPr>
            <a:spLocks noGrp="1"/>
          </p:cNvSpPr>
          <p:nvPr>
            <p:ph type="title"/>
          </p:nvPr>
        </p:nvSpPr>
        <p:spPr>
          <a:xfrm>
            <a:off x="457200" y="64610"/>
            <a:ext cx="8229600" cy="1143000"/>
          </a:xfrm>
        </p:spPr>
        <p:txBody>
          <a:bodyPr/>
          <a:lstStyle/>
          <a:p>
            <a:r>
              <a:rPr lang="en-GB" dirty="0">
                <a:cs typeface="Calibri"/>
              </a:rPr>
              <a:t>Further resources</a:t>
            </a:r>
            <a:endParaRPr lang="en-GB" dirty="0"/>
          </a:p>
        </p:txBody>
      </p:sp>
      <p:sp>
        <p:nvSpPr>
          <p:cNvPr id="3" name="Content Placeholder 2">
            <a:extLst>
              <a:ext uri="{FF2B5EF4-FFF2-40B4-BE49-F238E27FC236}">
                <a16:creationId xmlns:a16="http://schemas.microsoft.com/office/drawing/2014/main" id="{83D91339-6449-47DB-91D9-BC6A12FE3550}"/>
              </a:ext>
            </a:extLst>
          </p:cNvPr>
          <p:cNvSpPr>
            <a:spLocks noGrp="1"/>
          </p:cNvSpPr>
          <p:nvPr>
            <p:ph idx="1"/>
          </p:nvPr>
        </p:nvSpPr>
        <p:spPr>
          <a:xfrm>
            <a:off x="457200" y="1207610"/>
            <a:ext cx="8229600" cy="5379042"/>
          </a:xfrm>
        </p:spPr>
        <p:txBody>
          <a:bodyPr vert="horz" lIns="91440" tIns="45720" rIns="91440" bIns="45720" rtlCol="0" anchor="t">
            <a:normAutofit fontScale="92500" lnSpcReduction="20000"/>
          </a:bodyPr>
          <a:lstStyle/>
          <a:p>
            <a:pPr marL="0" indent="0">
              <a:buNone/>
            </a:pPr>
            <a:r>
              <a:rPr lang="en-GB" sz="4300" b="1" dirty="0">
                <a:ea typeface="+mn-lt"/>
                <a:cs typeface="+mn-lt"/>
              </a:rPr>
              <a:t>For all students</a:t>
            </a:r>
          </a:p>
          <a:p>
            <a:pPr marL="0" indent="0">
              <a:spcAft>
                <a:spcPts val="600"/>
              </a:spcAft>
              <a:buNone/>
            </a:pPr>
            <a:r>
              <a:rPr lang="en-GB" b="1" dirty="0" smtClean="0">
                <a:ea typeface="+mn-lt"/>
                <a:cs typeface="+mn-lt"/>
              </a:rPr>
              <a:t>Using </a:t>
            </a:r>
            <a:r>
              <a:rPr lang="en-GB" b="1" dirty="0">
                <a:ea typeface="+mn-lt"/>
                <a:cs typeface="+mn-lt"/>
              </a:rPr>
              <a:t>online </a:t>
            </a:r>
            <a:r>
              <a:rPr lang="en-GB" b="1" dirty="0" smtClean="0">
                <a:ea typeface="+mn-lt"/>
                <a:cs typeface="+mn-lt"/>
              </a:rPr>
              <a:t>learning tools</a:t>
            </a:r>
            <a:r>
              <a:rPr lang="en-GB" b="1" dirty="0">
                <a:ea typeface="+mn-lt"/>
                <a:cs typeface="+mn-lt"/>
              </a:rPr>
              <a:t>  </a:t>
            </a:r>
            <a:endParaRPr lang="en-GB" b="1" dirty="0" smtClean="0">
              <a:ea typeface="+mn-lt"/>
              <a:cs typeface="+mn-lt"/>
            </a:endParaRPr>
          </a:p>
          <a:p>
            <a:pPr marL="0" indent="0">
              <a:spcAft>
                <a:spcPts val="600"/>
              </a:spcAft>
              <a:buNone/>
            </a:pPr>
            <a:r>
              <a:rPr lang="en-GB" dirty="0" smtClean="0">
                <a:ea typeface="+mn-lt"/>
                <a:cs typeface="+mn-lt"/>
                <a:hlinkClick r:id="rId3"/>
              </a:rPr>
              <a:t>https</a:t>
            </a:r>
            <a:r>
              <a:rPr lang="en-GB" dirty="0">
                <a:ea typeface="+mn-lt"/>
                <a:cs typeface="+mn-lt"/>
                <a:hlinkClick r:id="rId3"/>
              </a:rPr>
              <a:t>://www.ed.ac.uk/information-services/help-consultancy/is-skills/digital-tools-remote-working/guidance-students-online-learning-tools</a:t>
            </a:r>
            <a:endParaRPr lang="en-GB" dirty="0">
              <a:ea typeface="+mn-lt"/>
              <a:cs typeface="+mn-lt"/>
            </a:endParaRPr>
          </a:p>
          <a:p>
            <a:pPr marL="0" indent="0">
              <a:spcAft>
                <a:spcPts val="600"/>
              </a:spcAft>
              <a:buNone/>
            </a:pPr>
            <a:r>
              <a:rPr lang="en-GB" b="1" dirty="0" smtClean="0">
                <a:cs typeface="Calibri"/>
              </a:rPr>
              <a:t>Digital </a:t>
            </a:r>
            <a:r>
              <a:rPr lang="en-GB" b="1" dirty="0">
                <a:cs typeface="Calibri"/>
              </a:rPr>
              <a:t>Safety and Citizenship </a:t>
            </a:r>
            <a:endParaRPr lang="en-GB" b="1" dirty="0" smtClean="0">
              <a:cs typeface="Calibri"/>
            </a:endParaRPr>
          </a:p>
          <a:p>
            <a:pPr marL="0" indent="0">
              <a:spcAft>
                <a:spcPts val="600"/>
              </a:spcAft>
              <a:buNone/>
            </a:pPr>
            <a:r>
              <a:rPr lang="en-GB" dirty="0" smtClean="0">
                <a:cs typeface="Calibri"/>
                <a:hlinkClick r:id="rId4"/>
              </a:rPr>
              <a:t>https</a:t>
            </a:r>
            <a:r>
              <a:rPr lang="en-GB" dirty="0">
                <a:cs typeface="Calibri"/>
                <a:hlinkClick r:id="rId4"/>
              </a:rPr>
              <a:t>://www.ed.ac.uk/information-services/help-consultancy/is-skills/digital-safety-and-citizenship</a:t>
            </a:r>
            <a:endParaRPr lang="en-GB" dirty="0">
              <a:ea typeface="+mn-lt"/>
              <a:cs typeface="+mn-lt"/>
            </a:endParaRPr>
          </a:p>
          <a:p>
            <a:pPr marL="0" indent="0">
              <a:spcAft>
                <a:spcPts val="600"/>
              </a:spcAft>
              <a:buNone/>
            </a:pPr>
            <a:r>
              <a:rPr lang="en-GB" b="1" dirty="0">
                <a:cs typeface="Calibri"/>
              </a:rPr>
              <a:t>Digital skills </a:t>
            </a:r>
            <a:endParaRPr lang="en-GB" b="1" dirty="0" smtClean="0">
              <a:cs typeface="Calibri"/>
            </a:endParaRPr>
          </a:p>
          <a:p>
            <a:pPr marL="0" indent="0">
              <a:spcAft>
                <a:spcPts val="600"/>
              </a:spcAft>
              <a:buNone/>
            </a:pPr>
            <a:r>
              <a:rPr lang="en-GB" dirty="0" smtClean="0">
                <a:cs typeface="Calibri"/>
                <a:hlinkClick r:id="rId5"/>
              </a:rPr>
              <a:t>https</a:t>
            </a:r>
            <a:r>
              <a:rPr lang="en-GB" dirty="0">
                <a:cs typeface="Calibri"/>
                <a:hlinkClick r:id="rId5"/>
              </a:rPr>
              <a:t>://www.ed.ac.uk/institute-academic-development/study-hub/learning-resources/digital</a:t>
            </a:r>
            <a:endParaRPr lang="en-GB" dirty="0">
              <a:ea typeface="+mn-lt"/>
              <a:cs typeface="+mn-lt"/>
            </a:endParaRPr>
          </a:p>
        </p:txBody>
      </p:sp>
    </p:spTree>
    <p:extLst>
      <p:ext uri="{BB962C8B-B14F-4D97-AF65-F5344CB8AC3E}">
        <p14:creationId xmlns:p14="http://schemas.microsoft.com/office/powerpoint/2010/main" val="4003708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Contact us </a:t>
            </a:r>
          </a:p>
        </p:txBody>
      </p:sp>
      <p:sp>
        <p:nvSpPr>
          <p:cNvPr id="3" name="Content Placeholder 2"/>
          <p:cNvSpPr>
            <a:spLocks noGrp="1"/>
          </p:cNvSpPr>
          <p:nvPr>
            <p:ph idx="1"/>
          </p:nvPr>
        </p:nvSpPr>
        <p:spPr/>
        <p:txBody>
          <a:bodyPr/>
          <a:lstStyle/>
          <a:p>
            <a:r>
              <a:rPr lang="en-GB" dirty="0"/>
              <a:t>School of …..</a:t>
            </a:r>
          </a:p>
          <a:p>
            <a:endParaRPr lang="en-GB" dirty="0"/>
          </a:p>
          <a:p>
            <a:r>
              <a:rPr lang="en-GB" dirty="0"/>
              <a:t>IAD Taught Student Development Team </a:t>
            </a:r>
            <a:r>
              <a:rPr lang="en-GB" dirty="0">
                <a:hlinkClick r:id="rId3"/>
              </a:rPr>
              <a:t>iad.students@ed.ac.uk</a:t>
            </a:r>
            <a:endParaRPr lang="en-GB" dirty="0"/>
          </a:p>
          <a:p>
            <a:pPr marL="0" indent="0">
              <a:buNone/>
            </a:pPr>
            <a:endParaRPr lang="en-GB" dirty="0"/>
          </a:p>
        </p:txBody>
      </p:sp>
    </p:spTree>
    <p:extLst>
      <p:ext uri="{BB962C8B-B14F-4D97-AF65-F5344CB8AC3E}">
        <p14:creationId xmlns:p14="http://schemas.microsoft.com/office/powerpoint/2010/main" val="1779293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Questions</a:t>
            </a:r>
            <a:endParaRPr lang="en-GB" dirty="0">
              <a:solidFill>
                <a:srgbClr val="002060"/>
              </a:solidFill>
            </a:endParaRPr>
          </a:p>
        </p:txBody>
      </p:sp>
      <p:pic>
        <p:nvPicPr>
          <p:cNvPr id="4" name="Content Placeholder 3"/>
          <p:cNvPicPr>
            <a:picLocks noGrp="1" noChangeAspect="1"/>
          </p:cNvPicPr>
          <p:nvPr>
            <p:ph idx="1"/>
          </p:nvPr>
        </p:nvPicPr>
        <p:blipFill>
          <a:blip r:embed="rId2"/>
          <a:stretch>
            <a:fillRect/>
          </a:stretch>
        </p:blipFill>
        <p:spPr>
          <a:xfrm>
            <a:off x="3779451" y="2565969"/>
            <a:ext cx="1585097" cy="1627773"/>
          </a:xfrm>
          <a:prstGeom prst="rect">
            <a:avLst/>
          </a:prstGeom>
        </p:spPr>
      </p:pic>
    </p:spTree>
    <p:extLst>
      <p:ext uri="{BB962C8B-B14F-4D97-AF65-F5344CB8AC3E}">
        <p14:creationId xmlns:p14="http://schemas.microsoft.com/office/powerpoint/2010/main" val="300723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5" y="2060848"/>
            <a:ext cx="5616624" cy="1446550"/>
          </a:xfrm>
          <a:prstGeom prst="rect">
            <a:avLst/>
          </a:prstGeom>
        </p:spPr>
        <p:txBody>
          <a:bodyPr wrap="square">
            <a:spAutoFit/>
          </a:bodyPr>
          <a:lstStyle/>
          <a:p>
            <a:pPr lvl="0"/>
            <a:r>
              <a:rPr lang="en-GB" sz="4400" b="1" kern="0">
                <a:solidFill>
                  <a:srgbClr val="002060"/>
                </a:solidFill>
                <a:latin typeface="+mj-lt"/>
              </a:rPr>
              <a:t>Your hopes and concerns for this year?</a:t>
            </a:r>
          </a:p>
        </p:txBody>
      </p:sp>
      <p:pic>
        <p:nvPicPr>
          <p:cNvPr id="4" name="Picture 3"/>
          <p:cNvPicPr>
            <a:picLocks noChangeAspect="1"/>
          </p:cNvPicPr>
          <p:nvPr/>
        </p:nvPicPr>
        <p:blipFill>
          <a:blip r:embed="rId3"/>
          <a:stretch>
            <a:fillRect/>
          </a:stretch>
        </p:blipFill>
        <p:spPr>
          <a:xfrm>
            <a:off x="6516216" y="4221088"/>
            <a:ext cx="1932599" cy="1585097"/>
          </a:xfrm>
          <a:prstGeom prst="rect">
            <a:avLst/>
          </a:prstGeom>
        </p:spPr>
      </p:pic>
    </p:spTree>
    <p:extLst>
      <p:ext uri="{BB962C8B-B14F-4D97-AF65-F5344CB8AC3E}">
        <p14:creationId xmlns:p14="http://schemas.microsoft.com/office/powerpoint/2010/main" val="181473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hybrid learning?</a:t>
            </a:r>
          </a:p>
        </p:txBody>
      </p:sp>
      <p:sp>
        <p:nvSpPr>
          <p:cNvPr id="3" name="Content Placeholder 2"/>
          <p:cNvSpPr>
            <a:spLocks noGrp="1"/>
          </p:cNvSpPr>
          <p:nvPr>
            <p:ph idx="1"/>
          </p:nvPr>
        </p:nvSpPr>
        <p:spPr>
          <a:xfrm>
            <a:off x="457200" y="1600200"/>
            <a:ext cx="8433707" cy="4525963"/>
          </a:xfrm>
        </p:spPr>
        <p:txBody>
          <a:bodyPr vert="horz" lIns="91440" tIns="45720" rIns="91440" bIns="45720" rtlCol="0" anchor="t">
            <a:normAutofit/>
          </a:bodyPr>
          <a:lstStyle/>
          <a:p>
            <a:pPr marL="0" indent="0">
              <a:buNone/>
            </a:pPr>
            <a:r>
              <a:rPr lang="en-GB" dirty="0" smtClean="0">
                <a:latin typeface="+mj-lt"/>
              </a:rPr>
              <a:t>In </a:t>
            </a:r>
            <a:r>
              <a:rPr lang="en-GB" dirty="0">
                <a:latin typeface="+mj-lt"/>
              </a:rPr>
              <a:t>Semester One 2020/21 </a:t>
            </a:r>
            <a:r>
              <a:rPr lang="en-GB" dirty="0" smtClean="0">
                <a:latin typeface="+mj-lt"/>
              </a:rPr>
              <a:t>most courses </a:t>
            </a:r>
            <a:r>
              <a:rPr lang="en-GB" dirty="0">
                <a:latin typeface="+mj-lt"/>
              </a:rPr>
              <a:t>will comprise a mix of </a:t>
            </a:r>
            <a:r>
              <a:rPr lang="en-GB" dirty="0" smtClean="0">
                <a:latin typeface="+mj-lt"/>
              </a:rPr>
              <a:t>teaching in person and teaching using digital platforms. </a:t>
            </a:r>
            <a:r>
              <a:rPr lang="en-GB" dirty="0">
                <a:latin typeface="+mj-lt"/>
              </a:rPr>
              <a:t>For students who can’t come to campus, all teaching and activities will be available online.  </a:t>
            </a:r>
            <a:r>
              <a:rPr lang="en-GB" dirty="0" smtClean="0">
                <a:latin typeface="+mj-lt"/>
              </a:rPr>
              <a:t>Hybrid learning is designed to be accessible and flexible. Students will work together as a single cohort, wherever they are based. </a:t>
            </a:r>
            <a:endParaRPr lang="en-GB" dirty="0">
              <a:latin typeface="+mj-lt"/>
              <a:cs typeface="Calibri"/>
            </a:endParaRPr>
          </a:p>
        </p:txBody>
      </p:sp>
      <p:pic>
        <p:nvPicPr>
          <p:cNvPr id="4" name="Picture 3"/>
          <p:cNvPicPr>
            <a:picLocks noChangeAspect="1"/>
          </p:cNvPicPr>
          <p:nvPr/>
        </p:nvPicPr>
        <p:blipFill>
          <a:blip r:embed="rId3"/>
          <a:stretch>
            <a:fillRect/>
          </a:stretch>
        </p:blipFill>
        <p:spPr>
          <a:xfrm>
            <a:off x="6999008" y="5032573"/>
            <a:ext cx="1891899" cy="1517123"/>
          </a:xfrm>
          <a:prstGeom prst="rect">
            <a:avLst/>
          </a:prstGeom>
        </p:spPr>
      </p:pic>
    </p:spTree>
    <p:extLst>
      <p:ext uri="{BB962C8B-B14F-4D97-AF65-F5344CB8AC3E}">
        <p14:creationId xmlns:p14="http://schemas.microsoft.com/office/powerpoint/2010/main" val="376472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Hybrid learning – some key</a:t>
            </a:r>
            <a:br>
              <a:rPr lang="en-GB"/>
            </a:br>
            <a:r>
              <a:rPr lang="en-GB"/>
              <a:t>points to note</a:t>
            </a:r>
          </a:p>
        </p:txBody>
      </p:sp>
      <p:sp>
        <p:nvSpPr>
          <p:cNvPr id="3" name="Content Placeholder 2"/>
          <p:cNvSpPr>
            <a:spLocks noGrp="1"/>
          </p:cNvSpPr>
          <p:nvPr>
            <p:ph idx="1"/>
          </p:nvPr>
        </p:nvSpPr>
        <p:spPr/>
        <p:txBody>
          <a:bodyPr>
            <a:normAutofit lnSpcReduction="10000"/>
          </a:bodyPr>
          <a:lstStyle/>
          <a:p>
            <a:r>
              <a:rPr lang="en-GB" dirty="0"/>
              <a:t>The University already makes extensive use of online spaces for learning and teaching. This includes </a:t>
            </a:r>
            <a:r>
              <a:rPr lang="en-GB" dirty="0" smtClean="0"/>
              <a:t>Learn, </a:t>
            </a:r>
            <a:r>
              <a:rPr lang="en-GB" dirty="0" err="1"/>
              <a:t>MyEd</a:t>
            </a:r>
            <a:r>
              <a:rPr lang="en-GB" dirty="0"/>
              <a:t>, online library </a:t>
            </a:r>
            <a:r>
              <a:rPr lang="en-GB" dirty="0" smtClean="0"/>
              <a:t>services and lots </a:t>
            </a:r>
            <a:r>
              <a:rPr lang="en-GB" dirty="0"/>
              <a:t>of digital tools. </a:t>
            </a:r>
          </a:p>
          <a:p>
            <a:r>
              <a:rPr lang="en-GB" dirty="0" smtClean="0"/>
              <a:t>This year we are developing new methods to make sure that students </a:t>
            </a:r>
            <a:r>
              <a:rPr lang="en-GB" dirty="0"/>
              <a:t>on campus and students who can’t yet make it to campus are communicating, building a community and learning together. </a:t>
            </a:r>
          </a:p>
        </p:txBody>
      </p:sp>
    </p:spTree>
    <p:extLst>
      <p:ext uri="{BB962C8B-B14F-4D97-AF65-F5344CB8AC3E}">
        <p14:creationId xmlns:p14="http://schemas.microsoft.com/office/powerpoint/2010/main" val="360722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Hybrid learning –</a:t>
            </a:r>
            <a:br>
              <a:rPr lang="en-GB"/>
            </a:br>
            <a:r>
              <a:rPr lang="en-GB"/>
              <a:t>some terminology</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GB" b="1" dirty="0"/>
              <a:t>Synchronous</a:t>
            </a:r>
            <a:r>
              <a:rPr lang="en-GB" dirty="0"/>
              <a:t>  - learning in real time together with a group of others at a specific </a:t>
            </a:r>
            <a:r>
              <a:rPr lang="en-GB" dirty="0" smtClean="0"/>
              <a:t>time (‘live’). </a:t>
            </a:r>
            <a:r>
              <a:rPr lang="en-GB" dirty="0"/>
              <a:t>This can take place </a:t>
            </a:r>
            <a:r>
              <a:rPr lang="en-GB" dirty="0" smtClean="0"/>
              <a:t>in person </a:t>
            </a:r>
            <a:r>
              <a:rPr lang="en-GB" dirty="0"/>
              <a:t>or </a:t>
            </a:r>
            <a:r>
              <a:rPr lang="en-GB" dirty="0" smtClean="0"/>
              <a:t>digitally</a:t>
            </a:r>
            <a:r>
              <a:rPr lang="en-GB" dirty="0"/>
              <a:t> </a:t>
            </a:r>
            <a:r>
              <a:rPr lang="en-GB" dirty="0" smtClean="0"/>
              <a:t>using platforms like Collaborate, Microsoft Teams or Zoom. </a:t>
            </a:r>
            <a:r>
              <a:rPr lang="en-GB" dirty="0"/>
              <a:t> </a:t>
            </a:r>
          </a:p>
          <a:p>
            <a:pPr marL="0" indent="0">
              <a:lnSpc>
                <a:spcPct val="107000"/>
              </a:lnSpc>
              <a:spcAft>
                <a:spcPts val="800"/>
              </a:spcAft>
              <a:buNone/>
            </a:pPr>
            <a:r>
              <a:rPr lang="en-GB" b="1" dirty="0"/>
              <a:t>Asynchronous</a:t>
            </a:r>
            <a:r>
              <a:rPr lang="en-GB" dirty="0"/>
              <a:t> - </a:t>
            </a:r>
            <a:r>
              <a:rPr lang="en-GB" dirty="0">
                <a:latin typeface="Calibri"/>
                <a:ea typeface="Calibri" panose="020F0502020204030204" pitchFamily="34" charset="0"/>
                <a:cs typeface="Times New Roman"/>
              </a:rPr>
              <a:t>learning that can happen at any time and therefore at different times for members of a group. Recorded lectures are an example of asynchronous learning.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dirty="0"/>
              <a:t>Netiquette</a:t>
            </a:r>
            <a:r>
              <a:rPr lang="en-GB" dirty="0"/>
              <a:t> - an awareness of a need to be respectful and have good manners online.</a:t>
            </a:r>
          </a:p>
          <a:p>
            <a:pPr marL="0" indent="0">
              <a:buNone/>
            </a:pPr>
            <a:endParaRPr lang="en-GB" dirty="0"/>
          </a:p>
        </p:txBody>
      </p:sp>
    </p:spTree>
    <p:extLst>
      <p:ext uri="{BB962C8B-B14F-4D97-AF65-F5344CB8AC3E}">
        <p14:creationId xmlns:p14="http://schemas.microsoft.com/office/powerpoint/2010/main" val="302067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Hybrid learning in the School </a:t>
            </a:r>
            <a:br>
              <a:rPr lang="en-GB"/>
            </a:br>
            <a:r>
              <a:rPr lang="en-GB"/>
              <a:t>of….</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216891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a:t>
            </a:r>
            <a:r>
              <a:rPr lang="en-GB" dirty="0" smtClean="0"/>
              <a:t>ecommended technology</a:t>
            </a:r>
            <a:endParaRPr lang="en-GB" dirty="0"/>
          </a:p>
        </p:txBody>
      </p:sp>
      <p:sp>
        <p:nvSpPr>
          <p:cNvPr id="3" name="Content Placeholder 2"/>
          <p:cNvSpPr>
            <a:spLocks noGrp="1"/>
          </p:cNvSpPr>
          <p:nvPr>
            <p:ph idx="1"/>
          </p:nvPr>
        </p:nvSpPr>
        <p:spPr/>
        <p:txBody>
          <a:bodyPr/>
          <a:lstStyle/>
          <a:p>
            <a:pPr marL="0" indent="0">
              <a:buNone/>
            </a:pPr>
            <a:r>
              <a:rPr lang="en-GB" b="1" dirty="0"/>
              <a:t>Students – IT Requirements, Guidance and Support – Semester 1, </a:t>
            </a:r>
            <a:r>
              <a:rPr lang="en-GB" b="1" dirty="0" smtClean="0"/>
              <a:t>2020</a:t>
            </a:r>
          </a:p>
          <a:p>
            <a:pPr marL="0" indent="0">
              <a:buNone/>
            </a:pPr>
            <a:r>
              <a:rPr lang="en-GB" dirty="0" smtClean="0"/>
              <a:t>Information about IT equipment, connectivity, broadband, </a:t>
            </a:r>
            <a:r>
              <a:rPr lang="en-GB" dirty="0" err="1" smtClean="0"/>
              <a:t>wifi</a:t>
            </a:r>
            <a:r>
              <a:rPr lang="en-GB" dirty="0" smtClean="0"/>
              <a:t>, data usage, software and IT support. </a:t>
            </a:r>
          </a:p>
          <a:p>
            <a:pPr marL="0" indent="0">
              <a:buNone/>
            </a:pPr>
            <a:r>
              <a:rPr lang="en-GB" dirty="0">
                <a:hlinkClick r:id="rId3"/>
              </a:rPr>
              <a:t>https://</a:t>
            </a:r>
            <a:r>
              <a:rPr lang="en-GB" dirty="0" smtClean="0">
                <a:hlinkClick r:id="rId3"/>
              </a:rPr>
              <a:t>www.ed.ac.uk/information-services/help-consultancy/students-it-requirements-guidance-and-support</a:t>
            </a: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741741815"/>
      </p:ext>
    </p:extLst>
  </p:cSld>
  <p:clrMapOvr>
    <a:masterClrMapping/>
  </p:clrMapOvr>
</p:sld>
</file>

<file path=ppt/theme/theme1.xml><?xml version="1.0" encoding="utf-8"?>
<a:theme xmlns:a="http://schemas.openxmlformats.org/drawingml/2006/main" name="Office Theme">
  <a:themeElements>
    <a:clrScheme name="Study Hub">
      <a:dk1>
        <a:sysClr val="windowText" lastClr="000000"/>
      </a:dk1>
      <a:lt1>
        <a:sysClr val="window" lastClr="FFFFFF"/>
      </a:lt1>
      <a:dk2>
        <a:srgbClr val="19647E"/>
      </a:dk2>
      <a:lt2>
        <a:srgbClr val="E6F1F7"/>
      </a:lt2>
      <a:accent1>
        <a:srgbClr val="009BAA"/>
      </a:accent1>
      <a:accent2>
        <a:srgbClr val="444F51"/>
      </a:accent2>
      <a:accent3>
        <a:srgbClr val="19647E"/>
      </a:accent3>
      <a:accent4>
        <a:srgbClr val="86BBD8"/>
      </a:accent4>
      <a:accent5>
        <a:srgbClr val="FFCC51"/>
      </a:accent5>
      <a:accent6>
        <a:srgbClr val="5CD3FF"/>
      </a:accent6>
      <a:hlink>
        <a:srgbClr val="0000FF"/>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tudy Hub">
      <a:dk1>
        <a:sysClr val="windowText" lastClr="000000"/>
      </a:dk1>
      <a:lt1>
        <a:sysClr val="window" lastClr="FFFFFF"/>
      </a:lt1>
      <a:dk2>
        <a:srgbClr val="19647E"/>
      </a:dk2>
      <a:lt2>
        <a:srgbClr val="E6F1F7"/>
      </a:lt2>
      <a:accent1>
        <a:srgbClr val="009BAA"/>
      </a:accent1>
      <a:accent2>
        <a:srgbClr val="444F51"/>
      </a:accent2>
      <a:accent3>
        <a:srgbClr val="19647E"/>
      </a:accent3>
      <a:accent4>
        <a:srgbClr val="86BBD8"/>
      </a:accent4>
      <a:accent5>
        <a:srgbClr val="FFCC51"/>
      </a:accent5>
      <a:accent6>
        <a:srgbClr val="5CD3FF"/>
      </a:accent6>
      <a:hlink>
        <a:srgbClr val="0000FF"/>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E64B9649BF4F44BF4F585A33474307" ma:contentTypeVersion="11" ma:contentTypeDescription="Create a new document." ma:contentTypeScope="" ma:versionID="db2589b7c78c9ba83a6e869b449f2c4f">
  <xsd:schema xmlns:xsd="http://www.w3.org/2001/XMLSchema" xmlns:xs="http://www.w3.org/2001/XMLSchema" xmlns:p="http://schemas.microsoft.com/office/2006/metadata/properties" xmlns:ns2="8a07aaf4-87c5-4774-a647-66f611e4c403" xmlns:ns3="f41cca7c-1971-4ee7-a273-40353f40f6c7" targetNamespace="http://schemas.microsoft.com/office/2006/metadata/properties" ma:root="true" ma:fieldsID="c114d53aafacf8063fcedd93b682c054" ns2:_="" ns3:_="">
    <xsd:import namespace="8a07aaf4-87c5-4774-a647-66f611e4c403"/>
    <xsd:import namespace="f41cca7c-1971-4ee7-a273-40353f40f6c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7aaf4-87c5-4774-a647-66f611e4c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1cca7c-1971-4ee7-a273-40353f40f6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614943-437B-4CD4-A8DD-550A73B71DA8}">
  <ds:schemaRefs>
    <ds:schemaRef ds:uri="http://purl.org/dc/elements/1.1/"/>
    <ds:schemaRef ds:uri="http://schemas.microsoft.com/office/2006/metadata/properties"/>
    <ds:schemaRef ds:uri="f41cca7c-1971-4ee7-a273-40353f40f6c7"/>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8a07aaf4-87c5-4774-a647-66f611e4c403"/>
    <ds:schemaRef ds:uri="http://www.w3.org/XML/1998/namespace"/>
  </ds:schemaRefs>
</ds:datastoreItem>
</file>

<file path=customXml/itemProps2.xml><?xml version="1.0" encoding="utf-8"?>
<ds:datastoreItem xmlns:ds="http://schemas.openxmlformats.org/officeDocument/2006/customXml" ds:itemID="{12AFA16C-7802-44C5-AB9B-1051696A4C6F}">
  <ds:schemaRefs>
    <ds:schemaRef ds:uri="http://schemas.microsoft.com/sharepoint/v3/contenttype/forms"/>
  </ds:schemaRefs>
</ds:datastoreItem>
</file>

<file path=customXml/itemProps3.xml><?xml version="1.0" encoding="utf-8"?>
<ds:datastoreItem xmlns:ds="http://schemas.openxmlformats.org/officeDocument/2006/customXml" ds:itemID="{643A9052-5D3F-4422-9DAE-0E4103E6925C}">
  <ds:schemaRefs>
    <ds:schemaRef ds:uri="8a07aaf4-87c5-4774-a647-66f611e4c403"/>
    <ds:schemaRef ds:uri="f41cca7c-1971-4ee7-a273-40353f40f6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1942</TotalTime>
  <Words>4930</Words>
  <Application>Microsoft Office PowerPoint</Application>
  <PresentationFormat>On-screen Show (4:3)</PresentationFormat>
  <Paragraphs>468</Paragraphs>
  <Slides>38</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ＭＳ Ｐゴシック</vt:lpstr>
      <vt:lpstr>ＭＳ Ｐゴシック</vt:lpstr>
      <vt:lpstr>Arial</vt:lpstr>
      <vt:lpstr>Calibri</vt:lpstr>
      <vt:lpstr>Calibri Light</vt:lpstr>
      <vt:lpstr>Open Sans</vt:lpstr>
      <vt:lpstr>Symbol</vt:lpstr>
      <vt:lpstr>Times New Roman</vt:lpstr>
      <vt:lpstr>Office Theme</vt:lpstr>
      <vt:lpstr>PowerPoint Presentation</vt:lpstr>
      <vt:lpstr>Today’s session</vt:lpstr>
      <vt:lpstr>New Student Skills courses</vt:lpstr>
      <vt:lpstr>PowerPoint Presentation</vt:lpstr>
      <vt:lpstr>What is hybrid learning?</vt:lpstr>
      <vt:lpstr>Hybrid learning – some key points to note</vt:lpstr>
      <vt:lpstr>Hybrid learning – some terminology</vt:lpstr>
      <vt:lpstr>Hybrid learning in the School  of….</vt:lpstr>
      <vt:lpstr>Recommended technology</vt:lpstr>
      <vt:lpstr>In person classes</vt:lpstr>
      <vt:lpstr>Getting organised</vt:lpstr>
      <vt:lpstr>Planning your time</vt:lpstr>
      <vt:lpstr>Planning your time</vt:lpstr>
      <vt:lpstr>Planning: Prioritising</vt:lpstr>
      <vt:lpstr>Using your time effectively</vt:lpstr>
      <vt:lpstr>Learning online/ Digital learning</vt:lpstr>
      <vt:lpstr>Digital learning</vt:lpstr>
      <vt:lpstr>Making space and time</vt:lpstr>
      <vt:lpstr>Reading &amp; making notes</vt:lpstr>
      <vt:lpstr>Recorded lectures</vt:lpstr>
      <vt:lpstr>PowerPoint Presentation</vt:lpstr>
      <vt:lpstr>Handwritten or typed notes?</vt:lpstr>
      <vt:lpstr>Digital/Online classes</vt:lpstr>
      <vt:lpstr>Digital/ Online classes</vt:lpstr>
      <vt:lpstr>Digital/ Online classes – useful links</vt:lpstr>
      <vt:lpstr>Discussion &amp; group work</vt:lpstr>
      <vt:lpstr>‘Netiquette’</vt:lpstr>
      <vt:lpstr>Digital Citizenship</vt:lpstr>
      <vt:lpstr>PowerPoint Presentation</vt:lpstr>
      <vt:lpstr>Top tips from the School of…. </vt:lpstr>
      <vt:lpstr>PowerPoint Presentation</vt:lpstr>
      <vt:lpstr>PowerPoint Presentation</vt:lpstr>
      <vt:lpstr>Referencing: online resources</vt:lpstr>
      <vt:lpstr>Academic language: Online resource</vt:lpstr>
      <vt:lpstr>Further resources</vt:lpstr>
      <vt:lpstr>Further resources</vt:lpstr>
      <vt:lpstr>Contact us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writing workshop</dc:title>
  <dc:creator>jwillia8@exseed.ed.ac.uk;IAD</dc:creator>
  <cp:keywords>IAD;  GeoSciences</cp:keywords>
  <cp:lastModifiedBy>KELLY Lesley</cp:lastModifiedBy>
  <cp:revision>219</cp:revision>
  <cp:lastPrinted>2020-01-22T10:44:47Z</cp:lastPrinted>
  <dcterms:created xsi:type="dcterms:W3CDTF">2012-04-21T13:41:04Z</dcterms:created>
  <dcterms:modified xsi:type="dcterms:W3CDTF">2020-08-31T14:23:36Z</dcterms:modified>
  <cp:category>Geology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0x010100E2E64B9649BF4F44BF4F585A33474307</vt:lpwstr>
  </property>
</Properties>
</file>