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Lst>
  <p:notesMasterIdLst>
    <p:notesMasterId r:id="rId38"/>
  </p:notesMasterIdLst>
  <p:handoutMasterIdLst>
    <p:handoutMasterId r:id="rId39"/>
  </p:handoutMasterIdLst>
  <p:sldIdLst>
    <p:sldId id="420" r:id="rId4"/>
    <p:sldId id="638" r:id="rId5"/>
    <p:sldId id="639" r:id="rId6"/>
    <p:sldId id="657" r:id="rId7"/>
    <p:sldId id="640" r:id="rId8"/>
    <p:sldId id="641" r:id="rId9"/>
    <p:sldId id="629" r:id="rId10"/>
    <p:sldId id="630" r:id="rId11"/>
    <p:sldId id="642" r:id="rId12"/>
    <p:sldId id="643" r:id="rId13"/>
    <p:sldId id="644" r:id="rId14"/>
    <p:sldId id="645" r:id="rId15"/>
    <p:sldId id="646" r:id="rId16"/>
    <p:sldId id="647" r:id="rId17"/>
    <p:sldId id="658" r:id="rId18"/>
    <p:sldId id="649" r:id="rId19"/>
    <p:sldId id="648" r:id="rId20"/>
    <p:sldId id="650" r:id="rId21"/>
    <p:sldId id="651" r:id="rId22"/>
    <p:sldId id="653" r:id="rId23"/>
    <p:sldId id="654" r:id="rId24"/>
    <p:sldId id="549" r:id="rId25"/>
    <p:sldId id="636" r:id="rId26"/>
    <p:sldId id="622" r:id="rId27"/>
    <p:sldId id="626" r:id="rId28"/>
    <p:sldId id="637" r:id="rId29"/>
    <p:sldId id="632" r:id="rId30"/>
    <p:sldId id="589" r:id="rId31"/>
    <p:sldId id="656" r:id="rId32"/>
    <p:sldId id="382" r:id="rId33"/>
    <p:sldId id="270" r:id="rId34"/>
    <p:sldId id="271" r:id="rId35"/>
    <p:sldId id="272" r:id="rId36"/>
    <p:sldId id="317"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varScale="1">
        <p:scale>
          <a:sx n="116" d="100"/>
          <a:sy n="116" d="100"/>
        </p:scale>
        <p:origin x="1710" y="108"/>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2230232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24</a:t>
            </a:fld>
            <a:endParaRPr lang="en-US" dirty="0"/>
          </a:p>
        </p:txBody>
      </p:sp>
    </p:spTree>
    <p:extLst>
      <p:ext uri="{BB962C8B-B14F-4D97-AF65-F5344CB8AC3E}">
        <p14:creationId xmlns:p14="http://schemas.microsoft.com/office/powerpoint/2010/main" val="99198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dirty="0"/>
          </a:p>
        </p:txBody>
      </p:sp>
    </p:spTree>
    <p:extLst>
      <p:ext uri="{BB962C8B-B14F-4D97-AF65-F5344CB8AC3E}">
        <p14:creationId xmlns:p14="http://schemas.microsoft.com/office/powerpoint/2010/main" val="4279416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27</a:t>
            </a:fld>
            <a:endParaRPr lang="en-US" dirty="0"/>
          </a:p>
        </p:txBody>
      </p:sp>
    </p:spTree>
    <p:extLst>
      <p:ext uri="{BB962C8B-B14F-4D97-AF65-F5344CB8AC3E}">
        <p14:creationId xmlns:p14="http://schemas.microsoft.com/office/powerpoint/2010/main" val="25570271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29</a:t>
            </a:fld>
            <a:endParaRPr lang="en-US" dirty="0"/>
          </a:p>
        </p:txBody>
      </p:sp>
    </p:spTree>
    <p:extLst>
      <p:ext uri="{BB962C8B-B14F-4D97-AF65-F5344CB8AC3E}">
        <p14:creationId xmlns:p14="http://schemas.microsoft.com/office/powerpoint/2010/main" val="24374724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val="36587952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2449239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41747787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5690490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1181606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5</a:t>
            </a:fld>
            <a:endParaRPr lang="en-GB"/>
          </a:p>
        </p:txBody>
      </p:sp>
    </p:spTree>
    <p:extLst>
      <p:ext uri="{BB962C8B-B14F-4D97-AF65-F5344CB8AC3E}">
        <p14:creationId xmlns:p14="http://schemas.microsoft.com/office/powerpoint/2010/main" val="3441291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6</a:t>
            </a:fld>
            <a:endParaRPr lang="en-US" dirty="0"/>
          </a:p>
        </p:txBody>
      </p:sp>
    </p:spTree>
    <p:extLst>
      <p:ext uri="{BB962C8B-B14F-4D97-AF65-F5344CB8AC3E}">
        <p14:creationId xmlns:p14="http://schemas.microsoft.com/office/powerpoint/2010/main" val="1868195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7</a:t>
            </a:fld>
            <a:endParaRPr lang="en-US" dirty="0"/>
          </a:p>
        </p:txBody>
      </p:sp>
    </p:spTree>
    <p:extLst>
      <p:ext uri="{BB962C8B-B14F-4D97-AF65-F5344CB8AC3E}">
        <p14:creationId xmlns:p14="http://schemas.microsoft.com/office/powerpoint/2010/main" val="2443119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8</a:t>
            </a:fld>
            <a:endParaRPr lang="en-US" dirty="0"/>
          </a:p>
        </p:txBody>
      </p:sp>
    </p:spTree>
    <p:extLst>
      <p:ext uri="{BB962C8B-B14F-4D97-AF65-F5344CB8AC3E}">
        <p14:creationId xmlns:p14="http://schemas.microsoft.com/office/powerpoint/2010/main" val="3487732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10</a:t>
            </a:fld>
            <a:endParaRPr lang="en-GB"/>
          </a:p>
        </p:txBody>
      </p:sp>
    </p:spTree>
    <p:extLst>
      <p:ext uri="{BB962C8B-B14F-4D97-AF65-F5344CB8AC3E}">
        <p14:creationId xmlns:p14="http://schemas.microsoft.com/office/powerpoint/2010/main" val="1144231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18</a:t>
            </a:fld>
            <a:endParaRPr lang="en-US"/>
          </a:p>
        </p:txBody>
      </p:sp>
    </p:spTree>
    <p:extLst>
      <p:ext uri="{BB962C8B-B14F-4D97-AF65-F5344CB8AC3E}">
        <p14:creationId xmlns:p14="http://schemas.microsoft.com/office/powerpoint/2010/main" val="262913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p:spPr>
        <p:txBody>
          <a:bodyPr/>
          <a:lstStyle/>
          <a:p>
            <a:endParaRPr lang="en-US"/>
          </a:p>
        </p:txBody>
      </p:sp>
      <p:sp>
        <p:nvSpPr>
          <p:cNvPr id="87044" name="Slide Number Placeholder 3"/>
          <p:cNvSpPr>
            <a:spLocks noGrp="1"/>
          </p:cNvSpPr>
          <p:nvPr>
            <p:ph type="sldNum" sz="quarter" idx="5"/>
          </p:nvPr>
        </p:nvSpPr>
        <p:spPr>
          <a:noFill/>
        </p:spPr>
        <p:txBody>
          <a:bodyPr/>
          <a:lstStyle/>
          <a:p>
            <a:fld id="{3DDE8434-0189-4C89-9D2F-79F7765FDDBD}" type="slidenum">
              <a:rPr lang="en-US" smtClean="0"/>
              <a:pPr/>
              <a:t>19</a:t>
            </a:fld>
            <a:endParaRPr lang="en-US"/>
          </a:p>
        </p:txBody>
      </p:sp>
    </p:spTree>
    <p:extLst>
      <p:ext uri="{BB962C8B-B14F-4D97-AF65-F5344CB8AC3E}">
        <p14:creationId xmlns:p14="http://schemas.microsoft.com/office/powerpoint/2010/main" val="839978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22</a:t>
            </a:fld>
            <a:endParaRPr lang="en-GB"/>
          </a:p>
        </p:txBody>
      </p:sp>
    </p:spTree>
    <p:extLst>
      <p:ext uri="{BB962C8B-B14F-4D97-AF65-F5344CB8AC3E}">
        <p14:creationId xmlns:p14="http://schemas.microsoft.com/office/powerpoint/2010/main" val="2270331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16/11/2017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16/11/2017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16/11/2017</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16/11/2017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16/11/2017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16/11/2017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16/11/2017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16/11/2017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16/11/2017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16/11/2017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16/11/2017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16/11/2017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16/11/2017</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3600" dirty="0"/>
              <a:t>Planning to improve feedback and assessment</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Edinburgh University</a:t>
            </a:r>
          </a:p>
          <a:p>
            <a:pPr algn="ctr" eaLnBrk="1" hangingPunct="1">
              <a:defRPr/>
            </a:pPr>
            <a:r>
              <a:rPr lang="en-GB" dirty="0"/>
              <a:t>14 September 2016</a:t>
            </a:r>
          </a:p>
          <a:p>
            <a:pPr algn="ctr" eaLnBrk="1" hangingPunct="1">
              <a:defRPr/>
            </a:pPr>
            <a:r>
              <a:rPr lang="en-GB" sz="2000" b="1" dirty="0"/>
              <a:t>Sally Brown </a:t>
            </a:r>
          </a:p>
          <a:p>
            <a:pPr algn="ctr" eaLnBrk="1" hangingPunct="1">
              <a:defRPr/>
            </a:pPr>
            <a:r>
              <a:rPr lang="en-GB" sz="1600" b="1" dirty="0"/>
              <a:t>@</a:t>
            </a:r>
            <a:r>
              <a:rPr lang="en-GB" sz="1600" b="1" dirty="0" err="1"/>
              <a:t>ProfSallyBrown</a:t>
            </a:r>
            <a:r>
              <a:rPr lang="en-GB" sz="1600" dirty="0"/>
              <a:t> sally@sally-brown.net</a:t>
            </a:r>
            <a:endParaRPr lang="en-GB" sz="1600" b="1" dirty="0"/>
          </a:p>
          <a:p>
            <a:pPr algn="ctr" eaLnBrk="1" hangingPunct="1">
              <a:defRPr/>
            </a:pPr>
            <a:r>
              <a:rPr lang="en-GB" sz="1600" dirty="0"/>
              <a:t>NTF, PFHEA, SFSEDA</a:t>
            </a:r>
          </a:p>
          <a:p>
            <a:pPr algn="ctr" eaLnBrk="1" hangingPunct="1">
              <a:defRPr/>
            </a:pPr>
            <a:r>
              <a:rPr lang="en-GB" sz="1600" dirty="0"/>
              <a:t>Emerita Professor, Leeds Beckett University</a:t>
            </a:r>
          </a:p>
          <a:p>
            <a:pPr algn="ctr" eaLnBrk="1" hangingPunct="1">
              <a:defRPr/>
            </a:pPr>
            <a:r>
              <a:rPr lang="en-GB" sz="16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xfrm>
            <a:off x="457200" y="0"/>
            <a:ext cx="8229600"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rgbClr val="0070C0"/>
              </a:buClr>
              <a:buSzPct val="100000"/>
              <a:buFont typeface="+mj-lt"/>
              <a:buAutoNum type="arabicPeriod" startAt="6"/>
            </a:pPr>
            <a:r>
              <a:rPr lang="en-GB" sz="2400" b="1" dirty="0"/>
              <a:t>Are students over-assessed? </a:t>
            </a:r>
          </a:p>
          <a:p>
            <a:pPr marL="457200" indent="-457200" fontAlgn="base">
              <a:spcBef>
                <a:spcPts val="600"/>
              </a:spcBef>
              <a:spcAft>
                <a:spcPct val="0"/>
              </a:spcAft>
              <a:buClr>
                <a:srgbClr val="0070C0"/>
              </a:buClr>
              <a:buSzPct val="100000"/>
              <a:buFont typeface="+mj-lt"/>
              <a:buAutoNum type="arabicPeriod" startAt="6"/>
            </a:pPr>
            <a:r>
              <a:rPr lang="en-GB" sz="2400" b="1" dirty="0"/>
              <a:t>Do staff have time to mark the assessments in time for moderation etc.?</a:t>
            </a:r>
          </a:p>
          <a:p>
            <a:pPr marL="457200" indent="-457200" fontAlgn="base">
              <a:spcBef>
                <a:spcPts val="600"/>
              </a:spcBef>
              <a:spcAft>
                <a:spcPct val="0"/>
              </a:spcAft>
              <a:buClr>
                <a:srgbClr val="0070C0"/>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rgbClr val="0070C0"/>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rgbClr val="0070C0"/>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25812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sz="3200" dirty="0"/>
              <a:t>Good feedback: </a:t>
            </a:r>
            <a:br>
              <a:rPr lang="en-GB" sz="3200" dirty="0"/>
            </a:br>
            <a:r>
              <a:rPr lang="en-GB" sz="1800" dirty="0">
                <a:solidFill>
                  <a:schemeClr val="tx1"/>
                </a:solidFill>
              </a:rPr>
              <a:t>(after Brown, S. (2015), </a:t>
            </a:r>
            <a:r>
              <a:rPr lang="en-GB" sz="1800" i="1" dirty="0">
                <a:solidFill>
                  <a:schemeClr val="tx1"/>
                </a:solidFill>
              </a:rPr>
              <a:t>Assessment, learning and teaching in higher education: global perspectives</a:t>
            </a:r>
            <a:r>
              <a:rPr lang="en-GB" sz="1800" dirty="0">
                <a:solidFill>
                  <a:schemeClr val="tx1"/>
                </a:solidFill>
              </a:rPr>
              <a:t>, London: Palgrave-MacMillan)</a:t>
            </a:r>
          </a:p>
        </p:txBody>
      </p:sp>
      <p:sp>
        <p:nvSpPr>
          <p:cNvPr id="3" name="Content Placeholder 2"/>
          <p:cNvSpPr>
            <a:spLocks noGrp="1"/>
          </p:cNvSpPr>
          <p:nvPr>
            <p:ph idx="1"/>
          </p:nvPr>
        </p:nvSpPr>
        <p:spPr/>
        <p:txBody>
          <a:bodyPr/>
          <a:lstStyle/>
          <a:p>
            <a:pPr lvl="0">
              <a:buSzPct val="100000"/>
              <a:buFont typeface="+mj-lt"/>
              <a:buAutoNum type="arabicPeriod"/>
            </a:pPr>
            <a:r>
              <a:rPr lang="en-GB" sz="2800" dirty="0"/>
              <a:t>Is dialogic, rather than mono-directional, giving students chances to respond to comments from their markers and seek clarification where necessary. </a:t>
            </a:r>
          </a:p>
          <a:p>
            <a:pPr lvl="0">
              <a:buSzPct val="100000"/>
              <a:buFont typeface="+mj-lt"/>
              <a:buAutoNum type="arabicPeriod"/>
            </a:pPr>
            <a:r>
              <a:rPr lang="en-GB" sz="2800" dirty="0"/>
              <a:t>Helps clarify what good work looks like, so students are really clear about goals, criteria and expected standards, and provides opportunities to close the gap between current and desired performance.</a:t>
            </a:r>
          </a:p>
        </p:txBody>
      </p:sp>
    </p:spTree>
    <p:extLst>
      <p:ext uri="{BB962C8B-B14F-4D97-AF65-F5344CB8AC3E}">
        <p14:creationId xmlns:p14="http://schemas.microsoft.com/office/powerpoint/2010/main" val="87261708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3"/>
            </a:pPr>
            <a:r>
              <a:rPr lang="en-GB" sz="2800" dirty="0"/>
              <a:t>Actively facilitates students reviewing their own work and reflecting on it, so that they become good judges of the quality of their own work. </a:t>
            </a:r>
          </a:p>
          <a:p>
            <a:pPr>
              <a:buSzPct val="100000"/>
              <a:buFont typeface="+mj-lt"/>
              <a:buAutoNum type="arabicPeriod" startAt="3"/>
            </a:pPr>
            <a:r>
              <a:rPr lang="en-GB" sz="2800" dirty="0"/>
              <a:t>Doesn’t just correct errors and indicate problems, potentially leaving students discouraged and demotivated, but also highlights good work and encourages them to believe they can improve and succeed.</a:t>
            </a:r>
          </a:p>
          <a:p>
            <a:pPr>
              <a:buSzPct val="100000"/>
              <a:buFont typeface="+mj-lt"/>
              <a:buAutoNum type="arabicPeriod" startAt="3"/>
            </a:pPr>
            <a:endParaRPr lang="en-GB" sz="2800" dirty="0"/>
          </a:p>
        </p:txBody>
      </p:sp>
    </p:spTree>
    <p:extLst>
      <p:ext uri="{BB962C8B-B14F-4D97-AF65-F5344CB8AC3E}">
        <p14:creationId xmlns:p14="http://schemas.microsoft.com/office/powerpoint/2010/main" val="3925269230"/>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p:txBody>
          <a:bodyPr/>
          <a:lstStyle/>
          <a:p>
            <a:pPr lvl="0">
              <a:buSzPct val="100000"/>
              <a:buFont typeface="+mj-lt"/>
              <a:buAutoNum type="arabicPeriod" startAt="5"/>
            </a:pPr>
            <a:r>
              <a:rPr lang="en-GB" sz="2800" dirty="0"/>
              <a:t>Delivers high-quality information to students about their achievements to date and how they can improve their future work. Where there are errors, students should be able to see what needs to be done to remediate them, and where they are undershooting in terms of achievement, they should be able to perceive how to make their work even better. </a:t>
            </a:r>
          </a:p>
        </p:txBody>
      </p:sp>
    </p:spTree>
    <p:extLst>
      <p:ext uri="{BB962C8B-B14F-4D97-AF65-F5344CB8AC3E}">
        <p14:creationId xmlns:p14="http://schemas.microsoft.com/office/powerpoint/2010/main" val="123906718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806432"/>
          </a:xfrm>
        </p:spPr>
        <p:txBody>
          <a:bodyPr/>
          <a:lstStyle/>
          <a:p>
            <a:r>
              <a:rPr lang="en-GB" sz="3200" dirty="0"/>
              <a:t>Good</a:t>
            </a:r>
            <a:r>
              <a:rPr lang="en-GB" dirty="0"/>
              <a:t> </a:t>
            </a:r>
            <a:r>
              <a:rPr lang="en-GB" sz="3200" dirty="0"/>
              <a:t>feedback</a:t>
            </a:r>
            <a:r>
              <a:rPr lang="en-GB" dirty="0"/>
              <a:t>:</a:t>
            </a:r>
          </a:p>
        </p:txBody>
      </p:sp>
      <p:sp>
        <p:nvSpPr>
          <p:cNvPr id="3" name="Content Placeholder 2"/>
          <p:cNvSpPr>
            <a:spLocks noGrp="1"/>
          </p:cNvSpPr>
          <p:nvPr>
            <p:ph idx="1"/>
          </p:nvPr>
        </p:nvSpPr>
        <p:spPr>
          <a:xfrm>
            <a:off x="358775" y="1214422"/>
            <a:ext cx="8605838" cy="5166905"/>
          </a:xfrm>
        </p:spPr>
        <p:txBody>
          <a:bodyPr/>
          <a:lstStyle/>
          <a:p>
            <a:pPr>
              <a:buSzPct val="100000"/>
              <a:buFont typeface="+mj-lt"/>
              <a:buAutoNum type="arabicPeriod" startAt="6"/>
            </a:pPr>
            <a:r>
              <a:rPr lang="en-GB" sz="2800" dirty="0"/>
              <a:t>Offers ‘feed-forward’ aiming to ‘increase the value of feedback to the students by focusing comments not only on the past and present … but also on the future – what the student might aim to do, or do differently in the next assignment or assessment if they are to continue to do well or to do better’ (</a:t>
            </a:r>
            <a:r>
              <a:rPr lang="en-GB" sz="2800" dirty="0" err="1"/>
              <a:t>Hounsell</a:t>
            </a:r>
            <a:r>
              <a:rPr lang="en-GB" sz="2800" dirty="0"/>
              <a:t>, 2008, p.5).</a:t>
            </a:r>
          </a:p>
          <a:p>
            <a:pPr lvl="0">
              <a:buSzPct val="100000"/>
              <a:buFont typeface="+mj-lt"/>
              <a:buAutoNum type="arabicPeriod" startAt="6"/>
            </a:pPr>
            <a:r>
              <a:rPr lang="en-GB" sz="2800" dirty="0"/>
              <a:t>Ensures that the mark isn’t the only thing that students take note of when work is returned, but that they are encouraged to read and use the advice given in feedback and apply it to future assignments.</a:t>
            </a:r>
          </a:p>
        </p:txBody>
      </p:sp>
    </p:spTree>
    <p:extLst>
      <p:ext uri="{BB962C8B-B14F-4D97-AF65-F5344CB8AC3E}">
        <p14:creationId xmlns:p14="http://schemas.microsoft.com/office/powerpoint/2010/main" val="230609242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importance of dialogic feedback (Sadler)</a:t>
            </a:r>
          </a:p>
        </p:txBody>
      </p:sp>
      <p:sp>
        <p:nvSpPr>
          <p:cNvPr id="3" name="Content Placeholder 2"/>
          <p:cNvSpPr>
            <a:spLocks noGrp="1"/>
          </p:cNvSpPr>
          <p:nvPr>
            <p:ph idx="1"/>
          </p:nvPr>
        </p:nvSpPr>
        <p:spPr/>
        <p:txBody>
          <a:bodyPr/>
          <a:lstStyle/>
          <a:p>
            <a:pPr marL="0" indent="0">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a:t>
            </a:r>
          </a:p>
          <a:p>
            <a:pPr marL="0" indent="0">
              <a:buNone/>
            </a:pPr>
            <a:endParaRPr lang="en-GB" dirty="0"/>
          </a:p>
        </p:txBody>
      </p:sp>
    </p:spTree>
    <p:extLst>
      <p:ext uri="{BB962C8B-B14F-4D97-AF65-F5344CB8AC3E}">
        <p14:creationId xmlns:p14="http://schemas.microsoft.com/office/powerpoint/2010/main" val="2132582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Five things students really hate about feedback</a:t>
            </a:r>
          </a:p>
        </p:txBody>
      </p:sp>
      <p:sp>
        <p:nvSpPr>
          <p:cNvPr id="3" name="Content Placeholder 2"/>
          <p:cNvSpPr>
            <a:spLocks noGrp="1"/>
          </p:cNvSpPr>
          <p:nvPr>
            <p:ph idx="1"/>
          </p:nvPr>
        </p:nvSpPr>
        <p:spPr/>
        <p:txBody>
          <a:bodyPr/>
          <a:lstStyle/>
          <a:p>
            <a:pPr lvl="0"/>
            <a:r>
              <a:rPr lang="en-GB" sz="2800" dirty="0"/>
              <a:t>Vague comments which give few hints on how to improve or remediate errors: ‘OK as far as it goes’, ‘Needs greater depth of argument’, ‘Inappropriate methodology used’, ‘Not written at the right level’. </a:t>
            </a:r>
          </a:p>
          <a:p>
            <a:r>
              <a:rPr lang="en-GB" sz="2800" dirty="0"/>
              <a:t>Feedback that arrives so late that there are no opportunities to put into practice any guidance suggested in time for the submission of the next assignment.</a:t>
            </a:r>
          </a:p>
        </p:txBody>
      </p:sp>
    </p:spTree>
    <p:extLst>
      <p:ext uri="{BB962C8B-B14F-4D97-AF65-F5344CB8AC3E}">
        <p14:creationId xmlns:p14="http://schemas.microsoft.com/office/powerpoint/2010/main" val="201367669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Things students really hate about poor feedback</a:t>
            </a:r>
          </a:p>
        </p:txBody>
      </p:sp>
      <p:sp>
        <p:nvSpPr>
          <p:cNvPr id="3" name="Content Placeholder 2"/>
          <p:cNvSpPr>
            <a:spLocks noGrp="1"/>
          </p:cNvSpPr>
          <p:nvPr>
            <p:ph idx="1"/>
          </p:nvPr>
        </p:nvSpPr>
        <p:spPr/>
        <p:txBody>
          <a:bodyPr/>
          <a:lstStyle/>
          <a:p>
            <a:pPr lvl="0"/>
            <a:r>
              <a:rPr lang="en-GB" sz="2800" dirty="0"/>
              <a:t>Poorly written comments that are nigh on impossible to decode, especially when impenetrable acronyms or abbreviations are used, or where handwriting is in an unfamiliar alphabet and is illegible. </a:t>
            </a:r>
          </a:p>
          <a:p>
            <a:pPr lvl="0"/>
            <a:r>
              <a:rPr lang="en-GB" sz="2800" dirty="0"/>
              <a:t>Cursory and derogatory remarks that leave them feeling demoralised ‘Weak argument’, ‘Shoddy work’, ‘Hopeless’, ‘Under-developed’, and so on. </a:t>
            </a:r>
          </a:p>
          <a:p>
            <a:pPr lvl="0"/>
            <a:r>
              <a:rPr lang="en-GB" sz="2800" dirty="0"/>
              <a:t>Value judgements on them as people rather than on the work in hand. </a:t>
            </a:r>
          </a:p>
        </p:txBody>
      </p:sp>
    </p:spTree>
    <p:extLst>
      <p:ext uri="{BB962C8B-B14F-4D97-AF65-F5344CB8AC3E}">
        <p14:creationId xmlns:p14="http://schemas.microsoft.com/office/powerpoint/2010/main" val="6112803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Making assessment work well</a:t>
            </a:r>
          </a:p>
        </p:txBody>
      </p:sp>
      <p:sp>
        <p:nvSpPr>
          <p:cNvPr id="43011" name="Rectangle 3"/>
          <p:cNvSpPr>
            <a:spLocks noGrp="1" noChangeArrowheads="1"/>
          </p:cNvSpPr>
          <p:nvPr>
            <p:ph type="body" idx="1"/>
          </p:nvPr>
        </p:nvSpPr>
        <p:spPr>
          <a:xfrm>
            <a:off x="228600" y="1340768"/>
            <a:ext cx="8686800" cy="478539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Intra-tutor and Inter-tutor reliability need to be assured;</a:t>
            </a:r>
          </a:p>
          <a:p>
            <a:r>
              <a:rPr lang="en-GB" sz="2600" dirty="0"/>
              <a:t>Practices and processes need to be transparently fair to all students;</a:t>
            </a:r>
          </a:p>
          <a:p>
            <a:r>
              <a:rPr lang="en-GB" sz="2600" dirty="0"/>
              <a:t>Cheats and plagiarisers need to be deterred/punished;</a:t>
            </a:r>
          </a:p>
          <a:p>
            <a:r>
              <a:rPr lang="en-GB" sz="2600" dirty="0"/>
              <a:t>Assessment needs to be manageable for both staff and students;</a:t>
            </a:r>
          </a:p>
          <a:p>
            <a:r>
              <a:rPr lang="en-GB" sz="2600" dirty="0"/>
              <a:t>Assignments should assess what has been taught/learned not what it is easy to assess;</a:t>
            </a:r>
          </a:p>
          <a:p>
            <a:r>
              <a:rPr lang="en-GB" sz="2600" dirty="0"/>
              <a:t>Assessment should use formats that fit the purpose and the context.</a:t>
            </a:r>
          </a:p>
        </p:txBody>
      </p:sp>
    </p:spTree>
    <p:extLst>
      <p:ext uri="{BB962C8B-B14F-4D97-AF65-F5344CB8AC3E}">
        <p14:creationId xmlns:p14="http://schemas.microsoft.com/office/powerpoint/2010/main" val="10710565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274638"/>
            <a:ext cx="8507413" cy="11430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Can we provide opportunities for staged assessment?</a:t>
            </a:r>
          </a:p>
        </p:txBody>
      </p:sp>
      <p:sp>
        <p:nvSpPr>
          <p:cNvPr id="46083" name="Rectangle 3"/>
          <p:cNvSpPr>
            <a:spLocks noGrp="1" noChangeArrowheads="1"/>
          </p:cNvSpPr>
          <p:nvPr>
            <p:ph type="body" idx="1"/>
          </p:nvPr>
        </p:nvSpPr>
        <p:spPr>
          <a:xfrm>
            <a:off x="457200" y="1556791"/>
            <a:ext cx="8229600" cy="4751933"/>
          </a:xfrm>
          <a:noFill/>
          <a:ln w="9525">
            <a:noFill/>
            <a:miter lim="800000"/>
            <a:headEnd/>
            <a:tailEnd/>
          </a:ln>
        </p:spPr>
        <p:txBody>
          <a:bodyPr vert="horz" wrap="square" lIns="91440" tIns="45720" rIns="91440" bIns="45720" numCol="1" rtlCol="0" anchor="t" anchorCtr="0" compatLnSpc="1">
            <a:prstTxWarp prst="textNoShape">
              <a:avLst/>
            </a:prstTxWarp>
            <a:normAutofit/>
          </a:bodyPr>
          <a:lstStyle/>
          <a:p>
            <a:pPr fontAlgn="base">
              <a:spcBef>
                <a:spcPts val="600"/>
              </a:spcBef>
              <a:spcAft>
                <a:spcPct val="0"/>
              </a:spcAft>
              <a:buClr>
                <a:schemeClr val="tx2"/>
              </a:buClr>
              <a:buSzPct val="70000"/>
              <a:buFont typeface="Wingdings" pitchFamily="2" charset="2"/>
              <a:buChar char="l"/>
            </a:pPr>
            <a:r>
              <a:rPr lang="en-GB" sz="2400" b="1" dirty="0"/>
              <a:t>Consider allowing resubmissions of work as part of a planned programme early on;</a:t>
            </a:r>
          </a:p>
          <a:p>
            <a:pPr fontAlgn="base">
              <a:spcBef>
                <a:spcPts val="600"/>
              </a:spcBef>
              <a:spcAft>
                <a:spcPct val="0"/>
              </a:spcAft>
              <a:buClr>
                <a:schemeClr val="tx2"/>
              </a:buClr>
              <a:buSzPct val="70000"/>
              <a:buFont typeface="Wingdings" pitchFamily="2" charset="2"/>
              <a:buChar char="l"/>
            </a:pPr>
            <a:r>
              <a:rPr lang="en-GB" sz="2400" b="1" dirty="0"/>
              <a:t>Students often feel they could do better once they have seen the formative feedback and would like the chance to have another go; </a:t>
            </a:r>
          </a:p>
          <a:p>
            <a:pPr fontAlgn="base">
              <a:spcBef>
                <a:spcPts val="600"/>
              </a:spcBef>
              <a:spcAft>
                <a:spcPct val="0"/>
              </a:spcAft>
              <a:buClr>
                <a:schemeClr val="tx2"/>
              </a:buClr>
              <a:buSzPct val="70000"/>
              <a:buFont typeface="Wingdings" pitchFamily="2" charset="2"/>
              <a:buChar char="l"/>
            </a:pPr>
            <a:r>
              <a:rPr lang="en-GB" sz="2400" b="1" dirty="0"/>
              <a:t>Particularly at the early stages of a programme, we can consider offering them the chance to use formative feedback productively; </a:t>
            </a:r>
          </a:p>
          <a:p>
            <a:pPr fontAlgn="base">
              <a:spcBef>
                <a:spcPts val="600"/>
              </a:spcBef>
              <a:spcAft>
                <a:spcPct val="0"/>
              </a:spcAft>
              <a:buClr>
                <a:schemeClr val="tx2"/>
              </a:buClr>
              <a:buSzPct val="70000"/>
              <a:buFont typeface="Wingdings" pitchFamily="2" charset="2"/>
              <a:buChar char="l"/>
            </a:pPr>
            <a:r>
              <a:rPr lang="en-GB" sz="2400" b="1" dirty="0"/>
              <a:t>Feedback often involves a change of orientation, not just the remediation of errors. </a:t>
            </a:r>
          </a:p>
        </p:txBody>
      </p:sp>
    </p:spTree>
    <p:extLst>
      <p:ext uri="{BB962C8B-B14F-4D97-AF65-F5344CB8AC3E}">
        <p14:creationId xmlns:p14="http://schemas.microsoft.com/office/powerpoint/2010/main" val="3499434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Focus of this workshop</a:t>
            </a:r>
          </a:p>
        </p:txBody>
      </p:sp>
      <p:sp>
        <p:nvSpPr>
          <p:cNvPr id="3" name="Content Placeholder 2"/>
          <p:cNvSpPr>
            <a:spLocks noGrp="1"/>
          </p:cNvSpPr>
          <p:nvPr>
            <p:ph idx="1"/>
          </p:nvPr>
        </p:nvSpPr>
        <p:spPr/>
        <p:txBody>
          <a:bodyPr/>
          <a:lstStyle/>
          <a:p>
            <a:r>
              <a:rPr lang="en-GB" dirty="0"/>
              <a:t>Assessment and feedback NSS scores at Edinburgh university tend to be below the sector average and in many cases are getting worse year on year (with some honourable exceptions);</a:t>
            </a:r>
          </a:p>
          <a:p>
            <a:r>
              <a:rPr lang="en-GB" dirty="0"/>
              <a:t>While assessment and feedback scores tend to be worse in most HEIs than other areas, these are still below average for the sector;</a:t>
            </a:r>
          </a:p>
          <a:p>
            <a:r>
              <a:rPr lang="en-GB" dirty="0"/>
              <a:t>NSS scores, whether we like it or not, are likely to increase in the impact they have on the way any university is perceived, particularly after the implementation of TEF;</a:t>
            </a:r>
          </a:p>
          <a:p>
            <a:r>
              <a:rPr lang="en-GB" dirty="0"/>
              <a:t>Enhancing assessment and feedback needs to be an urgent priority. </a:t>
            </a:r>
          </a:p>
        </p:txBody>
      </p:sp>
    </p:spTree>
    <p:extLst>
      <p:ext uri="{BB962C8B-B14F-4D97-AF65-F5344CB8AC3E}">
        <p14:creationId xmlns:p14="http://schemas.microsoft.com/office/powerpoint/2010/main" val="38728326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200" dirty="0"/>
              <a:t>Encouraging students to recognise and use the feedback we provide for them</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Delivery of feedback should not be left to chance, so its best to avoid asking students to pick up marked hard copy assignments from departmental offices;</a:t>
            </a:r>
          </a:p>
          <a:p>
            <a:r>
              <a:rPr lang="en-GB" dirty="0"/>
              <a:t>Electronic submission of assignments has benefits and disadvantages but on balance the former outweigh the latter;</a:t>
            </a:r>
          </a:p>
          <a:p>
            <a:r>
              <a:rPr lang="en-GB" dirty="0"/>
              <a:t>Perhaps require students to guestimate expected marks having read your feedback early in their programmes;</a:t>
            </a:r>
          </a:p>
          <a:p>
            <a:r>
              <a:rPr lang="en-GB" dirty="0"/>
              <a:t>‘Assignment handler’ can deliver feedback electronically and only release marks once students have responded;</a:t>
            </a:r>
          </a:p>
          <a:p>
            <a:r>
              <a:rPr lang="en-GB" dirty="0"/>
              <a:t>Audio files of audio feedback can be highly successful in enabling students to capture ‘live’ oral feedback, and can replace written feedback (e.g. JISC project ‘Sounds good’).</a:t>
            </a:r>
          </a:p>
          <a:p>
            <a:endParaRPr lang="en-GB" dirty="0"/>
          </a:p>
        </p:txBody>
      </p:sp>
    </p:spTree>
    <p:extLst>
      <p:ext uri="{BB962C8B-B14F-4D97-AF65-F5344CB8AC3E}">
        <p14:creationId xmlns:p14="http://schemas.microsoft.com/office/powerpoint/2010/main" val="5889308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we can:</a:t>
            </a:r>
          </a:p>
        </p:txBody>
      </p:sp>
      <p:sp>
        <p:nvSpPr>
          <p:cNvPr id="44035" name="Content Placeholder 2"/>
          <p:cNvSpPr>
            <a:spLocks noGrp="1"/>
          </p:cNvSpPr>
          <p:nvPr>
            <p:ph idx="1"/>
          </p:nvPr>
        </p:nvSpPr>
        <p:spPr/>
        <p:txBody>
          <a:bodyPr/>
          <a:lstStyle/>
          <a:p>
            <a:pPr>
              <a:lnSpc>
                <a:spcPct val="100000"/>
              </a:lnSpc>
            </a:pPr>
            <a:r>
              <a:rPr lang="en-GB" sz="2400" dirty="0"/>
              <a:t>Make use of real examples and hot-off-the-press data to keep content current;</a:t>
            </a:r>
          </a:p>
          <a:p>
            <a:r>
              <a:rPr lang="en-GB" dirty="0"/>
              <a:t>Give added-value to students who engage.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extLst>
      <p:ext uri="{BB962C8B-B14F-4D97-AF65-F5344CB8AC3E}">
        <p14:creationId xmlns:p14="http://schemas.microsoft.com/office/powerpoint/2010/main" val="259867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Do your international students understand UK assessment approaches?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Have you clarified the ground rules on issues like pass marks, criterion-referenced assessment and grading systems?</a:t>
            </a:r>
          </a:p>
          <a:p>
            <a:pPr fontAlgn="base">
              <a:spcBef>
                <a:spcPts val="600"/>
              </a:spcBef>
              <a:spcAft>
                <a:spcPct val="0"/>
              </a:spcAft>
              <a:buClr>
                <a:schemeClr val="tx2"/>
              </a:buClr>
              <a:buSzPct val="70000"/>
              <a:buFont typeface="Wingdings" pitchFamily="2" charset="2"/>
              <a:buChar char="l"/>
            </a:pPr>
            <a:r>
              <a:rPr lang="en-GB" sz="2400" b="1" dirty="0"/>
              <a:t>Have you explained how extensions, condonements, and university assessment regulations work?</a:t>
            </a:r>
          </a:p>
          <a:p>
            <a:pPr fontAlgn="base">
              <a:spcBef>
                <a:spcPts val="600"/>
              </a:spcBef>
              <a:spcAft>
                <a:spcPct val="0"/>
              </a:spcAft>
              <a:buClr>
                <a:schemeClr val="tx2"/>
              </a:buClr>
              <a:buSzPct val="70000"/>
              <a:buFont typeface="Wingdings" pitchFamily="2" charset="2"/>
              <a:buChar char="l"/>
            </a:pPr>
            <a:r>
              <a:rPr lang="en-GB" sz="2400" b="1" dirty="0"/>
              <a:t>Are the assignments built around a curriculum international in scope and content? Are tasks and case studies globally orientated?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1685445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thoughts on assessment and feedback</a:t>
            </a:r>
          </a:p>
        </p:txBody>
      </p:sp>
      <p:sp>
        <p:nvSpPr>
          <p:cNvPr id="3" name="Content Placeholder 2"/>
          <p:cNvSpPr>
            <a:spLocks noGrp="1"/>
          </p:cNvSpPr>
          <p:nvPr>
            <p:ph idx="1"/>
          </p:nvPr>
        </p:nvSpPr>
        <p:spPr/>
        <p:txBody>
          <a:bodyPr/>
          <a:lstStyle/>
          <a:p>
            <a:pPr eaLnBrk="1" fontAlgn="t" hangingPunct="1"/>
            <a:r>
              <a:rPr lang="en-US" dirty="0"/>
              <a:t>Academic staff frequently use a fairly limited range of assessment and feedback methods for individuals and groups, but international pedagogic research suggests that diversity benefits students greatly. </a:t>
            </a:r>
            <a:endParaRPr lang="en-GB" dirty="0"/>
          </a:p>
          <a:p>
            <a:pPr eaLnBrk="1" fontAlgn="auto" hangingPunct="1"/>
            <a:r>
              <a:rPr lang="en-US" dirty="0"/>
              <a:t>To maximise the benefits of formative feedback, a range of streamlined approaches including statement banks and computer based assessments can supplement traditional forms.</a:t>
            </a:r>
          </a:p>
          <a:p>
            <a:pPr eaLnBrk="1" fontAlgn="auto" hangingPunct="1"/>
            <a:r>
              <a:rPr lang="en-US" dirty="0"/>
              <a:t>Students do not always recognize or use feedback well, but assessment dialogues can enhance learning</a:t>
            </a:r>
            <a:r>
              <a:rPr lang="en-US" b="0" dirty="0"/>
              <a:t>.</a:t>
            </a:r>
            <a:endParaRPr lang="en-GB" b="0" dirty="0"/>
          </a:p>
          <a:p>
            <a:endParaRPr lang="en-GB" dirty="0"/>
          </a:p>
        </p:txBody>
      </p:sp>
    </p:spTree>
    <p:extLst>
      <p:ext uri="{BB962C8B-B14F-4D97-AF65-F5344CB8AC3E}">
        <p14:creationId xmlns:p14="http://schemas.microsoft.com/office/powerpoint/2010/main" val="9612819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3903459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Peter Hartley’s NTFS Bradford-led project on Programme Level Assessment</a:t>
            </a:r>
          </a:p>
        </p:txBody>
      </p:sp>
      <p:sp>
        <p:nvSpPr>
          <p:cNvPr id="3" name="Content Placeholder 2"/>
          <p:cNvSpPr>
            <a:spLocks noGrp="1"/>
          </p:cNvSpPr>
          <p:nvPr>
            <p:ph idx="1"/>
          </p:nvPr>
        </p:nvSpPr>
        <p:spPr/>
        <p:txBody>
          <a:bodyPr/>
          <a:lstStyle/>
          <a:p>
            <a:pPr>
              <a:buNone/>
            </a:pPr>
            <a:r>
              <a:rPr lang="en-GB" dirty="0"/>
              <a:t>It set out to focus on redressing problems including:</a:t>
            </a:r>
          </a:p>
          <a:p>
            <a:r>
              <a:rPr lang="en-GB" dirty="0"/>
              <a:t> not </a:t>
            </a:r>
            <a:r>
              <a:rPr lang="en-US" dirty="0"/>
              <a:t>assessing learning outcomes holistically at a programme level;</a:t>
            </a:r>
          </a:p>
          <a:p>
            <a:r>
              <a:rPr lang="en-US" dirty="0"/>
              <a:t>the </a:t>
            </a:r>
            <a:r>
              <a:rPr lang="en-US" dirty="0" err="1"/>
              <a:t>atomisation</a:t>
            </a:r>
            <a:r>
              <a:rPr lang="en-US" dirty="0"/>
              <a:t> of assessment, often resulting in too much summative and not enough formative feedback and over-standardisation in regulations.</a:t>
            </a:r>
          </a:p>
          <a:p>
            <a:pPr>
              <a:buNone/>
            </a:pPr>
            <a:r>
              <a:rPr lang="en-US" dirty="0"/>
              <a:t>This results in students and staff failing to see the links between disparate elements of the programme, over-assessment and multiple assignments using repetitive formats. </a:t>
            </a:r>
          </a:p>
          <a:p>
            <a:pPr>
              <a:buNone/>
            </a:pPr>
            <a:r>
              <a:rPr lang="en-US" dirty="0"/>
              <a:t>Modules were often too short for complex learning and this tended to lead to surface learning and </a:t>
            </a:r>
            <a:r>
              <a:rPr lang="en-GB" dirty="0"/>
              <a:t>‘</a:t>
            </a:r>
            <a:r>
              <a:rPr lang="en-US" dirty="0"/>
              <a:t>tick-box mentality.</a:t>
            </a:r>
            <a:endParaRPr lang="en-GB" dirty="0"/>
          </a:p>
          <a:p>
            <a:endParaRPr lang="en-GB" dirty="0"/>
          </a:p>
        </p:txBody>
      </p:sp>
    </p:spTree>
    <p:extLst>
      <p:ext uri="{BB962C8B-B14F-4D97-AF65-F5344CB8AC3E}">
        <p14:creationId xmlns:p14="http://schemas.microsoft.com/office/powerpoint/2010/main" val="4143934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a:t>Strategies to implement assessment for learning in universities</a:t>
            </a:r>
          </a:p>
        </p:txBody>
      </p:sp>
      <p:sp>
        <p:nvSpPr>
          <p:cNvPr id="3" name="Content Placeholder 2"/>
          <p:cNvSpPr>
            <a:spLocks noGrp="1"/>
          </p:cNvSpPr>
          <p:nvPr>
            <p:ph idx="1"/>
          </p:nvPr>
        </p:nvSpPr>
        <p:spPr/>
        <p:txBody>
          <a:bodyPr>
            <a:normAutofit/>
          </a:bodyPr>
          <a:lstStyle/>
          <a:p>
            <a:pPr>
              <a:buNone/>
            </a:pPr>
            <a:r>
              <a:rPr lang="en-GB" dirty="0"/>
              <a:t>Course leaders and others can impact positively on the assessment context by:</a:t>
            </a:r>
          </a:p>
          <a:p>
            <a:r>
              <a:rPr lang="en-GB" dirty="0"/>
              <a:t>Reviewing student experiences of assessment and feedback, (not just through NSS) and seeking opportunities for enhancement;</a:t>
            </a:r>
          </a:p>
          <a:p>
            <a:r>
              <a:rPr lang="en-GB" dirty="0"/>
              <a:t>Providing opportunities for colleagues to share their own good practice together with staff development on innovations (what can you learn from colleagues here who have improved assessment and feedback scores in recent years?). </a:t>
            </a:r>
            <a:endParaRPr lang="en-GB" dirty="0">
              <a:solidFill>
                <a:srgbClr val="FF0000"/>
              </a:solidFill>
            </a:endParaRPr>
          </a:p>
        </p:txBody>
      </p:sp>
    </p:spTree>
    <p:extLst>
      <p:ext uri="{BB962C8B-B14F-4D97-AF65-F5344CB8AC3E}">
        <p14:creationId xmlns:p14="http://schemas.microsoft.com/office/powerpoint/2010/main" val="4935192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through feedback and assessment we can:</a:t>
            </a:r>
          </a:p>
        </p:txBody>
      </p:sp>
      <p:sp>
        <p:nvSpPr>
          <p:cNvPr id="44035" name="Content Placeholder 2"/>
          <p:cNvSpPr>
            <a:spLocks noGrp="1"/>
          </p:cNvSpPr>
          <p:nvPr>
            <p:ph idx="1"/>
          </p:nvPr>
        </p:nvSpPr>
        <p:spPr>
          <a:xfrm>
            <a:off x="468313" y="1196975"/>
            <a:ext cx="8229600" cy="5005388"/>
          </a:xfrm>
        </p:spPr>
        <p:txBody>
          <a:bodyPr/>
          <a:lstStyle/>
          <a:p>
            <a:pPr>
              <a:lnSpc>
                <a:spcPct val="100000"/>
              </a:lnSpc>
            </a:pPr>
            <a:r>
              <a:rPr lang="en-GB" sz="2400" dirty="0"/>
              <a:t>Make use of real examples and hot-off-the-press data to keep content and tasks current and relevant;</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learning in class to the forthcoming/ongoing assignment (without slavishly teaching to the exam);</a:t>
            </a:r>
          </a:p>
          <a:p>
            <a:r>
              <a:rPr lang="en-GB" sz="2400" dirty="0"/>
              <a:t>Make spaces for dialogue through formative assessment;</a:t>
            </a:r>
            <a:endParaRPr lang="en-GB" dirty="0"/>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a:p>
            <a:pPr>
              <a:lnSpc>
                <a:spcPct val="100000"/>
              </a:lnSpc>
            </a:pPr>
            <a:endParaRPr lang="en-GB" sz="2400" dirty="0"/>
          </a:p>
          <a:p>
            <a:pPr>
              <a:lnSpc>
                <a:spcPct val="100000"/>
              </a:lnSpc>
            </a:pPr>
            <a:endParaRPr lang="en-GB"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a:t>Conclusions</a:t>
            </a:r>
          </a:p>
        </p:txBody>
      </p:sp>
      <p:sp>
        <p:nvSpPr>
          <p:cNvPr id="43011" name="Rectangle 3"/>
          <p:cNvSpPr>
            <a:spLocks noGrp="1" noChangeArrowheads="1"/>
          </p:cNvSpPr>
          <p:nvPr>
            <p:ph type="body" idx="1"/>
          </p:nvPr>
        </p:nvSpPr>
        <p:spPr>
          <a:xfrm>
            <a:off x="285720" y="1196752"/>
            <a:ext cx="8629680" cy="4929411"/>
          </a:xfrm>
        </p:spPr>
        <p:txBody>
          <a:bodyPr/>
          <a:lstStyle/>
          <a:p>
            <a:pPr eaLnBrk="1" hangingPunct="1"/>
            <a:r>
              <a:rPr lang="en-US" dirty="0"/>
              <a:t>Assessment can be a powerful means of focusing student effort and enhancing achievement if it is well designed and constructively aligned (Biggs and Tang, 2007);</a:t>
            </a:r>
          </a:p>
          <a:p>
            <a:pPr eaLnBrk="1" hangingPunct="1"/>
            <a:r>
              <a:rPr lang="en-US" dirty="0"/>
              <a:t>Students in the early stages of their learning journey are likely to need more support and positive feedback than later, when they are more robust and confident;</a:t>
            </a:r>
          </a:p>
          <a:p>
            <a:pPr eaLnBrk="1" hangingPunct="1"/>
            <a:r>
              <a:rPr lang="en-US" dirty="0"/>
              <a:t>The first six weeks of the first semester are crucial in helping students understand how assessment works;</a:t>
            </a:r>
          </a:p>
          <a:p>
            <a:pPr eaLnBrk="1" hangingPunct="1"/>
            <a:r>
              <a:rPr lang="en-US" dirty="0"/>
              <a:t>No single method of assessment or giving feedback is likely to be ubiquitously successful, so it’s worth using a variety of approaches;</a:t>
            </a:r>
          </a:p>
          <a:p>
            <a:pPr eaLnBrk="1" hangingPunct="1"/>
            <a:r>
              <a:rPr lang="en-US" dirty="0"/>
              <a:t>Assessment needs to be manageable for staff and students if it is going to engage students in learning activities. </a:t>
            </a:r>
          </a:p>
        </p:txBody>
      </p:sp>
    </p:spTree>
    <p:extLst>
      <p:ext uri="{BB962C8B-B14F-4D97-AF65-F5344CB8AC3E}">
        <p14:creationId xmlns:p14="http://schemas.microsoft.com/office/powerpoint/2010/main" val="3054509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needs to be done?</a:t>
            </a:r>
          </a:p>
        </p:txBody>
      </p:sp>
      <p:sp>
        <p:nvSpPr>
          <p:cNvPr id="3" name="Content Placeholder 2"/>
          <p:cNvSpPr>
            <a:spLocks noGrp="1"/>
          </p:cNvSpPr>
          <p:nvPr>
            <p:ph idx="1"/>
          </p:nvPr>
        </p:nvSpPr>
        <p:spPr/>
        <p:txBody>
          <a:bodyPr/>
          <a:lstStyle/>
          <a:p>
            <a:r>
              <a:rPr lang="en-GB" dirty="0"/>
              <a:t>It is possible to improve NSS scores on assessment and feedback and many universities are working hard on this;</a:t>
            </a:r>
          </a:p>
          <a:p>
            <a:r>
              <a:rPr lang="en-GB" dirty="0"/>
              <a:t>Improving the quality, amount, scope, language and nature of feedback is the most powerful means of improving students’ perceptions of assessment;</a:t>
            </a:r>
          </a:p>
          <a:p>
            <a:r>
              <a:rPr lang="en-GB" dirty="0"/>
              <a:t>Alongside this, a course-wide review of assessment, from planning, implementation, moderation and evaluation is essential;</a:t>
            </a:r>
          </a:p>
          <a:p>
            <a:r>
              <a:rPr lang="en-GB" dirty="0"/>
              <a:t>There are no quick fixes but there can be some quick wins;</a:t>
            </a:r>
          </a:p>
          <a:p>
            <a:r>
              <a:rPr lang="en-GB" dirty="0"/>
              <a:t>Students care deeply about justice, integrity and respect in relation to assessment.</a:t>
            </a:r>
          </a:p>
        </p:txBody>
      </p:sp>
    </p:spTree>
    <p:extLst>
      <p:ext uri="{BB962C8B-B14F-4D97-AF65-F5344CB8AC3E}">
        <p14:creationId xmlns:p14="http://schemas.microsoft.com/office/powerpoint/2010/main" val="12475655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assessment context has changed</a:t>
            </a:r>
          </a:p>
        </p:txBody>
      </p:sp>
      <p:sp>
        <p:nvSpPr>
          <p:cNvPr id="3" name="Content Placeholder 2"/>
          <p:cNvSpPr>
            <a:spLocks noGrp="1"/>
          </p:cNvSpPr>
          <p:nvPr>
            <p:ph idx="1"/>
          </p:nvPr>
        </p:nvSpPr>
        <p:spPr/>
        <p:txBody>
          <a:bodyPr/>
          <a:lstStyle/>
          <a:p>
            <a:r>
              <a:rPr lang="en-GB" dirty="0"/>
              <a:t>Three decades of international research into assessment and feedback in higher education has given us a sound evidence-based foundation for us to use in designing assessment strategies;</a:t>
            </a:r>
          </a:p>
          <a:p>
            <a:r>
              <a:rPr lang="en-GB" dirty="0"/>
              <a:t>There is always a trade-off between making assessment manageable in terms of staff time and energy, and the 21</a:t>
            </a:r>
            <a:r>
              <a:rPr lang="en-GB" baseline="30000" dirty="0"/>
              <a:t>st</a:t>
            </a:r>
            <a:r>
              <a:rPr lang="en-GB" dirty="0"/>
              <a:t> century expectation that assessment must be </a:t>
            </a:r>
            <a:r>
              <a:rPr lang="en-GB" i="1" dirty="0"/>
              <a:t>for </a:t>
            </a:r>
            <a:r>
              <a:rPr lang="en-GB" dirty="0"/>
              <a:t>not just </a:t>
            </a:r>
            <a:r>
              <a:rPr lang="en-GB" i="1" dirty="0"/>
              <a:t>of</a:t>
            </a:r>
            <a:r>
              <a:rPr lang="en-GB" dirty="0"/>
              <a:t> learning;</a:t>
            </a:r>
          </a:p>
          <a:p>
            <a:r>
              <a:rPr lang="en-GB" dirty="0"/>
              <a:t>In assessment and feedback, it isn’t enough to simply keep doing what you’ve always done, since expectations are constantly increasing and your competitors are steadily improving.</a:t>
            </a:r>
          </a:p>
        </p:txBody>
      </p:sp>
    </p:spTree>
    <p:extLst>
      <p:ext uri="{BB962C8B-B14F-4D97-AF65-F5344CB8AC3E}">
        <p14:creationId xmlns:p14="http://schemas.microsoft.com/office/powerpoint/2010/main" val="54211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Using assessment for learning </a:t>
            </a:r>
            <a:br>
              <a:rPr lang="en-GB" sz="3200" kern="1200" dirty="0">
                <a:solidFill>
                  <a:srgbClr val="002060"/>
                </a:solidFill>
              </a:rPr>
            </a:br>
            <a:r>
              <a:rPr lang="en-GB" sz="3200" kern="1200" dirty="0">
                <a:solidFill>
                  <a:srgbClr val="002060"/>
                </a:solidFill>
              </a:rPr>
              <a:t>(Sambell et al, 2012)</a:t>
            </a:r>
          </a:p>
        </p:txBody>
      </p:sp>
      <p:sp>
        <p:nvSpPr>
          <p:cNvPr id="22531" name="Content Placeholder 2"/>
          <p:cNvSpPr>
            <a:spLocks noGrp="1"/>
          </p:cNvSpPr>
          <p:nvPr>
            <p:ph idx="1"/>
          </p:nvPr>
        </p:nvSpPr>
        <p:spPr/>
        <p:txBody>
          <a:bodyPr/>
          <a:lstStyle/>
          <a:p>
            <a:pPr eaLnBrk="1" hangingPunct="1"/>
            <a:r>
              <a:rPr lang="en-US" sz="2400" b="1" dirty="0"/>
              <a:t>Assessment that is meaningful to students can provide them with a framework for activity;</a:t>
            </a:r>
          </a:p>
          <a:p>
            <a:pPr eaLnBrk="1" hangingPunct="1"/>
            <a:r>
              <a:rPr lang="en-US" sz="2400" b="1" dirty="0"/>
              <a:t>“Students can escape bad teaching but they can’t escape bad assessment” (</a:t>
            </a:r>
            <a:r>
              <a:rPr lang="en-US" sz="2400" b="1" dirty="0" err="1"/>
              <a:t>Boud</a:t>
            </a:r>
            <a:r>
              <a:rPr lang="en-US" sz="2400" b="1" dirty="0"/>
              <a:t>, 1995);</a:t>
            </a:r>
          </a:p>
          <a:p>
            <a:pPr eaLnBrk="1" hangingPunct="1"/>
            <a:r>
              <a:rPr lang="en-US" sz="2400" b="1" dirty="0"/>
              <a:t>Where assessment is fully part of the learning process and integrated within it, the act of being assessed can help students make sense of their learning;</a:t>
            </a:r>
          </a:p>
          <a:p>
            <a:pPr eaLnBrk="1" hangingPunct="1"/>
            <a:r>
              <a:rPr lang="en-GB" sz="2400" b="1" dirty="0"/>
              <a:t>Assessment should be formative, informative, developmental and remediable.</a:t>
            </a:r>
          </a:p>
          <a:p>
            <a:pPr eaLnBrk="1" hangingPunct="1"/>
            <a:endParaRPr lang="en-US" sz="2400" dirty="0"/>
          </a:p>
        </p:txBody>
      </p:sp>
    </p:spTree>
    <p:extLst>
      <p:ext uri="{BB962C8B-B14F-4D97-AF65-F5344CB8AC3E}">
        <p14:creationId xmlns:p14="http://schemas.microsoft.com/office/powerpoint/2010/main" val="864936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A4L the Northumbria model</a:t>
            </a:r>
            <a:endParaRPr lang="en-GB" sz="2400" dirty="0">
              <a:solidFill>
                <a:srgbClr val="3366FF"/>
              </a:solidFill>
              <a:latin typeface="Tahoma" charset="0"/>
            </a:endParaRPr>
          </a:p>
        </p:txBody>
      </p:sp>
    </p:spTree>
    <p:extLst>
      <p:ext uri="{BB962C8B-B14F-4D97-AF65-F5344CB8AC3E}">
        <p14:creationId xmlns:p14="http://schemas.microsoft.com/office/powerpoint/2010/main" val="1158977565"/>
      </p:ext>
    </p:extLst>
  </p:cSld>
  <p:clrMapOvr>
    <a:masterClrMapping/>
  </p:clrMapOvr>
  <p:transition spd="slow" advTm="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184732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extLst>
      <p:ext uri="{BB962C8B-B14F-4D97-AF65-F5344CB8AC3E}">
        <p14:creationId xmlns:p14="http://schemas.microsoft.com/office/powerpoint/2010/main" val="295321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34364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fit-for-purpose assessment methods &amp; approaches: 10 questions</a:t>
            </a:r>
            <a:br>
              <a:rPr lang="en-GB" sz="3200" b="1" dirty="0">
                <a:solidFill>
                  <a:srgbClr val="002060"/>
                </a:solidFill>
              </a:rPr>
            </a:br>
            <a:endParaRPr lang="en-GB" sz="3200" b="1" dirty="0">
              <a:solidFill>
                <a:srgbClr val="002060"/>
              </a:solidFill>
            </a:endParaRPr>
          </a:p>
        </p:txBody>
      </p:sp>
      <p:sp>
        <p:nvSpPr>
          <p:cNvPr id="3" name="Content Placeholder 2"/>
          <p:cNvSpPr>
            <a:spLocks noGrp="1"/>
          </p:cNvSpPr>
          <p:nvPr>
            <p:ph idx="1"/>
          </p:nvPr>
        </p:nvSpPr>
        <p:spPr>
          <a:xfrm>
            <a:off x="457200" y="1196752"/>
            <a:ext cx="8229600" cy="4929411"/>
          </a:xfrm>
        </p:spPr>
        <p:txBody>
          <a:bodyPr>
            <a:normAutofit/>
          </a:bodyPr>
          <a:lstStyle/>
          <a:p>
            <a:pPr marL="514350" indent="-514350">
              <a:buClr>
                <a:srgbClr val="0070C0"/>
              </a:buClr>
              <a:buSzPct val="100000"/>
              <a:buFont typeface="+mj-lt"/>
              <a:buAutoNum type="arabicPeriod"/>
            </a:pPr>
            <a:r>
              <a:rPr lang="en-GB" sz="2400" b="1" dirty="0"/>
              <a:t>Are your assignments fully and constructively aligned with your learning outcomes?</a:t>
            </a:r>
          </a:p>
          <a:p>
            <a:pPr marL="514350" indent="-514350">
              <a:buClr>
                <a:srgbClr val="0070C0"/>
              </a:buClr>
              <a:buSzPct val="100000"/>
              <a:buFont typeface="+mj-lt"/>
              <a:buAutoNum type="arabicPeriod"/>
            </a:pPr>
            <a:r>
              <a:rPr lang="en-GB" sz="2400" b="1" dirty="0"/>
              <a:t>Do they comply with your university requirements in terms of format, number, word limits etc?</a:t>
            </a:r>
          </a:p>
          <a:p>
            <a:pPr marL="514350" indent="-514350">
              <a:buClr>
                <a:srgbClr val="0070C0"/>
              </a:buClr>
              <a:buSzPct val="100000"/>
              <a:buFont typeface="+mj-lt"/>
              <a:buAutoNum type="arabicPeriod"/>
            </a:pPr>
            <a:r>
              <a:rPr lang="en-GB" sz="2400" b="1" dirty="0"/>
              <a:t>Are summative assessments undertaken throughout the course, or is everything ‘sudden death’ end-point? </a:t>
            </a:r>
          </a:p>
          <a:p>
            <a:pPr marL="514350" indent="-514350">
              <a:buClr>
                <a:srgbClr val="0070C0"/>
              </a:buClr>
              <a:buSzPct val="100000"/>
              <a:buFont typeface="+mj-lt"/>
              <a:buAutoNum type="arabicPeriod"/>
            </a:pPr>
            <a:r>
              <a:rPr lang="en-GB" sz="2400" b="1" dirty="0"/>
              <a:t>Is there excessive bunching of assignments in different modules that is highly stressful for students and unmanageable staff?</a:t>
            </a:r>
          </a:p>
          <a:p>
            <a:pPr marL="514350" indent="-514350">
              <a:buClr>
                <a:srgbClr val="0070C0"/>
              </a:buClr>
              <a:buSzPct val="100000"/>
              <a:buFont typeface="+mj-lt"/>
              <a:buAutoNum type="arabicPeriod"/>
            </a:pPr>
            <a:r>
              <a:rPr lang="en-GB" sz="2400" b="1" dirty="0"/>
              <a:t>Are there plenty of opportunities for formative assessment, especially early on in the programme?</a:t>
            </a:r>
          </a:p>
        </p:txBody>
      </p:sp>
    </p:spTree>
    <p:extLst>
      <p:ext uri="{BB962C8B-B14F-4D97-AF65-F5344CB8AC3E}">
        <p14:creationId xmlns:p14="http://schemas.microsoft.com/office/powerpoint/2010/main" val="3265288804"/>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2997</Words>
  <Application>Microsoft Office PowerPoint</Application>
  <PresentationFormat>On-screen Show (4:3)</PresentationFormat>
  <Paragraphs>195</Paragraphs>
  <Slides>34</Slides>
  <Notes>19</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vt:lpstr>
      <vt:lpstr>Arial Rounded MT Bold</vt:lpstr>
      <vt:lpstr>Calibri</vt:lpstr>
      <vt:lpstr>Comic Sans MS</vt:lpstr>
      <vt:lpstr>Tahoma</vt:lpstr>
      <vt:lpstr>Times New Roman</vt:lpstr>
      <vt:lpstr>Wingdings</vt:lpstr>
      <vt:lpstr>LeedsMet template</vt:lpstr>
      <vt:lpstr>101_Custom Design</vt:lpstr>
      <vt:lpstr>Office Theme</vt:lpstr>
      <vt:lpstr>Planning to improve feedback and assessment</vt:lpstr>
      <vt:lpstr>Focus of this workshop</vt:lpstr>
      <vt:lpstr>What needs to be done?</vt:lpstr>
      <vt:lpstr>The assessment context has changed</vt:lpstr>
      <vt:lpstr>Using assessment for learning  (Sambell et al, 2012)</vt:lpstr>
      <vt:lpstr>PowerPoint Presentation</vt:lpstr>
      <vt:lpstr>Assessment for learning</vt:lpstr>
      <vt:lpstr>Assessment for learning</vt:lpstr>
      <vt:lpstr>Designing fit-for-purpose assessment methods &amp; approaches: 10 questions </vt:lpstr>
      <vt:lpstr>And the next five:</vt:lpstr>
      <vt:lpstr>Good feedback:  (after Brown, S. (2015), Assessment, learning and teaching in higher education: global perspectives, London: Palgrave-MacMillan)</vt:lpstr>
      <vt:lpstr>Good feedback:</vt:lpstr>
      <vt:lpstr>Good feedback:</vt:lpstr>
      <vt:lpstr>Good feedback:</vt:lpstr>
      <vt:lpstr>The importance of dialogic feedback (Sadler)</vt:lpstr>
      <vt:lpstr>Five things students really hate about feedback</vt:lpstr>
      <vt:lpstr>Things students really hate about poor feedback</vt:lpstr>
      <vt:lpstr>Making assessment work well</vt:lpstr>
      <vt:lpstr>Can we provide opportunities for staged assessment?</vt:lpstr>
      <vt:lpstr>Encouraging students to recognise and use the feedback we provide for them</vt:lpstr>
      <vt:lpstr>To better engage learners we can:</vt:lpstr>
      <vt:lpstr>Do your international students understand UK assessment approaches?</vt:lpstr>
      <vt:lpstr>PowerPoint Presentation</vt:lpstr>
      <vt:lpstr>Some thoughts on assessment and feedback</vt:lpstr>
      <vt:lpstr>Assessment literacy: students do better if they can: </vt:lpstr>
      <vt:lpstr>Peter Hartley’s NTFS Bradford-led project on Programme Level Assessment</vt:lpstr>
      <vt:lpstr>Strategies to implement assessment for learning in universities</vt:lpstr>
      <vt:lpstr>To better engage learners through feedback and assessment we can:</vt:lpstr>
      <vt:lpstr>Conclusions</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2017-11-16T10:40:30Z</dcterms:modified>
</cp:coreProperties>
</file>