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261" r:id="rId3"/>
    <p:sldId id="263" r:id="rId4"/>
    <p:sldId id="264" r:id="rId5"/>
    <p:sldId id="265" r:id="rId6"/>
    <p:sldId id="267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9144000" cy="6858000" type="screen4x3"/>
  <p:notesSz cx="6808788" cy="99409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399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66E94-2B61-461E-BBC3-EAA873845E85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1CC73-E52C-4AE0-B5B2-D5E441307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095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FD88C-5C14-4282-A4B9-1D6509C0D926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6712" cy="3913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02C73-883C-4513-83F0-5068623F7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18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dirty="0" smtClean="0"/>
              <a:t>My background is hospice nursing. I got interested </a:t>
            </a:r>
            <a:r>
              <a:rPr lang="en-GB" sz="1400" dirty="0" smtClean="0"/>
              <a:t>in </a:t>
            </a:r>
            <a:r>
              <a:rPr lang="en-GB" sz="1400" dirty="0" smtClean="0"/>
              <a:t>care homes </a:t>
            </a:r>
          </a:p>
          <a:p>
            <a:r>
              <a:rPr lang="en-GB" sz="1400" dirty="0" smtClean="0"/>
              <a:t>through working on a research project to develop palliative and end of life care in care homes. That led on to developing interests in research on dementia care in care homes and I see research as a natural part of my caring role. </a:t>
            </a:r>
          </a:p>
          <a:p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02C73-883C-4513-83F0-5068623F777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210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02C73-883C-4513-83F0-5068623F777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472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02C73-883C-4513-83F0-5068623F777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261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02C73-883C-4513-83F0-5068623F777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131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It needs to be on the curriculum and we need research evidence to back up why </a:t>
            </a:r>
            <a:r>
              <a:rPr lang="en-GB" dirty="0" smtClean="0"/>
              <a:t>that </a:t>
            </a:r>
            <a:r>
              <a:rPr lang="en-GB" dirty="0" smtClean="0"/>
              <a:t>is so we make the case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02C73-883C-4513-83F0-5068623F777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623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02C73-883C-4513-83F0-5068623F777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9731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02C73-883C-4513-83F0-5068623F777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707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02C73-883C-4513-83F0-5068623F777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172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02C73-883C-4513-83F0-5068623F777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304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With the aim of understanding how best to support relationship centred care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02C73-883C-4513-83F0-5068623F777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07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More detailed findings are here which I will hand out and also there is a reference to a journal article at the end.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02C73-883C-4513-83F0-5068623F777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888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02C73-883C-4513-83F0-5068623F777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164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02C73-883C-4513-83F0-5068623F777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784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 have a duty to report poor care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02C73-883C-4513-83F0-5068623F777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897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Those findings I mentioned might seem obvious to you but we </a:t>
            </a:r>
            <a:r>
              <a:rPr lang="en-GB" dirty="0"/>
              <a:t>can’t assume that others who are also part of the caring process do know  - politicians, care commissioners etc. empirical research is needed to articulate it  - they need to hear how complex hands –on care is – this has implications for staffing levels and staff development – the fact that the feelings of staff and residents are interconnected has implication for the type of support staff get day to day with this very emotional work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02C73-883C-4513-83F0-5068623F777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968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02C73-883C-4513-83F0-5068623F777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468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2184" y="2130425"/>
            <a:ext cx="7013448" cy="1470025"/>
          </a:xfrm>
        </p:spPr>
        <p:txBody>
          <a:bodyPr/>
          <a:lstStyle>
            <a:lvl1pPr algn="ctr">
              <a:defRPr sz="44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508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81630-9F41-49F3-AFC5-48F4BADC8643}" type="datetime1">
              <a:rPr lang="en-US" altLang="en-US" smtClean="0"/>
              <a:t>11/15/2018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9C63E-9341-4050-94BA-A965802228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63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CCA37-1846-4DDE-B5D0-F281A77B62DC}" type="datetime1">
              <a:rPr lang="en-US" altLang="en-US" smtClean="0"/>
              <a:t>11/15/2018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C6127-F5A0-49DC-987F-189AEC2179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884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9848"/>
            <a:ext cx="2057400" cy="505631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5024" y="1069848"/>
            <a:ext cx="5141976" cy="505631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6D9A7-FCD8-4140-A0CF-98A5CDDEB407}" type="datetime1">
              <a:rPr lang="en-US" altLang="en-US" smtClean="0"/>
              <a:t>11/15/2018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1EC66-912F-4B2E-B74E-24E7F24303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342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4077B-31BA-433A-AA32-078A3F361F7B}" type="datetime1">
              <a:rPr lang="en-US" altLang="en-US" smtClean="0"/>
              <a:t>11/15/2018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7B466-84CC-4B4A-B38B-50230CE016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01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4406900"/>
            <a:ext cx="712311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599" y="2906713"/>
            <a:ext cx="71231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4E1B0-6014-4A72-B362-B59CC1F717E7}" type="datetime1">
              <a:rPr lang="en-US" altLang="en-US" smtClean="0"/>
              <a:t>11/15/2018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BB1C0-C397-49C2-838E-90CBB18BFC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0950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7320" y="2221992"/>
            <a:ext cx="3528000" cy="3904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6360" y="2221992"/>
            <a:ext cx="3528000" cy="3904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39F1D-781C-4626-8336-5957C32CE471}" type="datetime1">
              <a:rPr lang="en-US" altLang="en-US" smtClean="0"/>
              <a:t>11/15/2018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7F1FB-237E-4ABF-9BB4-3CE0080F46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20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7320" y="2193481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17320" y="2871216"/>
            <a:ext cx="3528000" cy="324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7089" y="2193798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7089" y="2871215"/>
            <a:ext cx="3528000" cy="324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5D515-7C3B-40F0-8BD1-F1792DC2CEEB}" type="datetime1">
              <a:rPr lang="en-US" altLang="en-US" smtClean="0"/>
              <a:t>11/15/2018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74F28-DBFA-48F4-9C6E-C10510E0B0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228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5170A-5329-4C3F-B4E4-C359C480D03E}" type="datetime1">
              <a:rPr lang="en-US" altLang="en-US" smtClean="0"/>
              <a:t>11/15/2018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F8170-F3AB-47D1-86C5-5E7ED09134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6141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AC4BD-FDF5-4690-AC44-2B6F7E316FCB}" type="datetime1">
              <a:rPr lang="en-US" altLang="en-US" smtClean="0"/>
              <a:t>11/15/2018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476FC-333F-405F-AAB3-20FEEE4540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633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069848"/>
            <a:ext cx="3008313" cy="11051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008" y="1069848"/>
            <a:ext cx="4050792" cy="50563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8760" y="2203704"/>
            <a:ext cx="3008313" cy="39224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1C7C7-C449-45CB-A77A-968D979F8020}" type="datetime1">
              <a:rPr lang="en-US" altLang="en-US" smtClean="0"/>
              <a:t>11/15/2018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5D798-0B09-4E14-AD95-038B7BE4F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36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944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68944" y="1179575"/>
            <a:ext cx="5486400" cy="35479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8944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3081A-305D-4077-ACE1-4E6F61D64CA4}" type="datetime1">
              <a:rPr lang="en-US" altLang="en-US" smtClean="0"/>
              <a:t>11/15/2018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1A0D0-1361-40A8-ABC4-58CE3A1A26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29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417638" y="977900"/>
            <a:ext cx="72691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17638" y="2166938"/>
            <a:ext cx="7269162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BF8545F-EC19-4351-AAA1-C27F5DA415B1}" type="datetime1">
              <a:rPr lang="en-US" altLang="en-US" smtClean="0"/>
              <a:t>11/15/2018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156DD15-C323-4286-83CE-A3F21C0EDEF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hdl.handle.net/1842/16876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ulie.Watson@ed.ac.uk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508" y="1438017"/>
            <a:ext cx="6654979" cy="2027993"/>
          </a:xfrm>
        </p:spPr>
        <p:txBody>
          <a:bodyPr>
            <a:noAutofit/>
          </a:bodyPr>
          <a:lstStyle/>
          <a:p>
            <a:r>
              <a:rPr lang="en-GB" sz="3600" dirty="0">
                <a:latin typeface="+mn-lt"/>
              </a:rPr>
              <a:t>Caring Research for a Caring Place</a:t>
            </a: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Researchers in Care Homes:</a:t>
            </a: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Nuisance or Necessity?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508" y="3753394"/>
            <a:ext cx="6400800" cy="1885406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Dr Julie Watson</a:t>
            </a:r>
          </a:p>
          <a:p>
            <a:r>
              <a:rPr lang="en-GB" sz="2800" dirty="0">
                <a:solidFill>
                  <a:schemeClr val="tx1"/>
                </a:solidFill>
              </a:rPr>
              <a:t>University of Edinburgh</a:t>
            </a:r>
          </a:p>
          <a:p>
            <a:r>
              <a:rPr lang="en-GB" sz="2800">
                <a:solidFill>
                  <a:schemeClr val="tx1"/>
                </a:solidFill>
              </a:rPr>
              <a:t>ECRED/Nursing </a:t>
            </a:r>
            <a:r>
              <a:rPr lang="en-GB" sz="2800" smtClean="0">
                <a:solidFill>
                  <a:schemeClr val="tx1"/>
                </a:solidFill>
              </a:rPr>
              <a:t>Studies</a:t>
            </a:r>
            <a:endParaRPr lang="en-GB" sz="2800" dirty="0">
              <a:solidFill>
                <a:schemeClr val="tx1"/>
              </a:solidFill>
            </a:endParaRPr>
          </a:p>
          <a:p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C63E-9341-4050-94BA-A9658022287F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0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664" y="1088572"/>
            <a:ext cx="7130686" cy="357051"/>
          </a:xfrm>
        </p:spPr>
        <p:txBody>
          <a:bodyPr>
            <a:noAutofit/>
          </a:bodyPr>
          <a:lstStyle/>
          <a:p>
            <a:r>
              <a:rPr lang="en-GB" dirty="0">
                <a:latin typeface="+mn-lt"/>
              </a:rPr>
              <a:t>Key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1782" y="2307773"/>
            <a:ext cx="7811589" cy="5168536"/>
          </a:xfrm>
        </p:spPr>
        <p:txBody>
          <a:bodyPr/>
          <a:lstStyle/>
          <a:p>
            <a:r>
              <a:rPr lang="en-GB" sz="2800" dirty="0" smtClean="0"/>
              <a:t>Student nurses:</a:t>
            </a:r>
          </a:p>
          <a:p>
            <a:pPr lvl="1"/>
            <a:r>
              <a:rPr lang="en-GB" dirty="0" smtClean="0"/>
              <a:t>don’t consider care home nursing a good career</a:t>
            </a:r>
          </a:p>
          <a:p>
            <a:pPr lvl="1"/>
            <a:r>
              <a:rPr lang="en-GB" dirty="0" smtClean="0"/>
              <a:t>influenced by negative media stories</a:t>
            </a:r>
          </a:p>
          <a:p>
            <a:pPr lvl="1"/>
            <a:r>
              <a:rPr lang="en-GB" dirty="0" smtClean="0"/>
              <a:t>think they will ‘lose clinical skills’ AND ‘have too much responsibility</a:t>
            </a:r>
          </a:p>
          <a:p>
            <a:pPr lvl="1"/>
            <a:r>
              <a:rPr lang="en-GB" dirty="0" smtClean="0"/>
              <a:t>need </a:t>
            </a:r>
            <a:r>
              <a:rPr lang="en-GB" dirty="0"/>
              <a:t>to know more about and hear positive stories about care home nursing</a:t>
            </a:r>
          </a:p>
          <a:p>
            <a:endParaRPr lang="en-GB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337" y="1210493"/>
            <a:ext cx="1754341" cy="133241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B466-84CC-4B4A-B38B-50230CE016DC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67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936" y="1131095"/>
            <a:ext cx="7886700" cy="238962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2732"/>
            <a:ext cx="7886700" cy="4027241"/>
          </a:xfrm>
        </p:spPr>
        <p:txBody>
          <a:bodyPr/>
          <a:lstStyle/>
          <a:p>
            <a:pPr marL="0" indent="0" algn="ctr">
              <a:buNone/>
            </a:pPr>
            <a:endParaRPr lang="en-GB" sz="4050" dirty="0"/>
          </a:p>
          <a:p>
            <a:pPr marL="0" indent="0" algn="ctr">
              <a:buNone/>
            </a:pPr>
            <a:r>
              <a:rPr lang="en-GB" sz="4050" dirty="0"/>
              <a:t>Nuisance?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4050" dirty="0"/>
              <a:t>Necessity?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B466-84CC-4B4A-B38B-50230CE016DC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45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2080" y="1140823"/>
            <a:ext cx="7113270" cy="644434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+mn-lt"/>
              </a:rPr>
              <a:t>Nuisance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2742" y="2090057"/>
            <a:ext cx="7252607" cy="4058194"/>
          </a:xfrm>
        </p:spPr>
        <p:txBody>
          <a:bodyPr/>
          <a:lstStyle/>
          <a:p>
            <a:r>
              <a:rPr lang="en-GB" sz="2800" dirty="0" smtClean="0"/>
              <a:t>Asking students to give of their time for a focus group (with lunch!)</a:t>
            </a:r>
          </a:p>
          <a:p>
            <a:r>
              <a:rPr lang="en-GB" sz="2800" dirty="0" smtClean="0"/>
              <a:t>Asking students to volunteer time to make a film</a:t>
            </a:r>
          </a:p>
          <a:p>
            <a:r>
              <a:rPr lang="en-GB" sz="2800" dirty="0" smtClean="0"/>
              <a:t>Asking care home nurses to volunteer time to be interviewed and filmed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694" y="5023621"/>
            <a:ext cx="1885950" cy="1704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2675" y="5023621"/>
            <a:ext cx="1888772" cy="125689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B466-84CC-4B4A-B38B-50230CE016DC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55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638" y="977900"/>
            <a:ext cx="7269162" cy="720271"/>
          </a:xfrm>
        </p:spPr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Necessity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2410" y="1924594"/>
            <a:ext cx="7663544" cy="4624252"/>
          </a:xfrm>
        </p:spPr>
        <p:txBody>
          <a:bodyPr/>
          <a:lstStyle/>
          <a:p>
            <a:r>
              <a:rPr lang="en-GB" sz="2800" dirty="0" smtClean="0"/>
              <a:t>There is a recruitment and retention crisis in care home nursing</a:t>
            </a:r>
          </a:p>
          <a:p>
            <a:r>
              <a:rPr lang="en-GB" sz="2800" dirty="0" smtClean="0"/>
              <a:t>Most student nurses training in acute care</a:t>
            </a:r>
          </a:p>
          <a:p>
            <a:r>
              <a:rPr lang="en-GB" sz="2800" dirty="0" smtClean="0"/>
              <a:t>3 times as many care home beds as acute NHS</a:t>
            </a:r>
          </a:p>
          <a:p>
            <a:r>
              <a:rPr lang="en-GB" sz="2800" dirty="0" smtClean="0"/>
              <a:t>By 2040 care homes are projected to be the most common place of death (Bone et al 2017)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806" y="5069478"/>
            <a:ext cx="2629988" cy="147936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B466-84CC-4B4A-B38B-50230CE016DC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61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326" y="1097281"/>
            <a:ext cx="7270024" cy="705394"/>
          </a:xfrm>
        </p:spPr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Summary and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788" y="1994263"/>
            <a:ext cx="7104561" cy="4624251"/>
          </a:xfrm>
        </p:spPr>
        <p:txBody>
          <a:bodyPr/>
          <a:lstStyle/>
          <a:p>
            <a:r>
              <a:rPr lang="en-GB" sz="2800" dirty="0" smtClean="0"/>
              <a:t>Described two examples of care home research</a:t>
            </a:r>
          </a:p>
          <a:p>
            <a:r>
              <a:rPr lang="en-GB" sz="2800" dirty="0" smtClean="0"/>
              <a:t>Illustrated the tension between research as a nuisance and a necessity</a:t>
            </a:r>
          </a:p>
          <a:p>
            <a:endParaRPr lang="en-GB" sz="2800" dirty="0"/>
          </a:p>
          <a:p>
            <a:pPr marL="0" indent="0" algn="ctr">
              <a:buNone/>
            </a:pPr>
            <a:r>
              <a:rPr lang="en-GB" sz="2800" b="1" dirty="0" smtClean="0"/>
              <a:t>Conclusion</a:t>
            </a:r>
          </a:p>
          <a:p>
            <a:pPr marL="0" indent="0">
              <a:buNone/>
            </a:pPr>
            <a:r>
              <a:rPr lang="en-GB" sz="2800" dirty="0" smtClean="0"/>
              <a:t>Despite the nuisances, research is a necessary part of the caring process that enables care homes to be caring places. 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B466-84CC-4B4A-B38B-50230CE016DC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84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6" y="1045029"/>
            <a:ext cx="7277026" cy="269965"/>
          </a:xfrm>
        </p:spPr>
        <p:txBody>
          <a:bodyPr>
            <a:noAutofit/>
          </a:bodyPr>
          <a:lstStyle/>
          <a:p>
            <a:r>
              <a:rPr lang="en-GB" dirty="0">
                <a:latin typeface="+mn-lt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86" y="1532709"/>
            <a:ext cx="7733210" cy="5111931"/>
          </a:xfrm>
        </p:spPr>
        <p:txBody>
          <a:bodyPr/>
          <a:lstStyle/>
          <a:p>
            <a:r>
              <a:rPr lang="en-GB" sz="2400" dirty="0"/>
              <a:t>Bone, A.E., Gomes, B. </a:t>
            </a:r>
            <a:r>
              <a:rPr lang="en-GB" sz="2400" dirty="0" err="1"/>
              <a:t>Etkind</a:t>
            </a:r>
            <a:r>
              <a:rPr lang="en-GB" sz="2400" dirty="0"/>
              <a:t>, et al </a:t>
            </a:r>
            <a:r>
              <a:rPr lang="en-GB" sz="2400" dirty="0" smtClean="0"/>
              <a:t>(2017) What </a:t>
            </a:r>
            <a:r>
              <a:rPr lang="en-GB" sz="2400" dirty="0"/>
              <a:t>is the impact of population ageing on the future provision of end-of-life care? Population-based projections of place of death </a:t>
            </a:r>
            <a:r>
              <a:rPr lang="en-GB" sz="2400" i="1" dirty="0"/>
              <a:t>Palliative Medicine</a:t>
            </a:r>
            <a:r>
              <a:rPr lang="en-GB" sz="2400" dirty="0"/>
              <a:t> </a:t>
            </a:r>
            <a:r>
              <a:rPr lang="en-GB" sz="2400" dirty="0" smtClean="0"/>
              <a:t>DO1:1077/0269216317734435https</a:t>
            </a:r>
          </a:p>
          <a:p>
            <a:r>
              <a:rPr lang="en-GB" sz="2400" dirty="0"/>
              <a:t>Watson, J. (2016) Developing the Senses Framework to support relationship-centred care for people with advanced dementia until the end of life in care homes </a:t>
            </a:r>
            <a:r>
              <a:rPr lang="en-GB" sz="2400" i="1" dirty="0"/>
              <a:t>Dementia</a:t>
            </a:r>
            <a:r>
              <a:rPr lang="en-GB" sz="2400" dirty="0"/>
              <a:t> DOI: 10.1177/1471301216682880 online</a:t>
            </a:r>
          </a:p>
          <a:p>
            <a:r>
              <a:rPr lang="en-GB" sz="2400" dirty="0"/>
              <a:t>Watson, J (2016) Face to Face: Relating to people with dementia until the end of life in care homes </a:t>
            </a:r>
            <a:r>
              <a:rPr lang="en-GB" sz="2400" u="sng" dirty="0">
                <a:hlinkClick r:id="rId3"/>
              </a:rPr>
              <a:t>http://hdl.handle.net/1842/16876</a:t>
            </a:r>
            <a:endParaRPr lang="en-GB" sz="2400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B466-84CC-4B4A-B38B-50230CE016DC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61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226" y="3805646"/>
            <a:ext cx="7269162" cy="1824809"/>
          </a:xfrm>
        </p:spPr>
        <p:txBody>
          <a:bodyPr/>
          <a:lstStyle/>
          <a:p>
            <a:pPr algn="ctr"/>
            <a:r>
              <a:rPr lang="en-GB" dirty="0" smtClean="0">
                <a:hlinkClick r:id="rId3"/>
              </a:rPr>
              <a:t>Julie.Watson@ed.ac.uk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1400" dirty="0" smtClean="0"/>
              <a:t>All images (except </a:t>
            </a:r>
            <a:r>
              <a:rPr lang="en-GB" sz="1400" dirty="0" err="1" smtClean="0"/>
              <a:t>iStock</a:t>
            </a:r>
            <a:r>
              <a:rPr lang="en-GB" sz="1400" dirty="0" smtClean="0"/>
              <a:t> purchase on slide 3) from Google Image labelled with permission for reuse</a:t>
            </a:r>
            <a:endParaRPr lang="en-GB" sz="1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970" y="866866"/>
            <a:ext cx="7269162" cy="36703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B466-84CC-4B4A-B38B-50230CE016DC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759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42" y="1345342"/>
            <a:ext cx="6947807" cy="716692"/>
          </a:xfrm>
        </p:spPr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Overview of next 10 minutes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1" y="2468279"/>
            <a:ext cx="7402287" cy="3349047"/>
          </a:xfrm>
        </p:spPr>
        <p:txBody>
          <a:bodyPr>
            <a:normAutofit/>
          </a:bodyPr>
          <a:lstStyle/>
          <a:p>
            <a:r>
              <a:rPr lang="en-GB" sz="2800" dirty="0" smtClean="0"/>
              <a:t>Examples of two care home research projects</a:t>
            </a:r>
          </a:p>
          <a:p>
            <a:pPr lvl="1"/>
            <a:r>
              <a:rPr lang="en-GB" dirty="0"/>
              <a:t>What the projects were about</a:t>
            </a:r>
          </a:p>
          <a:p>
            <a:pPr lvl="1"/>
            <a:r>
              <a:rPr lang="en-GB" dirty="0"/>
              <a:t>Key findings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sz="2800" dirty="0" smtClean="0"/>
              <a:t>Consider which aspects were a nuisance and which a necessity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435" y="939097"/>
            <a:ext cx="919767" cy="119450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B466-84CC-4B4A-B38B-50230CE016DC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17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42" y="1122920"/>
            <a:ext cx="6947807" cy="601377"/>
          </a:xfrm>
        </p:spPr>
        <p:txBody>
          <a:bodyPr>
            <a:normAutofit/>
          </a:bodyPr>
          <a:lstStyle/>
          <a:p>
            <a:r>
              <a:rPr lang="en-GB" sz="3000" dirty="0">
                <a:latin typeface="+mn-lt"/>
              </a:rPr>
              <a:t>Example </a:t>
            </a:r>
            <a:r>
              <a:rPr lang="en-GB" sz="3000" dirty="0" smtClean="0">
                <a:latin typeface="+mn-lt"/>
              </a:rPr>
              <a:t>1 </a:t>
            </a:r>
            <a:r>
              <a:rPr lang="en-GB" sz="1400" dirty="0" smtClean="0">
                <a:latin typeface="+mn-lt"/>
              </a:rPr>
              <a:t>(Image purchased from </a:t>
            </a:r>
            <a:r>
              <a:rPr lang="en-GB" sz="1400" dirty="0" err="1" smtClean="0">
                <a:latin typeface="+mn-lt"/>
              </a:rPr>
              <a:t>iStock</a:t>
            </a:r>
            <a:r>
              <a:rPr lang="en-GB" sz="1400" dirty="0" smtClean="0">
                <a:latin typeface="+mn-lt"/>
              </a:rPr>
              <a:t> with permission to use)</a:t>
            </a:r>
            <a:endParaRPr lang="en-GB" sz="1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2046" y="1724297"/>
            <a:ext cx="7262948" cy="485938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Aim: To understand how care staff and people with advanced dementia relate to each other in a care home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What I did..</a:t>
            </a:r>
          </a:p>
          <a:p>
            <a:r>
              <a:rPr lang="en-GB" sz="2800" dirty="0" smtClean="0"/>
              <a:t>10 months observing and working alongside staff in one care home</a:t>
            </a:r>
          </a:p>
          <a:p>
            <a:r>
              <a:rPr lang="en-GB" sz="2800" dirty="0" smtClean="0"/>
              <a:t>24 interviews with staff</a:t>
            </a:r>
          </a:p>
          <a:p>
            <a:r>
              <a:rPr lang="en-GB" sz="2800" dirty="0" smtClean="0"/>
              <a:t>3 group discussions with staff</a:t>
            </a:r>
          </a:p>
          <a:p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691" y="2926841"/>
            <a:ext cx="2441189" cy="16202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B466-84CC-4B4A-B38B-50230CE016DC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06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8868" y="1056954"/>
            <a:ext cx="7226481" cy="397377"/>
          </a:xfrm>
        </p:spPr>
        <p:txBody>
          <a:bodyPr>
            <a:noAutofit/>
          </a:bodyPr>
          <a:lstStyle/>
          <a:p>
            <a:r>
              <a:rPr lang="en-GB" sz="3200" dirty="0">
                <a:latin typeface="+mn-lt"/>
              </a:rPr>
              <a:t>Key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8868" y="1629548"/>
            <a:ext cx="7759338" cy="5023801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P</a:t>
            </a:r>
            <a:r>
              <a:rPr lang="en-GB" dirty="0" smtClean="0"/>
              <a:t>eople with advanced dementia are </a:t>
            </a:r>
            <a:r>
              <a:rPr lang="en-GB" dirty="0"/>
              <a:t>actively engaged </a:t>
            </a:r>
            <a:r>
              <a:rPr lang="en-GB" dirty="0" smtClean="0"/>
              <a:t>in relationships until </a:t>
            </a:r>
            <a:r>
              <a:rPr lang="en-GB" dirty="0"/>
              <a:t>the end of life.</a:t>
            </a:r>
          </a:p>
          <a:p>
            <a:endParaRPr lang="en-GB" dirty="0" smtClean="0"/>
          </a:p>
          <a:p>
            <a:r>
              <a:rPr lang="en-GB" dirty="0"/>
              <a:t>T</a:t>
            </a:r>
            <a:r>
              <a:rPr lang="en-GB" dirty="0" smtClean="0"/>
              <a:t>he importance of </a:t>
            </a:r>
            <a:r>
              <a:rPr lang="en-GB" dirty="0"/>
              <a:t>non-verbal communication </a:t>
            </a:r>
            <a:r>
              <a:rPr lang="en-GB" dirty="0" smtClean="0"/>
              <a:t>and interaction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Hands-on </a:t>
            </a:r>
            <a:r>
              <a:rPr lang="en-GB" dirty="0"/>
              <a:t>bodily care of people with </a:t>
            </a:r>
            <a:r>
              <a:rPr lang="en-GB" dirty="0" smtClean="0"/>
              <a:t>advanced dementia is </a:t>
            </a:r>
            <a:r>
              <a:rPr lang="en-GB" dirty="0"/>
              <a:t>complex </a:t>
            </a:r>
            <a:r>
              <a:rPr lang="en-GB" dirty="0" smtClean="0"/>
              <a:t>and key to relationships.</a:t>
            </a:r>
            <a:endParaRPr lang="en-GB" dirty="0"/>
          </a:p>
          <a:p>
            <a:endParaRPr lang="en-GB" dirty="0" smtClean="0"/>
          </a:p>
          <a:p>
            <a:r>
              <a:rPr lang="en-GB" dirty="0"/>
              <a:t>F</a:t>
            </a:r>
            <a:r>
              <a:rPr lang="en-GB" dirty="0" smtClean="0"/>
              <a:t>eelings </a:t>
            </a:r>
            <a:r>
              <a:rPr lang="en-GB" dirty="0"/>
              <a:t>of residents </a:t>
            </a:r>
            <a:r>
              <a:rPr lang="en-GB" dirty="0" smtClean="0"/>
              <a:t>and staff are interconnected</a:t>
            </a: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67154" y="5036928"/>
            <a:ext cx="1803826" cy="142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B466-84CC-4B4A-B38B-50230CE016DC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31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238962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0090" y="1462732"/>
            <a:ext cx="6695259" cy="4027241"/>
          </a:xfrm>
        </p:spPr>
        <p:txBody>
          <a:bodyPr/>
          <a:lstStyle/>
          <a:p>
            <a:pPr marL="0" indent="0" algn="ctr">
              <a:buNone/>
            </a:pPr>
            <a:endParaRPr lang="en-GB" sz="4050" dirty="0"/>
          </a:p>
          <a:p>
            <a:pPr marL="0" indent="0" algn="ctr">
              <a:buNone/>
            </a:pPr>
            <a:r>
              <a:rPr lang="en-GB" sz="4050" dirty="0"/>
              <a:t>Nuisance?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4050" dirty="0"/>
              <a:t>Necessity?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B466-84CC-4B4A-B38B-50230CE016DC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52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246" y="1524514"/>
            <a:ext cx="7148104" cy="864974"/>
          </a:xfrm>
        </p:spPr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Nuisance  - to residents and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2376" y="2612571"/>
            <a:ext cx="6912973" cy="3561806"/>
          </a:xfrm>
        </p:spPr>
        <p:txBody>
          <a:bodyPr/>
          <a:lstStyle/>
          <a:p>
            <a:r>
              <a:rPr lang="en-GB" sz="2800" dirty="0" smtClean="0"/>
              <a:t>This is their home</a:t>
            </a:r>
          </a:p>
          <a:p>
            <a:r>
              <a:rPr lang="en-GB" sz="2800" dirty="0" smtClean="0"/>
              <a:t>Capacity issues </a:t>
            </a:r>
          </a:p>
          <a:p>
            <a:r>
              <a:rPr lang="en-GB" sz="2800" dirty="0" smtClean="0"/>
              <a:t>Taking staff away from residents</a:t>
            </a:r>
          </a:p>
          <a:p>
            <a:r>
              <a:rPr lang="en-GB" sz="2800" dirty="0" smtClean="0"/>
              <a:t>Intrusive – ethical issues – invasion of privacy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98" y="4764875"/>
            <a:ext cx="2448878" cy="163258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B466-84CC-4B4A-B38B-50230CE016DC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61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290" y="1166949"/>
            <a:ext cx="7000059" cy="548640"/>
          </a:xfrm>
        </p:spPr>
        <p:txBody>
          <a:bodyPr>
            <a:noAutofit/>
          </a:bodyPr>
          <a:lstStyle/>
          <a:p>
            <a:r>
              <a:rPr lang="en-GB" dirty="0">
                <a:latin typeface="+mn-lt"/>
              </a:rPr>
              <a:t>Nuisance – to the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2376" y="2512424"/>
            <a:ext cx="7376161" cy="4132216"/>
          </a:xfrm>
        </p:spPr>
        <p:txBody>
          <a:bodyPr/>
          <a:lstStyle/>
          <a:p>
            <a:r>
              <a:rPr lang="en-GB" sz="2800" dirty="0" smtClean="0"/>
              <a:t>Staff feeling watched  </a:t>
            </a:r>
          </a:p>
          <a:p>
            <a:r>
              <a:rPr lang="en-GB" sz="2800" dirty="0" smtClean="0"/>
              <a:t>Trust – worries about researcher seeing things that are wrong</a:t>
            </a:r>
          </a:p>
          <a:p>
            <a:r>
              <a:rPr lang="en-GB" sz="2800" dirty="0" smtClean="0"/>
              <a:t>Taking up staff’s time when busy</a:t>
            </a:r>
          </a:p>
          <a:p>
            <a:r>
              <a:rPr lang="en-GB" sz="2800" dirty="0" smtClean="0"/>
              <a:t>No benefit to the care home in the short term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14" y="1493520"/>
            <a:ext cx="1018904" cy="101890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B466-84CC-4B4A-B38B-50230CE016DC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08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290" y="1131095"/>
            <a:ext cx="7000059" cy="358072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+mn-lt"/>
              </a:rPr>
              <a:t>Necessity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9828" y="2760616"/>
            <a:ext cx="7663543" cy="4097383"/>
          </a:xfrm>
        </p:spPr>
        <p:txBody>
          <a:bodyPr/>
          <a:lstStyle/>
          <a:p>
            <a:r>
              <a:rPr lang="en-GB" sz="2800" dirty="0" smtClean="0"/>
              <a:t>People with advanced dementia can be seen as ‘already dead’</a:t>
            </a:r>
          </a:p>
          <a:p>
            <a:r>
              <a:rPr lang="en-GB" sz="2800" dirty="0"/>
              <a:t>Expertise in care homes we can learn from</a:t>
            </a:r>
          </a:p>
          <a:p>
            <a:r>
              <a:rPr lang="en-GB" sz="2800" dirty="0" smtClean="0"/>
              <a:t>Some </a:t>
            </a:r>
            <a:r>
              <a:rPr lang="en-GB" sz="2800" dirty="0"/>
              <a:t>care homes struggle </a:t>
            </a:r>
            <a:r>
              <a:rPr lang="en-GB" sz="2800" dirty="0" smtClean="0"/>
              <a:t>- </a:t>
            </a:r>
            <a:r>
              <a:rPr lang="en-GB" sz="2800" dirty="0"/>
              <a:t>what </a:t>
            </a:r>
            <a:r>
              <a:rPr lang="en-GB" sz="2800" dirty="0" smtClean="0"/>
              <a:t>works?</a:t>
            </a:r>
            <a:endParaRPr lang="en-GB" sz="2800" dirty="0"/>
          </a:p>
          <a:p>
            <a:r>
              <a:rPr lang="en-GB" sz="2800" dirty="0" smtClean="0"/>
              <a:t>Evidence base of care home care and dementia care</a:t>
            </a:r>
            <a:r>
              <a:rPr lang="en-GB" sz="2800" dirty="0"/>
              <a:t> </a:t>
            </a:r>
            <a:r>
              <a:rPr lang="en-GB" sz="2800" dirty="0" smtClean="0"/>
              <a:t>needs further developed</a:t>
            </a:r>
            <a:r>
              <a:rPr lang="en-GB" sz="2800" dirty="0"/>
              <a:t> </a:t>
            </a:r>
            <a:r>
              <a:rPr lang="en-GB" sz="2800" dirty="0" smtClean="0"/>
              <a:t>- </a:t>
            </a:r>
            <a:r>
              <a:rPr lang="en-GB" sz="2800" dirty="0"/>
              <a:t>c</a:t>
            </a:r>
            <a:r>
              <a:rPr lang="en-GB" sz="2800" dirty="0" smtClean="0"/>
              <a:t>are homes are also work places and regulated care providers</a:t>
            </a:r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90" y="1079863"/>
            <a:ext cx="1166165" cy="146303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B466-84CC-4B4A-B38B-50230CE016DC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33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502" y="1045030"/>
            <a:ext cx="6886847" cy="470262"/>
          </a:xfrm>
        </p:spPr>
        <p:txBody>
          <a:bodyPr>
            <a:noAutofit/>
          </a:bodyPr>
          <a:lstStyle/>
          <a:p>
            <a:r>
              <a:rPr lang="en-GB" sz="3200" dirty="0">
                <a:latin typeface="+mn-lt"/>
              </a:rPr>
              <a:t>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1933302"/>
            <a:ext cx="7707086" cy="479842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Aims</a:t>
            </a:r>
          </a:p>
          <a:p>
            <a:r>
              <a:rPr lang="en-GB" sz="2800" dirty="0" smtClean="0"/>
              <a:t>To </a:t>
            </a:r>
            <a:r>
              <a:rPr lang="en-GB" sz="2800" dirty="0"/>
              <a:t>explore student nurses’ attitudes towards </a:t>
            </a:r>
            <a:r>
              <a:rPr lang="en-GB" sz="2800" dirty="0" smtClean="0"/>
              <a:t>care home nursing </a:t>
            </a:r>
            <a:r>
              <a:rPr lang="en-GB" sz="2800" dirty="0"/>
              <a:t>and </a:t>
            </a:r>
            <a:r>
              <a:rPr lang="en-GB" sz="2800" dirty="0" smtClean="0"/>
              <a:t>their knowledge </a:t>
            </a:r>
            <a:r>
              <a:rPr lang="en-GB" sz="2800" dirty="0"/>
              <a:t>of, educational opportunities within the </a:t>
            </a:r>
            <a:r>
              <a:rPr lang="en-GB" sz="2800" dirty="0" smtClean="0"/>
              <a:t>care home </a:t>
            </a:r>
            <a:r>
              <a:rPr lang="en-GB" sz="2800" dirty="0"/>
              <a:t>setting. 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What we did…</a:t>
            </a:r>
          </a:p>
          <a:p>
            <a:r>
              <a:rPr lang="en-GB" sz="2800" dirty="0" smtClean="0"/>
              <a:t>Focus groups with 36 student nurses at University of Edinburgh</a:t>
            </a:r>
          </a:p>
          <a:p>
            <a:r>
              <a:rPr lang="en-GB" sz="2800" dirty="0" smtClean="0"/>
              <a:t>Making a short film about care home nursing with students 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159" y="1051220"/>
            <a:ext cx="915852" cy="137377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B466-84CC-4B4A-B38B-50230CE016DC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7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pres6.potx</Template>
  <TotalTime>387</TotalTime>
  <Words>836</Words>
  <Application>Microsoft Office PowerPoint</Application>
  <PresentationFormat>On-screen Show (4:3)</PresentationFormat>
  <Paragraphs>130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MS PGothic</vt:lpstr>
      <vt:lpstr>Arial</vt:lpstr>
      <vt:lpstr>Calibri</vt:lpstr>
      <vt:lpstr>pres6</vt:lpstr>
      <vt:lpstr>Caring Research for a Caring Place Researchers in Care Homes: Nuisance or Necessity?</vt:lpstr>
      <vt:lpstr>Overview of next 10 minutes</vt:lpstr>
      <vt:lpstr>Example 1 (Image purchased from iStock with permission to use)</vt:lpstr>
      <vt:lpstr>Key findings</vt:lpstr>
      <vt:lpstr>PowerPoint Presentation</vt:lpstr>
      <vt:lpstr>Nuisance  - to residents and families</vt:lpstr>
      <vt:lpstr>Nuisance – to the staff</vt:lpstr>
      <vt:lpstr>Necessity</vt:lpstr>
      <vt:lpstr>Example 2</vt:lpstr>
      <vt:lpstr>Key Findings</vt:lpstr>
      <vt:lpstr>PowerPoint Presentation</vt:lpstr>
      <vt:lpstr>Nuisance</vt:lpstr>
      <vt:lpstr>Necessity</vt:lpstr>
      <vt:lpstr>Summary and Conclusion</vt:lpstr>
      <vt:lpstr>References</vt:lpstr>
      <vt:lpstr>Julie.Watson@ed.ac.uk  All images (except iStock purchase on slide 3) from Google Image labelled with permission for reuse</vt:lpstr>
    </vt:vector>
  </TitlesOfParts>
  <Company>The University of Edinburgh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should go here</dc:title>
  <dc:creator>Aileen Robertson</dc:creator>
  <cp:lastModifiedBy>WATSON Julie</cp:lastModifiedBy>
  <cp:revision>42</cp:revision>
  <cp:lastPrinted>2018-11-07T14:15:18Z</cp:lastPrinted>
  <dcterms:created xsi:type="dcterms:W3CDTF">2012-04-25T15:10:26Z</dcterms:created>
  <dcterms:modified xsi:type="dcterms:W3CDTF">2018-11-15T13:58:03Z</dcterms:modified>
</cp:coreProperties>
</file>