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13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1572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5703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930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168"/>
            <a:ext cx="4038600" cy="396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168"/>
            <a:ext cx="4038600" cy="39687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6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3467"/>
            <a:ext cx="4040188" cy="801289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94756"/>
            <a:ext cx="4040188" cy="33071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3467"/>
            <a:ext cx="4041775" cy="801289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94756"/>
            <a:ext cx="4041775" cy="33071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08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9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179214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97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02023"/>
            <a:ext cx="5111750" cy="39297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02023"/>
            <a:ext cx="3008313" cy="3929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610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162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ags" Target="../tags/tag2.xml"/><Relationship Id="rId12" Type="http://schemas.openxmlformats.org/officeDocument/2006/relationships/image" Target="../media/image1.emf"/><Relationship Id="rId13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663113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7" name="Picture 6" descr="foots.eps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0211"/>
            <a:ext cx="9169270" cy="125035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667660" y="6316224"/>
            <a:ext cx="4476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Quality Education for a Healthier Scotland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 descr="NES 2colour spot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805" y="236832"/>
            <a:ext cx="1203089" cy="1194792"/>
          </a:xfrm>
          <a:prstGeom prst="rect">
            <a:avLst/>
          </a:prstGeom>
        </p:spPr>
      </p:pic>
    </p:spTree>
    <p:custDataLst>
      <p:tags r:id="rId11"/>
    </p:custDataLst>
    <p:extLst>
      <p:ext uri="{BB962C8B-B14F-4D97-AF65-F5344CB8AC3E}">
        <p14:creationId xmlns:p14="http://schemas.microsoft.com/office/powerpoint/2010/main" val="148121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491880" y="836712"/>
            <a:ext cx="4056112" cy="665017"/>
          </a:xfrm>
          <a:prstGeom prst="rect">
            <a:avLst/>
          </a:prstGeom>
          <a:solidFill>
            <a:srgbClr val="D5EDF4"/>
          </a:solidFill>
        </p:spPr>
        <p:txBody>
          <a:bodyPr>
            <a:normAutofit fontScale="5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A8B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CLINICAL SKILLS</a:t>
            </a: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A8B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/>
            </a:r>
            <a:b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A8B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A8B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Managed Educational Network</a:t>
            </a: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A8B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/>
            </a:r>
            <a:b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A8B1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9B9A8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                            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9B9A8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Excellent skills for excellent care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79B9A8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Exploring the role of Tactical Decision Games (TDGs) as a novel method of teaching Non-Technical Skills (NTS)</a:t>
            </a:r>
            <a:endParaRPr lang="en-US" sz="2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Iain Drummond</a:t>
            </a:r>
          </a:p>
          <a:p>
            <a:r>
              <a:rPr lang="en-US" dirty="0" smtClean="0"/>
              <a:t>University of Edinburgh/NHS Fife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1685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Aim of Research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r>
              <a:rPr lang="en-GB" dirty="0" smtClean="0"/>
              <a:t>To explore </a:t>
            </a:r>
            <a:r>
              <a:rPr lang="en-GB" dirty="0"/>
              <a:t>the role of Tactical Decision Games (TDGs) as a novel method of teaching Non-Technical Skills (NTS) to final year medical students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709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1) To </a:t>
            </a:r>
            <a:r>
              <a:rPr lang="en-GB" dirty="0" smtClean="0"/>
              <a:t>explore </a:t>
            </a:r>
            <a:r>
              <a:rPr lang="en-GB" dirty="0"/>
              <a:t>the </a:t>
            </a:r>
            <a:r>
              <a:rPr lang="en-GB" dirty="0" smtClean="0"/>
              <a:t>feasibility </a:t>
            </a:r>
            <a:r>
              <a:rPr lang="en-GB" dirty="0"/>
              <a:t>of using TDGs as a novel teaching method with final year medical students.</a:t>
            </a:r>
          </a:p>
          <a:p>
            <a:r>
              <a:rPr lang="en-GB" dirty="0"/>
              <a:t>2) To </a:t>
            </a:r>
            <a:r>
              <a:rPr lang="en-GB" dirty="0" smtClean="0"/>
              <a:t>explore how </a:t>
            </a:r>
            <a:r>
              <a:rPr lang="en-GB" dirty="0"/>
              <a:t>to use TDGs most effectively to teach NTS to final year medical students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80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Provisional Phase 2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2A) To investigate </a:t>
            </a:r>
            <a:r>
              <a:rPr lang="en-GB" dirty="0"/>
              <a:t>whether participating in TDGs </a:t>
            </a:r>
            <a:r>
              <a:rPr lang="en-GB" dirty="0" smtClean="0"/>
              <a:t>subsequently influences NTS </a:t>
            </a:r>
            <a:r>
              <a:rPr lang="en-GB" dirty="0"/>
              <a:t>behaviour (in an acute care setting)</a:t>
            </a:r>
          </a:p>
          <a:p>
            <a:r>
              <a:rPr lang="en-GB" dirty="0"/>
              <a:t>(If </a:t>
            </a:r>
            <a:r>
              <a:rPr lang="en-GB" dirty="0" smtClean="0"/>
              <a:t>it does) </a:t>
            </a:r>
            <a:r>
              <a:rPr lang="en-GB" dirty="0"/>
              <a:t>to </a:t>
            </a:r>
            <a:r>
              <a:rPr lang="en-GB" dirty="0" smtClean="0"/>
              <a:t>explore in what ways participating </a:t>
            </a:r>
            <a:r>
              <a:rPr lang="en-GB" dirty="0"/>
              <a:t>in TDGs influences NTS </a:t>
            </a:r>
            <a:r>
              <a:rPr lang="en-GB" dirty="0" smtClean="0"/>
              <a:t>behaviour</a:t>
            </a:r>
            <a:endParaRPr lang="en-GB" dirty="0"/>
          </a:p>
          <a:p>
            <a:r>
              <a:rPr lang="en-GB" dirty="0" smtClean="0"/>
              <a:t>2B) To </a:t>
            </a:r>
            <a:r>
              <a:rPr lang="en-GB" dirty="0"/>
              <a:t>develop medical </a:t>
            </a:r>
            <a:r>
              <a:rPr lang="en-GB" dirty="0" smtClean="0"/>
              <a:t>TDGs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309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Action research study; students as co-creators</a:t>
            </a:r>
          </a:p>
          <a:p>
            <a:r>
              <a:rPr lang="en-US" dirty="0" smtClean="0"/>
              <a:t>Informed by pragmatic and constructivist epistemology</a:t>
            </a:r>
          </a:p>
          <a:p>
            <a:r>
              <a:rPr lang="en-US" dirty="0" smtClean="0"/>
              <a:t>2 generic TDGs, acute care simulation and focus group</a:t>
            </a:r>
          </a:p>
          <a:p>
            <a:r>
              <a:rPr lang="en-US" dirty="0" smtClean="0"/>
              <a:t>Short presentation and discussion around NTS between TDGs</a:t>
            </a:r>
          </a:p>
          <a:p>
            <a:r>
              <a:rPr lang="en-GB" dirty="0"/>
              <a:t>TDGs/simulations video recorded and focus groups audio recorded and </a:t>
            </a:r>
            <a:r>
              <a:rPr lang="en-GB" dirty="0" smtClean="0"/>
              <a:t>transcribed</a:t>
            </a:r>
          </a:p>
          <a:p>
            <a:r>
              <a:rPr lang="en-GB" dirty="0" smtClean="0"/>
              <a:t>Iterative process as findings of 1 cycle inform development of the next </a:t>
            </a:r>
          </a:p>
          <a:p>
            <a:endParaRPr lang="en-GB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21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Thematic analysis of focus group data and participant observation in TDG sessions</a:t>
            </a:r>
          </a:p>
          <a:p>
            <a:r>
              <a:rPr lang="en-GB" dirty="0" smtClean="0"/>
              <a:t>Generic</a:t>
            </a:r>
            <a:r>
              <a:rPr lang="en-GB" dirty="0"/>
              <a:t>/medical/mixed games</a:t>
            </a:r>
          </a:p>
          <a:p>
            <a:r>
              <a:rPr lang="en-GB" dirty="0"/>
              <a:t>Length/format of sessions/size of groups</a:t>
            </a:r>
          </a:p>
          <a:p>
            <a:r>
              <a:rPr lang="en-GB" dirty="0"/>
              <a:t>Pre-assigning roles</a:t>
            </a:r>
          </a:p>
          <a:p>
            <a:r>
              <a:rPr lang="en-GB" dirty="0"/>
              <a:t>Active and passive participation</a:t>
            </a:r>
          </a:p>
          <a:p>
            <a:r>
              <a:rPr lang="en-GB" dirty="0"/>
              <a:t>Feedback</a:t>
            </a:r>
          </a:p>
          <a:p>
            <a:r>
              <a:rPr lang="en-GB" dirty="0"/>
              <a:t>Ambiguity and </a:t>
            </a:r>
            <a:r>
              <a:rPr lang="en-GB" dirty="0" smtClean="0"/>
              <a:t>uncertainty</a:t>
            </a:r>
          </a:p>
          <a:p>
            <a:r>
              <a:rPr lang="en-GB" dirty="0" smtClean="0"/>
              <a:t>Consequences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47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be informed by results of Phase 1</a:t>
            </a:r>
          </a:p>
          <a:p>
            <a:r>
              <a:rPr lang="en-US" dirty="0" smtClean="0"/>
              <a:t>Potential use of </a:t>
            </a:r>
            <a:r>
              <a:rPr lang="en-US" dirty="0" err="1" smtClean="0"/>
              <a:t>Behavioural</a:t>
            </a:r>
            <a:r>
              <a:rPr lang="en-US" dirty="0" smtClean="0"/>
              <a:t> Marker System (BMS) to evaluate NTS performance following TDG participation</a:t>
            </a:r>
          </a:p>
          <a:p>
            <a:r>
              <a:rPr lang="en-US" dirty="0" smtClean="0"/>
              <a:t>Potential development of medical games in an iterative process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806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NTS account for 70-80% of errors in safety critical industries</a:t>
            </a:r>
          </a:p>
          <a:p>
            <a:r>
              <a:rPr lang="en-US" dirty="0" smtClean="0"/>
              <a:t>High-fidelity simulation is one means of developing NTS but is expensive and faculty intensive</a:t>
            </a:r>
          </a:p>
          <a:p>
            <a:r>
              <a:rPr lang="en-US" dirty="0" smtClean="0"/>
              <a:t>TDGs represent a potential low-fidelity, affordable and sustainable alternative method of teaching NTS</a:t>
            </a:r>
          </a:p>
        </p:txBody>
      </p:sp>
    </p:spTree>
    <p:extLst>
      <p:ext uri="{BB962C8B-B14F-4D97-AF65-F5344CB8AC3E}">
        <p14:creationId xmlns:p14="http://schemas.microsoft.com/office/powerpoint/2010/main" val="2166959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GMC Tomorrow’s Doctors (2009) </a:t>
            </a:r>
            <a:r>
              <a:rPr lang="en-US" dirty="0" smtClean="0"/>
              <a:t>key outcomes include:</a:t>
            </a:r>
          </a:p>
          <a:p>
            <a:r>
              <a:rPr lang="en-US" dirty="0" smtClean="0"/>
              <a:t>1) “The ability to provide immediate care in medical emergencies.”</a:t>
            </a:r>
          </a:p>
          <a:p>
            <a:r>
              <a:rPr lang="en-US" dirty="0" smtClean="0"/>
              <a:t>2) “…to make clinical judgements</a:t>
            </a:r>
            <a:r>
              <a:rPr lang="en-US" dirty="0"/>
              <a:t> </a:t>
            </a:r>
            <a:r>
              <a:rPr lang="en-US" dirty="0" smtClean="0"/>
              <a:t>and decisions based on the available evidence, in conjunction  with colleagues and as appropriate for the graduate’s level of training and experience.  This may include situations of uncertainty.”</a:t>
            </a:r>
          </a:p>
        </p:txBody>
      </p:sp>
    </p:spTree>
    <p:extLst>
      <p:ext uri="{BB962C8B-B14F-4D97-AF65-F5344CB8AC3E}">
        <p14:creationId xmlns:p14="http://schemas.microsoft.com/office/powerpoint/2010/main" val="2865547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Challenging transition between Year 5 MBChB and FY1</a:t>
            </a:r>
          </a:p>
          <a:p>
            <a:r>
              <a:rPr lang="en-US" b="1" dirty="0" smtClean="0"/>
              <a:t>Acute care</a:t>
            </a:r>
            <a:r>
              <a:rPr lang="en-US" dirty="0" smtClean="0"/>
              <a:t> is a particularly challenging area: </a:t>
            </a:r>
          </a:p>
          <a:p>
            <a:r>
              <a:rPr lang="en-US" b="1" dirty="0" smtClean="0"/>
              <a:t>WHO Definition (2013):</a:t>
            </a:r>
            <a:r>
              <a:rPr lang="en-US" dirty="0" smtClean="0"/>
              <a:t> “….promotive</a:t>
            </a:r>
            <a:r>
              <a:rPr lang="en-US" dirty="0"/>
              <a:t>, preventive, curative, rehabilitative or palliative actions, whether oriented towards individuals or populations, whose primary purpose is to improve health and whose effectiveness largely depends on time-sensitive and, frequently, rapid intervention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4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48" y="1409671"/>
            <a:ext cx="8229600" cy="4525963"/>
          </a:xfrm>
        </p:spPr>
        <p:txBody>
          <a:bodyPr/>
          <a:lstStyle/>
          <a:p>
            <a:r>
              <a:rPr lang="en-US" dirty="0" smtClean="0"/>
              <a:t>To provide optimal acute care doctors must demonstrate </a:t>
            </a:r>
            <a:r>
              <a:rPr lang="en-US" dirty="0" smtClean="0"/>
              <a:t>effective</a:t>
            </a:r>
            <a:r>
              <a:rPr lang="en-US" dirty="0" smtClean="0"/>
              <a:t> </a:t>
            </a:r>
            <a:r>
              <a:rPr lang="en-US" b="1" dirty="0" smtClean="0"/>
              <a:t>Non-Technical Skills (NTS)</a:t>
            </a:r>
            <a:r>
              <a:rPr lang="en-US" dirty="0" smtClean="0"/>
              <a:t> behaviours:</a:t>
            </a:r>
          </a:p>
          <a:p>
            <a:r>
              <a:rPr lang="en-GB" dirty="0"/>
              <a:t>NTS: “the cognitive, social and personal resource skills that complement technical skills, and contribute to safe and efficient task performance”.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47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Acute Care Non-technical skills (NTS)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444446"/>
              </p:ext>
            </p:extLst>
          </p:nvPr>
        </p:nvGraphicFramePr>
        <p:xfrm>
          <a:off x="482600" y="1600200"/>
          <a:ext cx="82296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Categories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Elements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1) Situational</a:t>
                      </a:r>
                      <a:r>
                        <a:rPr lang="en-GB" baseline="0" dirty="0" smtClean="0"/>
                        <a:t> Awareness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Information gathering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Recognising and understanding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Projection to future states</a:t>
                      </a:r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2) Teamwork</a:t>
                      </a:r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Speaking up</a:t>
                      </a:r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Establishing</a:t>
                      </a:r>
                      <a:r>
                        <a:rPr lang="en-GB" baseline="0" dirty="0" smtClean="0"/>
                        <a:t> a shared understanding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Establishing a team</a:t>
                      </a:r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3) Decision Making</a:t>
                      </a:r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Generating</a:t>
                      </a:r>
                      <a:r>
                        <a:rPr lang="en-GB" baseline="0" dirty="0" smtClean="0"/>
                        <a:t> options</a:t>
                      </a:r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Balancing options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Reviewing of decisions</a:t>
                      </a:r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4) Task management</a:t>
                      </a:r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Prioritising tasks</a:t>
                      </a:r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Maintaining accepted standards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Being prepared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Identifying</a:t>
                      </a:r>
                      <a:r>
                        <a:rPr lang="en-GB" baseline="0" dirty="0" smtClean="0"/>
                        <a:t> and utilising resources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85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Tactical Decision Games (TDGs)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Low-fidelity classroom-based activities designed to increase proficiency in NTS</a:t>
            </a:r>
          </a:p>
          <a:p>
            <a:r>
              <a:rPr lang="en-GB" dirty="0"/>
              <a:t>Developing emergency scenario with time limited period to decide on a course of action</a:t>
            </a:r>
          </a:p>
          <a:p>
            <a:r>
              <a:rPr lang="en-GB" dirty="0"/>
              <a:t>Group come to decision regarding course of action and feed decisions back to facilitator and other groups</a:t>
            </a:r>
          </a:p>
          <a:p>
            <a:r>
              <a:rPr lang="en-GB" dirty="0"/>
              <a:t>Facilitator-led discussion around decisions made and rationale underpinning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173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TDGs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Time-limited/pressured</a:t>
            </a:r>
          </a:p>
          <a:p>
            <a:r>
              <a:rPr lang="en-GB" dirty="0" smtClean="0"/>
              <a:t>Conditions may change within scenario</a:t>
            </a:r>
          </a:p>
          <a:p>
            <a:r>
              <a:rPr lang="en-GB" dirty="0" smtClean="0"/>
              <a:t>Intentionally ambiguous/</a:t>
            </a:r>
            <a:r>
              <a:rPr lang="en-GB" dirty="0"/>
              <a:t>no “right or wrong” answers</a:t>
            </a:r>
          </a:p>
          <a:p>
            <a:r>
              <a:rPr lang="en-GB" dirty="0" smtClean="0"/>
              <a:t>Participants may “</a:t>
            </a:r>
            <a:r>
              <a:rPr lang="en-GB" dirty="0"/>
              <a:t>follow-through” decisions made</a:t>
            </a:r>
          </a:p>
          <a:p>
            <a:r>
              <a:rPr lang="en-GB" dirty="0" smtClean="0"/>
              <a:t>Participants </a:t>
            </a:r>
            <a:r>
              <a:rPr lang="en-GB" dirty="0"/>
              <a:t>make difficult high-stakes decisions in a team in a safe </a:t>
            </a:r>
            <a:r>
              <a:rPr lang="en-GB" dirty="0" smtClean="0"/>
              <a:t>environment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TDGs use in safety-critical industries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Originally developed in a decision skills training programme for US Marine Corps squad leaders</a:t>
            </a:r>
          </a:p>
          <a:p>
            <a:r>
              <a:rPr lang="en-GB" dirty="0" smtClean="0"/>
              <a:t>Subsequently used in oil </a:t>
            </a:r>
            <a:r>
              <a:rPr lang="en-GB" dirty="0"/>
              <a:t>and gas drilling industry, Scottish Prison Service, nuclear power industry, military (and others</a:t>
            </a:r>
            <a:r>
              <a:rPr lang="en-GB" dirty="0" smtClean="0"/>
              <a:t>)</a:t>
            </a:r>
          </a:p>
          <a:p>
            <a:r>
              <a:rPr lang="en-GB" dirty="0" smtClean="0"/>
              <a:t>Medicine – limited to unpublished work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99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709" y="260648"/>
            <a:ext cx="663113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TDGs – participant experience from other industries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Helpful in making difficult decisions under time pressure and uncertainty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Improved team performance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Improved confidence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Less reliance on SOPs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More willing to take risks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Learning </a:t>
            </a:r>
            <a:r>
              <a:rPr lang="en-GB" dirty="0"/>
              <a:t>from experience of others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Gaining insight into role of others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Useful feedback on performance</a:t>
            </a:r>
          </a:p>
        </p:txBody>
      </p:sp>
    </p:spTree>
    <p:extLst>
      <p:ext uri="{BB962C8B-B14F-4D97-AF65-F5344CB8AC3E}">
        <p14:creationId xmlns:p14="http://schemas.microsoft.com/office/powerpoint/2010/main" val="16986215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SLIDE_THUMBNAIL_REFRESH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787</Words>
  <Application>Microsoft Macintosh PowerPoint</Application>
  <PresentationFormat>On-screen Show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Exploring the role of Tactical Decision Games (TDGs) as a novel method of teaching Non-Technical Skills (NTS)</vt:lpstr>
      <vt:lpstr>Background - 1</vt:lpstr>
      <vt:lpstr>Background - 2</vt:lpstr>
      <vt:lpstr>Background - 3</vt:lpstr>
      <vt:lpstr>Acute Care Non-technical skills (NTS)</vt:lpstr>
      <vt:lpstr>Tactical Decision Games (TDGs)</vt:lpstr>
      <vt:lpstr>Features of TDGs</vt:lpstr>
      <vt:lpstr>TDGs use in safety-critical industries</vt:lpstr>
      <vt:lpstr>TDGs – participant experience from other industries</vt:lpstr>
      <vt:lpstr>Aim of Research Project</vt:lpstr>
      <vt:lpstr>Phase 1 Objectives</vt:lpstr>
      <vt:lpstr>Provisional Phase 2 Objectives </vt:lpstr>
      <vt:lpstr>Phase 1 Methodology</vt:lpstr>
      <vt:lpstr>Phase 1 Data Analysis</vt:lpstr>
      <vt:lpstr>Phase 2 Methodology</vt:lpstr>
      <vt:lpstr>Summary</vt:lpstr>
    </vt:vector>
  </TitlesOfParts>
  <Company>NHS Education for Scotland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Wright</dc:creator>
  <cp:lastModifiedBy>Iain Drummond</cp:lastModifiedBy>
  <cp:revision>18</cp:revision>
  <dcterms:created xsi:type="dcterms:W3CDTF">2014-02-21T13:30:02Z</dcterms:created>
  <dcterms:modified xsi:type="dcterms:W3CDTF">2014-06-19T19:16:07Z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2AC81777-0670-4D5B-833C-85C7BB29D049</vt:lpwstr>
  </property>
  <property fmtid="{D5CDD505-2E9C-101B-9397-08002B2CF9AE}" pid="3" name="ArticulatePath">
    <vt:lpwstr>NEWMASTERPP</vt:lpwstr>
  </property>
</Properties>
</file>