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7" r:id="rId3"/>
    <p:sldId id="265" r:id="rId4"/>
    <p:sldId id="262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vril\Dropbox\EdUniWork\ESSCE\ESSCE%20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Summary of Feedback and Software Usage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Sheet1!$E$2</c:f>
              <c:strCache>
                <c:ptCount val="1"/>
                <c:pt idx="0">
                  <c:v>Feedback</c:v>
                </c:pt>
              </c:strCache>
            </c:strRef>
          </c:tx>
          <c:invertIfNegative val="0"/>
          <c:cat>
            <c:strRef>
              <c:f>Sheet1!$D$3:$D$7</c:f>
              <c:strCache>
                <c:ptCount val="5"/>
                <c:pt idx="0">
                  <c:v>Only marks given</c:v>
                </c:pt>
                <c:pt idx="1">
                  <c:v>Feedback given to all students</c:v>
                </c:pt>
                <c:pt idx="2">
                  <c:v>Feedback given to students requiring remediation only</c:v>
                </c:pt>
                <c:pt idx="3">
                  <c:v>Used Specialist OSCE Software</c:v>
                </c:pt>
                <c:pt idx="4">
                  <c:v>Didn't Use OSCE Software</c:v>
                </c:pt>
              </c:strCache>
            </c:strRef>
          </c:cat>
          <c:val>
            <c:numRef>
              <c:f>Sheet1!$E$3:$E$7</c:f>
              <c:numCache>
                <c:formatCode>General</c:formatCode>
                <c:ptCount val="5"/>
                <c:pt idx="0">
                  <c:v>1</c:v>
                </c:pt>
                <c:pt idx="1">
                  <c:v>11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Sheet1!$F$2</c:f>
              <c:strCache>
                <c:ptCount val="1"/>
                <c:pt idx="0">
                  <c:v>Software</c:v>
                </c:pt>
              </c:strCache>
            </c:strRef>
          </c:tx>
          <c:invertIfNegative val="0"/>
          <c:cat>
            <c:strRef>
              <c:f>Sheet1!$D$3:$D$7</c:f>
              <c:strCache>
                <c:ptCount val="5"/>
                <c:pt idx="0">
                  <c:v>Only marks given</c:v>
                </c:pt>
                <c:pt idx="1">
                  <c:v>Feedback given to all students</c:v>
                </c:pt>
                <c:pt idx="2">
                  <c:v>Feedback given to students requiring remediation only</c:v>
                </c:pt>
                <c:pt idx="3">
                  <c:v>Used Specialist OSCE Software</c:v>
                </c:pt>
                <c:pt idx="4">
                  <c:v>Didn't Use OSCE Software</c:v>
                </c:pt>
              </c:strCache>
            </c:strRef>
          </c:cat>
          <c:val>
            <c:numRef>
              <c:f>Sheet1!$F$3:$F$7</c:f>
              <c:numCache>
                <c:formatCode>General</c:formatCode>
                <c:ptCount val="5"/>
                <c:pt idx="3">
                  <c:v>8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33888"/>
        <c:axId val="32135424"/>
      </c:barChart>
      <c:catAx>
        <c:axId val="32133888"/>
        <c:scaling>
          <c:orientation val="minMax"/>
        </c:scaling>
        <c:delete val="0"/>
        <c:axPos val="b"/>
        <c:majorTickMark val="out"/>
        <c:minorTickMark val="none"/>
        <c:tickLblPos val="nextTo"/>
        <c:crossAx val="32135424"/>
        <c:crosses val="autoZero"/>
        <c:auto val="1"/>
        <c:lblAlgn val="ctr"/>
        <c:lblOffset val="100"/>
        <c:noMultiLvlLbl val="0"/>
      </c:catAx>
      <c:valAx>
        <c:axId val="32135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Number of Schools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2133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598BF-146B-42D9-A1FD-DC7651EAF06A}" type="datetimeFigureOut">
              <a:rPr lang="en-GB" smtClean="0"/>
              <a:t>17/10/2014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DA88D-6176-4837-A6C1-5E5A75A21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8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the year 2012-13 we asked medical schools if they: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Provided summative feedback beyond mark/rank for individual stations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Provided summative feedback beyond overall mark/rank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written feedback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verbal feedback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any specialist software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DA88D-6176-4837-A6C1-5E5A75A21F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02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17/31 schools responded</a:t>
            </a:r>
          </a:p>
          <a:p>
            <a:r>
              <a:rPr lang="en-GB" dirty="0" smtClean="0"/>
              <a:t>Most schools used a mixture of feedback techniques</a:t>
            </a:r>
          </a:p>
          <a:p>
            <a:r>
              <a:rPr lang="en-GB" dirty="0" smtClean="0"/>
              <a:t>One gave no summative feedback</a:t>
            </a:r>
          </a:p>
          <a:p>
            <a:r>
              <a:rPr lang="en-GB" dirty="0" smtClean="0"/>
              <a:t>Most reserved verbal feedback for remediation</a:t>
            </a:r>
          </a:p>
          <a:p>
            <a:r>
              <a:rPr lang="en-GB" dirty="0" smtClean="0"/>
              <a:t>Five different software systems were used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DA88D-6176-4837-A6C1-5E5A75A21FA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06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ONTAGE.jpg                                                    00822C18Macintosh HD                   7C26836F: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3" t="5217" b="4173"/>
          <a:stretch/>
        </p:blipFill>
        <p:spPr bwMode="auto">
          <a:xfrm>
            <a:off x="0" y="5757503"/>
            <a:ext cx="9160933" cy="1150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me-logo-colour for printed material-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01" y="706184"/>
            <a:ext cx="2087309" cy="6399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9534" y="2428684"/>
            <a:ext cx="81310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1F497D"/>
                </a:solidFill>
              </a:rPr>
              <a:t>An Audit of OSCE Feedback Across UK </a:t>
            </a:r>
          </a:p>
          <a:p>
            <a:r>
              <a:rPr lang="en-US" sz="4000" dirty="0" smtClean="0">
                <a:solidFill>
                  <a:srgbClr val="1F497D"/>
                </a:solidFill>
              </a:rPr>
              <a:t>Medical Schools</a:t>
            </a:r>
            <a:endParaRPr lang="en-US" sz="4000" dirty="0">
              <a:solidFill>
                <a:srgbClr val="1F497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471" y="4070617"/>
            <a:ext cx="66586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Avril Dewar, David Hope and Helen Cameron</a:t>
            </a:r>
          </a:p>
          <a:p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September 2014, AMEE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0430933" y="21166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5" descr="2Line2ColCMYK-300dp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273" y="217896"/>
            <a:ext cx="20129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dirty="0" smtClean="0">
              <a:latin typeface="AdvPSNBAS-R"/>
            </a:endParaRPr>
          </a:p>
          <a:p>
            <a:pPr marL="0" indent="0" algn="ctr">
              <a:buNone/>
            </a:pPr>
            <a:r>
              <a:rPr lang="en-GB" dirty="0" smtClean="0">
                <a:latin typeface="AdvPSNBAS-R"/>
              </a:rPr>
              <a:t>“Specific information about </a:t>
            </a:r>
            <a:r>
              <a:rPr lang="en-GB" dirty="0">
                <a:latin typeface="AdvPSNBAS-R"/>
              </a:rPr>
              <a:t>the comparison between a </a:t>
            </a:r>
            <a:r>
              <a:rPr lang="en-GB" dirty="0" smtClean="0">
                <a:latin typeface="AdvPSNBAS-R"/>
              </a:rPr>
              <a:t>trainees observed </a:t>
            </a:r>
            <a:r>
              <a:rPr lang="en-GB" dirty="0">
                <a:latin typeface="AdvPSNBAS-R"/>
              </a:rPr>
              <a:t>performance and a </a:t>
            </a:r>
            <a:r>
              <a:rPr lang="en-GB" dirty="0" smtClean="0">
                <a:latin typeface="AdvPSNBAS-R"/>
              </a:rPr>
              <a:t>standard, given with </a:t>
            </a:r>
            <a:r>
              <a:rPr lang="en-GB" dirty="0">
                <a:latin typeface="AdvPSNBAS-R"/>
              </a:rPr>
              <a:t>the intent to improve the </a:t>
            </a:r>
            <a:r>
              <a:rPr lang="en-GB" dirty="0" smtClean="0">
                <a:latin typeface="AdvPSNBAS-R"/>
              </a:rPr>
              <a:t>trainees performance</a:t>
            </a:r>
            <a:r>
              <a:rPr lang="en-GB" dirty="0" smtClean="0">
                <a:latin typeface="AdvPS-NBI"/>
              </a:rPr>
              <a:t>.” </a:t>
            </a:r>
          </a:p>
          <a:p>
            <a:pPr marL="0" indent="0" algn="ctr">
              <a:buNone/>
            </a:pPr>
            <a:endParaRPr lang="en-GB" sz="2800" dirty="0" smtClean="0">
              <a:latin typeface="AdvPS-NBI"/>
            </a:endParaRPr>
          </a:p>
          <a:p>
            <a:pPr marL="0" indent="0" algn="ctr">
              <a:buNone/>
            </a:pPr>
            <a:r>
              <a:rPr lang="en-GB" sz="2800" dirty="0" smtClean="0">
                <a:latin typeface="AdvPS-NBI"/>
              </a:rPr>
              <a:t>(Van de </a:t>
            </a:r>
            <a:r>
              <a:rPr lang="en-GB" sz="2800" dirty="0" err="1" smtClean="0">
                <a:latin typeface="AdvPS-NBI"/>
              </a:rPr>
              <a:t>Ridder</a:t>
            </a:r>
            <a:r>
              <a:rPr lang="en-GB" sz="2800" dirty="0" smtClean="0">
                <a:latin typeface="AdvPS-NBI"/>
              </a:rPr>
              <a:t> et al, 2008)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601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Feedback should be undertaken with the teacher and trainee working as allies, with common goals</a:t>
            </a:r>
          </a:p>
          <a:p>
            <a:r>
              <a:rPr lang="en-GB" sz="2000" dirty="0"/>
              <a:t>Feedback should be well-timed and expected</a:t>
            </a:r>
          </a:p>
          <a:p>
            <a:r>
              <a:rPr lang="en-GB" sz="2000" dirty="0"/>
              <a:t>Feedback should be based on first-hand data </a:t>
            </a:r>
            <a:endParaRPr lang="en-GB" sz="2000" dirty="0" smtClean="0"/>
          </a:p>
          <a:p>
            <a:r>
              <a:rPr lang="en-GB" sz="2000" b="1" dirty="0" smtClean="0">
                <a:solidFill>
                  <a:srgbClr val="FF0000"/>
                </a:solidFill>
              </a:rPr>
              <a:t>Feedback </a:t>
            </a:r>
            <a:r>
              <a:rPr lang="en-GB" sz="2000" b="1" dirty="0">
                <a:solidFill>
                  <a:srgbClr val="FF0000"/>
                </a:solidFill>
              </a:rPr>
              <a:t>should be regulated in quantity </a:t>
            </a:r>
            <a:r>
              <a:rPr lang="en-GB" sz="2000" dirty="0"/>
              <a:t>and limited to </a:t>
            </a:r>
            <a:r>
              <a:rPr lang="en-GB" sz="2000" dirty="0" smtClean="0"/>
              <a:t>behaviours </a:t>
            </a:r>
            <a:r>
              <a:rPr lang="en-GB" sz="2000" dirty="0"/>
              <a:t>that are remediable</a:t>
            </a:r>
          </a:p>
          <a:p>
            <a:r>
              <a:rPr lang="en-GB" sz="2000" dirty="0"/>
              <a:t>Feedback should be phrased in descriptive </a:t>
            </a:r>
            <a:r>
              <a:rPr lang="en-GB" sz="2000" dirty="0" smtClean="0"/>
              <a:t>non-evaluative </a:t>
            </a:r>
            <a:r>
              <a:rPr lang="en-GB" sz="2000" dirty="0"/>
              <a:t>language</a:t>
            </a:r>
          </a:p>
          <a:p>
            <a:r>
              <a:rPr lang="en-GB" sz="2000" dirty="0"/>
              <a:t>Feedback should deal with specific performances, not generalizations</a:t>
            </a:r>
          </a:p>
          <a:p>
            <a:r>
              <a:rPr lang="en-GB" sz="2000" dirty="0"/>
              <a:t>Feedback should offer subjective data, </a:t>
            </a:r>
            <a:r>
              <a:rPr lang="en-GB" sz="2000" dirty="0" smtClean="0"/>
              <a:t>labelled </a:t>
            </a:r>
            <a:r>
              <a:rPr lang="en-GB" sz="2000" dirty="0"/>
              <a:t>as such</a:t>
            </a:r>
          </a:p>
          <a:p>
            <a:r>
              <a:rPr lang="en-GB" sz="2000" dirty="0"/>
              <a:t>Feedback should deal with decisions and actions, rather than assumed intentions or </a:t>
            </a:r>
            <a:r>
              <a:rPr lang="en-GB" sz="2000" dirty="0" smtClean="0"/>
              <a:t>interpretations</a:t>
            </a:r>
          </a:p>
          <a:p>
            <a:pPr marL="0" indent="0" algn="ctr">
              <a:buNone/>
            </a:pPr>
            <a:r>
              <a:rPr lang="en-GB" sz="2000" dirty="0" smtClean="0"/>
              <a:t>(</a:t>
            </a:r>
            <a:r>
              <a:rPr lang="en-GB" sz="2000" dirty="0" err="1" smtClean="0"/>
              <a:t>Ende</a:t>
            </a:r>
            <a:r>
              <a:rPr lang="en-GB" sz="2000" dirty="0" smtClean="0"/>
              <a:t>, 1983)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649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National Student Survey Results</a:t>
            </a:r>
          </a:p>
          <a:p>
            <a:pPr>
              <a:lnSpc>
                <a:spcPct val="150000"/>
              </a:lnSpc>
            </a:pPr>
            <a:r>
              <a:rPr lang="en-GB" dirty="0"/>
              <a:t>Objective Structured Clinical Examinations (OSCE)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9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Did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E-mailed all medical schools in the UK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Asked about summative feedback in OSCEs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Asked about specialist software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50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484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OSCE feedback varies significantly across and within schools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Schools use feedback which is empirically effective but further work required to explore this</a:t>
            </a:r>
          </a:p>
        </p:txBody>
      </p:sp>
    </p:spTree>
    <p:extLst>
      <p:ext uri="{BB962C8B-B14F-4D97-AF65-F5344CB8AC3E}">
        <p14:creationId xmlns:p14="http://schemas.microsoft.com/office/powerpoint/2010/main" val="397018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 Home Messages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Adopt workable, cost-effective solutions for OSCE feedback</a:t>
            </a:r>
          </a:p>
          <a:p>
            <a:pPr>
              <a:lnSpc>
                <a:spcPct val="150000"/>
              </a:lnSpc>
            </a:pPr>
            <a:r>
              <a:rPr lang="en-GB" dirty="0"/>
              <a:t>No standards set </a:t>
            </a:r>
            <a:r>
              <a:rPr lang="en-GB" dirty="0" smtClean="0"/>
              <a:t>for quantity of feedback</a:t>
            </a:r>
          </a:p>
          <a:p>
            <a:pPr>
              <a:lnSpc>
                <a:spcPct val="150000"/>
              </a:lnSpc>
            </a:pPr>
            <a:r>
              <a:rPr lang="en-GB" dirty="0"/>
              <a:t>Scope for collaboration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8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Van de </a:t>
            </a:r>
            <a:r>
              <a:rPr lang="en-GB" sz="2400" dirty="0" err="1"/>
              <a:t>Ridder</a:t>
            </a:r>
            <a:r>
              <a:rPr lang="en-GB" sz="2400" dirty="0"/>
              <a:t>, J.M., </a:t>
            </a:r>
            <a:r>
              <a:rPr lang="en-GB" sz="2400" dirty="0" err="1"/>
              <a:t>Stokking</a:t>
            </a:r>
            <a:r>
              <a:rPr lang="en-GB" sz="2400" dirty="0"/>
              <a:t>, K.M., </a:t>
            </a:r>
            <a:r>
              <a:rPr lang="en-GB" sz="2400" dirty="0" err="1"/>
              <a:t>McGaghie</a:t>
            </a:r>
            <a:r>
              <a:rPr lang="en-GB" sz="2400" dirty="0"/>
              <a:t>, W.C., Ten Cate, O.T.J., 2008. What is feedback in clinical education? Medical education 42, 189–197</a:t>
            </a:r>
            <a:r>
              <a:rPr lang="en-GB" sz="2400" dirty="0" smtClean="0"/>
              <a:t>.</a:t>
            </a:r>
          </a:p>
          <a:p>
            <a:r>
              <a:rPr lang="en-GB" sz="2400" dirty="0" err="1"/>
              <a:t>Ende</a:t>
            </a:r>
            <a:r>
              <a:rPr lang="en-GB" sz="2400" dirty="0"/>
              <a:t> J, 1983. </a:t>
            </a:r>
            <a:r>
              <a:rPr lang="en-GB" sz="2400" dirty="0" smtClean="0"/>
              <a:t>Feedback </a:t>
            </a:r>
            <a:r>
              <a:rPr lang="en-GB" sz="2400" dirty="0"/>
              <a:t>in clinical medical education. JAMA 250, 777–781.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1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349</Words>
  <Application>Microsoft Office PowerPoint</Application>
  <PresentationFormat>On-screen Show (4:3)</PresentationFormat>
  <Paragraphs>52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Feedback</vt:lpstr>
      <vt:lpstr>Feedback continued</vt:lpstr>
      <vt:lpstr>Background</vt:lpstr>
      <vt:lpstr>What We Did</vt:lpstr>
      <vt:lpstr>Results</vt:lpstr>
      <vt:lpstr>Our Conclusions</vt:lpstr>
      <vt:lpstr>Take Home Messages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Audit of OSCE Feedback across UK Medical Schools</dc:title>
  <dc:creator>Avril</dc:creator>
  <cp:lastModifiedBy>POYSER Natalie</cp:lastModifiedBy>
  <cp:revision>13</cp:revision>
  <dcterms:created xsi:type="dcterms:W3CDTF">2006-08-16T00:00:00Z</dcterms:created>
  <dcterms:modified xsi:type="dcterms:W3CDTF">2014-10-17T09:54:53Z</dcterms:modified>
</cp:coreProperties>
</file>