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9" r:id="rId3"/>
    <p:sldId id="261" r:id="rId4"/>
    <p:sldId id="272" r:id="rId5"/>
    <p:sldId id="275" r:id="rId6"/>
    <p:sldId id="262" r:id="rId7"/>
    <p:sldId id="273" r:id="rId8"/>
    <p:sldId id="274" r:id="rId9"/>
    <p:sldId id="276" r:id="rId10"/>
    <p:sldId id="269" r:id="rId11"/>
    <p:sldId id="270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MONTAGE.jpg                                                    00822C18Macintosh HD                   7C26836F: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3" t="5217" b="4173"/>
          <a:stretch/>
        </p:blipFill>
        <p:spPr bwMode="auto">
          <a:xfrm>
            <a:off x="0" y="3380623"/>
            <a:ext cx="9144000" cy="114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5570" y="1905000"/>
            <a:ext cx="649620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Developing and Using the </a:t>
            </a:r>
          </a:p>
          <a:p>
            <a:r>
              <a:rPr lang="en-US" sz="4000" dirty="0" smtClean="0">
                <a:solidFill>
                  <a:schemeClr val="tx2"/>
                </a:solidFill>
              </a:rPr>
              <a:t>Edinburgh Feedback Inventory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90588" y="4886331"/>
            <a:ext cx="45331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 smtClean="0"/>
              <a:t>David Hope &amp; Helen Cameron</a:t>
            </a:r>
          </a:p>
          <a:p>
            <a:pPr algn="r"/>
            <a:r>
              <a:rPr lang="en-US" sz="2800" dirty="0" smtClean="0"/>
              <a:t>Thursday 11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July 2013</a:t>
            </a:r>
            <a:endParaRPr lang="en-US" sz="2800" dirty="0"/>
          </a:p>
        </p:txBody>
      </p:sp>
      <p:pic>
        <p:nvPicPr>
          <p:cNvPr id="9" name="Picture 5" descr="2Line2ColCMYK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273" y="217896"/>
            <a:ext cx="20129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15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Because non-anonymous data is available the dataset can easily be extended</a:t>
            </a:r>
          </a:p>
          <a:p>
            <a:r>
              <a:rPr lang="en-GB" dirty="0" smtClean="0"/>
              <a:t>We are currently adding entry data (how the student performed on admissions)</a:t>
            </a:r>
          </a:p>
          <a:p>
            <a:r>
              <a:rPr lang="en-GB" dirty="0" smtClean="0"/>
              <a:t>We also hope to re-issue the inventory so after five years we will have at least some students who have reported on three occasions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129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/>
              <a:t>Boehler</a:t>
            </a:r>
            <a:r>
              <a:rPr lang="en-GB" dirty="0"/>
              <a:t>, M. L., Rogers, D. A., </a:t>
            </a:r>
            <a:r>
              <a:rPr lang="en-GB" dirty="0" err="1"/>
              <a:t>Schwind</a:t>
            </a:r>
            <a:r>
              <a:rPr lang="en-GB" dirty="0"/>
              <a:t>, C. J., </a:t>
            </a:r>
            <a:r>
              <a:rPr lang="en-GB" dirty="0" err="1"/>
              <a:t>Mayforth</a:t>
            </a:r>
            <a:r>
              <a:rPr lang="en-GB" dirty="0"/>
              <a:t>, R., </a:t>
            </a:r>
            <a:r>
              <a:rPr lang="en-GB" dirty="0" err="1"/>
              <a:t>Quin</a:t>
            </a:r>
            <a:r>
              <a:rPr lang="en-GB" dirty="0"/>
              <a:t>, J., Williams, R. G., &amp; </a:t>
            </a:r>
            <a:r>
              <a:rPr lang="en-GB" dirty="0" err="1"/>
              <a:t>Dunnington</a:t>
            </a:r>
            <a:r>
              <a:rPr lang="en-GB" dirty="0"/>
              <a:t>, G. (2006). An investigation of medical student reactions to feedback: a randomised controlled trial. </a:t>
            </a:r>
            <a:r>
              <a:rPr lang="en-GB" i="1" dirty="0"/>
              <a:t>Medical Education, 40</a:t>
            </a:r>
            <a:r>
              <a:rPr lang="en-GB" dirty="0"/>
              <a:t>(8), 746-749. </a:t>
            </a:r>
          </a:p>
          <a:p>
            <a:r>
              <a:rPr lang="en-GB" dirty="0" err="1" smtClean="0"/>
              <a:t>Parkes</a:t>
            </a:r>
            <a:r>
              <a:rPr lang="en-GB" dirty="0"/>
              <a:t>, J., Abercrombie, S., &amp; McCarty, T. </a:t>
            </a:r>
            <a:r>
              <a:rPr lang="en-GB" dirty="0" smtClean="0"/>
              <a:t>(2012). </a:t>
            </a:r>
            <a:r>
              <a:rPr lang="en-GB" dirty="0"/>
              <a:t>Feedback sandwiches affect perceptions but not performance. </a:t>
            </a:r>
            <a:r>
              <a:rPr lang="en-GB" i="1" dirty="0"/>
              <a:t>Advances in Health Sciences Education</a:t>
            </a:r>
            <a:r>
              <a:rPr lang="en-GB" dirty="0"/>
              <a:t>, 1-11. </a:t>
            </a:r>
          </a:p>
          <a:p>
            <a:r>
              <a:rPr lang="en-GB" dirty="0" smtClean="0"/>
              <a:t>Murdoch-Eaton</a:t>
            </a:r>
            <a:r>
              <a:rPr lang="en-GB" dirty="0"/>
              <a:t>, D. and  </a:t>
            </a:r>
            <a:r>
              <a:rPr lang="en-GB" dirty="0" err="1"/>
              <a:t>Sargeant</a:t>
            </a:r>
            <a:r>
              <a:rPr lang="en-GB" dirty="0"/>
              <a:t>, J. (2012). Maturational differences in undergraduate medical students’ perceptions about feedback. </a:t>
            </a:r>
            <a:r>
              <a:rPr lang="en-GB" i="1" dirty="0"/>
              <a:t>Medical Education</a:t>
            </a:r>
            <a:r>
              <a:rPr lang="en-GB" dirty="0"/>
              <a:t> 46(7): 711-721.</a:t>
            </a:r>
          </a:p>
        </p:txBody>
      </p:sp>
    </p:spTree>
    <p:extLst>
      <p:ext uri="{BB962C8B-B14F-4D97-AF65-F5344CB8AC3E}">
        <p14:creationId xmlns:p14="http://schemas.microsoft.com/office/powerpoint/2010/main" val="150455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and 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Despite the importance of staff-to-student feedback few tools exist to rigorously evaluate it</a:t>
            </a:r>
          </a:p>
          <a:p>
            <a:r>
              <a:rPr lang="en-GB" dirty="0" smtClean="0"/>
              <a:t>Feedback does not consistently correlate with performance (</a:t>
            </a:r>
            <a:r>
              <a:rPr lang="en-GB" dirty="0" err="1" smtClean="0"/>
              <a:t>Boehler</a:t>
            </a:r>
            <a:r>
              <a:rPr lang="en-GB" dirty="0"/>
              <a:t> </a:t>
            </a:r>
            <a:r>
              <a:rPr lang="en-GB" dirty="0" smtClean="0"/>
              <a:t>et al. 2006, </a:t>
            </a:r>
            <a:r>
              <a:rPr lang="en-GB" dirty="0" err="1" smtClean="0"/>
              <a:t>Parkes</a:t>
            </a:r>
            <a:r>
              <a:rPr lang="en-GB" dirty="0" smtClean="0"/>
              <a:t>, Abercrombie and McCarty, 2012)</a:t>
            </a:r>
          </a:p>
          <a:p>
            <a:r>
              <a:rPr lang="en-GB" dirty="0" smtClean="0"/>
              <a:t>The Edinburgh Feedback Inventory (EFI) is an attempt to create a psychometrically robust and valid measure of what students value in feedback</a:t>
            </a:r>
          </a:p>
        </p:txBody>
      </p:sp>
    </p:spTree>
    <p:extLst>
      <p:ext uri="{BB962C8B-B14F-4D97-AF65-F5344CB8AC3E}">
        <p14:creationId xmlns:p14="http://schemas.microsoft.com/office/powerpoint/2010/main" val="204655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 – a broad concept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Many will argue for different definitions of feedback</a:t>
            </a:r>
          </a:p>
          <a:p>
            <a:r>
              <a:rPr lang="en-GB" dirty="0" smtClean="0"/>
              <a:t>We explicitly tested for multidimensionality through the use of a number of very different items</a:t>
            </a:r>
          </a:p>
          <a:p>
            <a:r>
              <a:rPr lang="en-GB" dirty="0" smtClean="0"/>
              <a:t>If different students want different things, this complicates feedback delivery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685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20 statements issued to 273 students in 2012</a:t>
            </a:r>
          </a:p>
          <a:p>
            <a:r>
              <a:rPr lang="en-GB" dirty="0" smtClean="0"/>
              <a:t>This was revised down to a 10-item form that could be answered in 5 minutes or less</a:t>
            </a:r>
          </a:p>
          <a:p>
            <a:r>
              <a:rPr lang="en-GB" dirty="0" smtClean="0"/>
              <a:t>It was reissued in 2013 for a combined total of 422 undergraduates (response rate 52%) from the first, third, and fifth years of a medical degree</a:t>
            </a:r>
          </a:p>
          <a:p>
            <a:r>
              <a:rPr lang="en-GB" dirty="0" smtClean="0"/>
              <a:t>At the same time students answered a set of feedback questions developed elsewhere (Murdoch-Eaton and </a:t>
            </a:r>
            <a:r>
              <a:rPr lang="en-GB" dirty="0" err="1" smtClean="0"/>
              <a:t>Sargeant</a:t>
            </a:r>
            <a:r>
              <a:rPr lang="en-GB" dirty="0" smtClean="0"/>
              <a:t>, 2012)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00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Items – from ‘Very unimportant’ to ‘Very important’</a:t>
            </a:r>
            <a:endParaRPr lang="en-GB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724920"/>
              </p:ext>
            </p:extLst>
          </p:nvPr>
        </p:nvGraphicFramePr>
        <p:xfrm>
          <a:off x="685800" y="1371600"/>
          <a:ext cx="7848600" cy="43355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848600"/>
              </a:tblGrid>
              <a:tr h="5294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Getting feedback in a timely fashion is </a:t>
                      </a:r>
                      <a:r>
                        <a:rPr lang="en-GB" sz="2000" dirty="0" smtClean="0">
                          <a:effectLst/>
                        </a:rPr>
                        <a:t>…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Being made aware of what was expected in the assessment is …</a:t>
                      </a:r>
                      <a:endParaRPr lang="en-GB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The marker justifying why a mark was given is …</a:t>
                      </a:r>
                      <a:endParaRPr lang="en-GB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Gaining feedback on how to improve when you have done especially poorly  is …</a:t>
                      </a:r>
                      <a:endParaRPr lang="en-GB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7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The marker demonstrating the system is fair is …</a:t>
                      </a:r>
                      <a:endParaRPr lang="en-GB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95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Gaining lots of feedback is </a:t>
                      </a:r>
                      <a:r>
                        <a:rPr lang="en-GB" sz="2000" dirty="0" smtClean="0">
                          <a:effectLst/>
                        </a:rPr>
                        <a:t>…</a:t>
                      </a:r>
                      <a:endParaRPr lang="en-GB" sz="20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379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Clear guidance on what constitutes a passing or excellent standard is …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Having clear departmental standards for feedback is …</a:t>
                      </a:r>
                      <a:endParaRPr lang="en-GB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Getting feedback on your weak points is …</a:t>
                      </a:r>
                      <a:endParaRPr lang="en-GB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0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Having the opportunity to clarify feedback with a tutor (if desired) is …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12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EFI was strongly </a:t>
            </a:r>
            <a:r>
              <a:rPr lang="en-GB" dirty="0" err="1" smtClean="0"/>
              <a:t>unidimensional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Parallel analysis indicated one factor, </a:t>
            </a:r>
            <a:r>
              <a:rPr lang="en-GB" dirty="0" err="1" smtClean="0"/>
              <a:t>Cronbach’s</a:t>
            </a:r>
            <a:r>
              <a:rPr lang="en-GB" dirty="0" smtClean="0"/>
              <a:t> alpha = .91</a:t>
            </a:r>
          </a:p>
          <a:p>
            <a:r>
              <a:rPr lang="en-GB" dirty="0" smtClean="0"/>
              <a:t>Scores on one question very strongly correlated on scores with another question</a:t>
            </a:r>
          </a:p>
          <a:p>
            <a:r>
              <a:rPr lang="en-GB" dirty="0" smtClean="0"/>
              <a:t>But there was variability between students</a:t>
            </a:r>
          </a:p>
          <a:p>
            <a:pPr lvl="1"/>
            <a:r>
              <a:rPr lang="en-GB" dirty="0" smtClean="0"/>
              <a:t>Mean = 4.18 SD = 0.60</a:t>
            </a:r>
          </a:p>
          <a:p>
            <a:r>
              <a:rPr lang="en-GB" dirty="0" smtClean="0"/>
              <a:t>The inventory seems to be a useful tool in determining how students rate the importance of feedback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708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 set of items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205215"/>
              </p:ext>
            </p:extLst>
          </p:nvPr>
        </p:nvGraphicFramePr>
        <p:xfrm>
          <a:off x="457200" y="16002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9800"/>
                <a:gridCol w="9906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 (1 to 6 – 6 is maximum)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Leeds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Edinburgh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consider it important to get feedback on my work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5.4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5.1*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think I receive enough feedback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3.7*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3.0*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understand what types of feedback are appropriate for the type of course/project/core unit I am studying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3.7*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know what to do when I get feedback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4.3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know where to get more feedback if I need 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3.1*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2.5*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51054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 Indicates statistically significant differences between early years and later years. Red indicates questions where Leeds students answered more positively than Edinburgh students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377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Associations between items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Weak associations between EFI score and Q1 (</a:t>
            </a:r>
            <a:r>
              <a:rPr lang="en-GB" i="1" dirty="0" smtClean="0"/>
              <a:t>r</a:t>
            </a:r>
            <a:r>
              <a:rPr lang="en-GB" dirty="0" smtClean="0"/>
              <a:t> = </a:t>
            </a:r>
            <a:r>
              <a:rPr lang="en-GB" i="1" dirty="0" smtClean="0"/>
              <a:t>.</a:t>
            </a:r>
            <a:r>
              <a:rPr lang="en-GB" dirty="0" smtClean="0"/>
              <a:t>13) and Q2 (</a:t>
            </a:r>
            <a:r>
              <a:rPr lang="en-GB" i="1" dirty="0" smtClean="0"/>
              <a:t>r</a:t>
            </a:r>
            <a:r>
              <a:rPr lang="en-GB" dirty="0" smtClean="0"/>
              <a:t> = -.10)</a:t>
            </a:r>
          </a:p>
          <a:p>
            <a:r>
              <a:rPr lang="en-GB" dirty="0" smtClean="0"/>
              <a:t>Students who rate individual elements of feedback as important are only very slightly more likely to rate feedback as important </a:t>
            </a:r>
            <a:r>
              <a:rPr lang="en-GB" i="1" dirty="0" smtClean="0"/>
              <a:t>overall</a:t>
            </a:r>
            <a:endParaRPr lang="en-GB" dirty="0" smtClean="0"/>
          </a:p>
          <a:p>
            <a:r>
              <a:rPr lang="en-GB" dirty="0" smtClean="0"/>
              <a:t>Those with a high rating of feedback are very slightly less likely to think they get enough feedback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375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Students rate feedback positively, but this is not universal</a:t>
            </a:r>
          </a:p>
          <a:p>
            <a:r>
              <a:rPr lang="en-GB" dirty="0" smtClean="0"/>
              <a:t>Students respond differently depending on whether they are asked about specific, concrete aspects of feedback or simply asked about feedback overall</a:t>
            </a:r>
          </a:p>
          <a:p>
            <a:r>
              <a:rPr lang="en-GB" dirty="0" smtClean="0"/>
              <a:t>Institutional differences may have a large effect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unidimensional</a:t>
            </a:r>
            <a:r>
              <a:rPr lang="en-GB" dirty="0" smtClean="0"/>
              <a:t> structure suggests students do not prioritise any individual aspect of feedback</a:t>
            </a:r>
          </a:p>
        </p:txBody>
      </p:sp>
    </p:spTree>
    <p:extLst>
      <p:ext uri="{BB962C8B-B14F-4D97-AF65-F5344CB8AC3E}">
        <p14:creationId xmlns:p14="http://schemas.microsoft.com/office/powerpoint/2010/main" val="38352991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7&quot;&gt;&lt;property id=&quot;20148&quot; value=&quot;5&quot;/&gt;&lt;property id=&quot;20300&quot; value=&quot;Slide 2 - &amp;quot;Background and Purpose&amp;quot;&quot;/&gt;&lt;property id=&quot;20307&quot; value=&quot;259&quot;/&gt;&lt;/object&gt;&lt;object type=&quot;3&quot; unique_id=&quot;10098&quot;&gt;&lt;property id=&quot;20148&quot; value=&quot;5&quot;/&gt;&lt;property id=&quot;20300&quot; value=&quot;Slide 3 - &amp;quot;Feedback – a broad concept&amp;quot;&quot;/&gt;&lt;property id=&quot;20307&quot; value=&quot;261&quot;/&gt;&lt;/object&gt;&lt;object type=&quot;3&quot; unique_id=&quot;10099&quot;&gt;&lt;property id=&quot;20148&quot; value=&quot;5&quot;/&gt;&lt;property id=&quot;20300&quot; value=&quot;Slide 6 - &amp;quot;Findings&amp;quot;&quot;/&gt;&lt;property id=&quot;20307&quot; value=&quot;262&quot;/&gt;&lt;/object&gt;&lt;object type=&quot;3&quot; unique_id=&quot;10370&quot;&gt;&lt;property id=&quot;20148&quot; value=&quot;5&quot;/&gt;&lt;property id=&quot;20300&quot; value=&quot;Slide 10 - &amp;quot;Future work&amp;quot;&quot;/&gt;&lt;property id=&quot;20307&quot; value=&quot;269&quot;/&gt;&lt;/object&gt;&lt;object type=&quot;3&quot; unique_id=&quot;10371&quot;&gt;&lt;property id=&quot;20148&quot; value=&quot;5&quot;/&gt;&lt;property id=&quot;20300&quot; value=&quot;Slide 11 - &amp;quot;References&amp;quot;&quot;/&gt;&lt;property id=&quot;20307&quot; value=&quot;270&quot;/&gt;&lt;/object&gt;&lt;object type=&quot;3&quot; unique_id=&quot;10386&quot;&gt;&lt;property id=&quot;20148&quot; value=&quot;5&quot;/&gt;&lt;property id=&quot;20300&quot; value=&quot;Slide 1&quot;/&gt;&lt;property id=&quot;20307&quot; value=&quot;271&quot;/&gt;&lt;/object&gt;&lt;object type=&quot;3&quot; unique_id=&quot;10557&quot;&gt;&lt;property id=&quot;20148&quot; value=&quot;5&quot;/&gt;&lt;property id=&quot;20300&quot; value=&quot;Slide 4 - &amp;quot;Delivery&amp;quot;&quot;/&gt;&lt;property id=&quot;20307&quot; value=&quot;272&quot;/&gt;&lt;/object&gt;&lt;object type=&quot;3&quot; unique_id=&quot;10648&quot;&gt;&lt;property id=&quot;20148&quot; value=&quot;5&quot;/&gt;&lt;property id=&quot;20300&quot; value=&quot;Slide 7 - &amp;quot;Second set of items&amp;quot;&quot;/&gt;&lt;property id=&quot;20307&quot; value=&quot;273&quot;/&gt;&lt;/object&gt;&lt;object type=&quot;3&quot; unique_id=&quot;10714&quot;&gt;&lt;property id=&quot;20148&quot; value=&quot;5&quot;/&gt;&lt;property id=&quot;20300&quot; value=&quot;Slide 5 - &amp;quot;Items – from ‘Very unimportant’ to ‘Very important’&amp;quot;&quot;/&gt;&lt;property id=&quot;20307&quot; value=&quot;275&quot;/&gt;&lt;/object&gt;&lt;object type=&quot;3&quot; unique_id=&quot;10715&quot;&gt;&lt;property id=&quot;20148&quot; value=&quot;5&quot;/&gt;&lt;property id=&quot;20300&quot; value=&quot;Slide 8 - &amp;quot;Associations between items&amp;quot;&quot;/&gt;&lt;property id=&quot;20307&quot; value=&quot;274&quot;/&gt;&lt;/object&gt;&lt;object type=&quot;3&quot; unique_id=&quot;10781&quot;&gt;&lt;property id=&quot;20148&quot; value=&quot;5&quot;/&gt;&lt;property id=&quot;20300&quot; value=&quot;Slide 9 - &amp;quot;Conclusions&amp;quot;&quot;/&gt;&lt;property id=&quot;20307&quot; value=&quot;27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764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Background and Purpose</vt:lpstr>
      <vt:lpstr>Feedback – a broad concept</vt:lpstr>
      <vt:lpstr>Delivery</vt:lpstr>
      <vt:lpstr>Items – from ‘Very unimportant’ to ‘Very important’</vt:lpstr>
      <vt:lpstr>Findings</vt:lpstr>
      <vt:lpstr>Second set of items</vt:lpstr>
      <vt:lpstr>Associations between items</vt:lpstr>
      <vt:lpstr>Conclusions</vt:lpstr>
      <vt:lpstr>Future work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 feedback inventory</dc:title>
  <dc:creator>HOPE David</dc:creator>
  <cp:lastModifiedBy>POYSER Natalie</cp:lastModifiedBy>
  <cp:revision>42</cp:revision>
  <dcterms:created xsi:type="dcterms:W3CDTF">2006-08-16T00:00:00Z</dcterms:created>
  <dcterms:modified xsi:type="dcterms:W3CDTF">2014-10-17T09:55:43Z</dcterms:modified>
</cp:coreProperties>
</file>