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0" r:id="rId3"/>
    <p:sldId id="265" r:id="rId4"/>
    <p:sldId id="267" r:id="rId5"/>
    <p:sldId id="268" r:id="rId6"/>
    <p:sldId id="269" r:id="rId7"/>
    <p:sldId id="270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20" autoAdjust="0"/>
  </p:normalViewPr>
  <p:slideViewPr>
    <p:cSldViewPr snapToGrid="0" snapToObjects="1">
      <p:cViewPr>
        <p:scale>
          <a:sx n="100" d="100"/>
          <a:sy n="100" d="100"/>
        </p:scale>
        <p:origin x="-29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7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7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99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1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pic>
        <p:nvPicPr>
          <p:cNvPr id="7" name="Content Placeholder 7" descr="1Line2Col_72dpi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394" b="-3098"/>
          <a:stretch>
            <a:fillRect/>
          </a:stretch>
        </p:blipFill>
        <p:spPr>
          <a:xfrm>
            <a:off x="5359400" y="6069595"/>
            <a:ext cx="3327400" cy="652431"/>
          </a:xfrm>
          <a:prstGeom prst="rect">
            <a:avLst/>
          </a:prstGeom>
        </p:spPr>
      </p:pic>
      <p:pic>
        <p:nvPicPr>
          <p:cNvPr id="8" name="Picture 7" descr="cme-logo-colour for printed material-300dp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40" y="6207813"/>
            <a:ext cx="1549400" cy="47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7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8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0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1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1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6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4DB758-FDAB-B442-A3AE-B66035DF270C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157DAA-1A01-BB4A-917D-EC386EEF4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0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ONTAGE.jpg                                                    00822C18Macintosh HD                   7C26836F: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3" t="5217" b="4173"/>
          <a:stretch/>
        </p:blipFill>
        <p:spPr bwMode="auto">
          <a:xfrm>
            <a:off x="0" y="3380623"/>
            <a:ext cx="9144000" cy="114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me-logo-colour for printed material-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26" y="5987597"/>
            <a:ext cx="2120542" cy="6501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5570" y="1932340"/>
            <a:ext cx="82581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Exploring the role of Tactical Decision Games (TDGs) as a novel method of teaching Non-Technical Skills (NTS)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4101" y="4886331"/>
            <a:ext cx="52795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 smtClean="0"/>
              <a:t>ID Drummond, J Skinner, SM Wood</a:t>
            </a:r>
          </a:p>
          <a:p>
            <a:pPr algn="r"/>
            <a:r>
              <a:rPr lang="en-US" sz="2800" dirty="0" smtClean="0"/>
              <a:t>AMEE, Milan, September 1st 2014</a:t>
            </a:r>
            <a:endParaRPr lang="en-US" sz="2800" dirty="0"/>
          </a:p>
        </p:txBody>
      </p:sp>
      <p:pic>
        <p:nvPicPr>
          <p:cNvPr id="9" name="Picture 5" descr="2Line2ColCMYK-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273" y="217896"/>
            <a:ext cx="20129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49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Feedback </a:t>
            </a:r>
            <a:r>
              <a:rPr lang="en-GB" sz="3600" dirty="0"/>
              <a:t>essential to value of TDGs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2019300" y="2076450"/>
            <a:ext cx="5238749" cy="3267075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 smtClean="0">
                <a:latin typeface="+mj-lt"/>
              </a:rPr>
              <a:t>…wouldn’t be worth doing it without the feedback, the feedback is vitally important</a:t>
            </a:r>
          </a:p>
          <a:p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69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TDG </a:t>
            </a:r>
            <a:r>
              <a:rPr lang="en-GB" sz="3600" dirty="0"/>
              <a:t>participation encourages </a:t>
            </a:r>
            <a:r>
              <a:rPr lang="en-GB" sz="3600" dirty="0" smtClean="0"/>
              <a:t>reflection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1152525" y="1522413"/>
            <a:ext cx="6610350" cy="433546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+mj-lt"/>
              </a:rPr>
              <a:t>…yeah </a:t>
            </a:r>
            <a:r>
              <a:rPr lang="en-GB" sz="2400" dirty="0">
                <a:latin typeface="+mj-lt"/>
              </a:rPr>
              <a:t>it definitely made me feel more about why did I think that, and why did I react in that way as I don’t really do that often and so it’s quite good at making you reflective without being “sigh argh it’s reflection!”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255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Uncertainty and NTS behaviours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1" y="1323975"/>
            <a:ext cx="8582024" cy="48021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857250" y="1600200"/>
            <a:ext cx="7639050" cy="4362449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dirty="0" smtClean="0"/>
          </a:p>
          <a:p>
            <a:pPr algn="ctr"/>
            <a:r>
              <a:rPr lang="en-GB" sz="2200" dirty="0" smtClean="0"/>
              <a:t> </a:t>
            </a:r>
            <a:r>
              <a:rPr lang="en-GB" sz="2200" dirty="0"/>
              <a:t>I thought the ambiguity in it was </a:t>
            </a:r>
            <a:r>
              <a:rPr lang="en-GB" sz="2200" i="1" dirty="0"/>
              <a:t>really </a:t>
            </a:r>
            <a:r>
              <a:rPr lang="en-GB" sz="2200" dirty="0"/>
              <a:t>useful </a:t>
            </a:r>
            <a:r>
              <a:rPr lang="en-GB" sz="2200" dirty="0" smtClean="0"/>
              <a:t>…like </a:t>
            </a:r>
            <a:r>
              <a:rPr lang="en-GB" sz="2200" dirty="0"/>
              <a:t>in that one I was the one on the phone and I felt that I hadn’t information gathered properly and I didn’t know how to communicate effectively as I didn’t have all the information but that </a:t>
            </a:r>
            <a:r>
              <a:rPr lang="en-GB" sz="2200" i="1" dirty="0"/>
              <a:t>is</a:t>
            </a:r>
            <a:r>
              <a:rPr lang="en-GB" sz="2200" dirty="0"/>
              <a:t> the kind of situation you’ll have in real life, you won’t have clear cut pulmonary </a:t>
            </a:r>
            <a:r>
              <a:rPr lang="en-GB" sz="2200" dirty="0" smtClean="0"/>
              <a:t>embolism…</a:t>
            </a:r>
            <a:endParaRPr lang="en-GB" sz="2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89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Students as co-creators of research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676"/>
            <a:ext cx="8255000" cy="49164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685801" y="1209676"/>
            <a:ext cx="7753350" cy="4629149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dirty="0" smtClean="0">
              <a:latin typeface="+mj-lt"/>
            </a:endParaRPr>
          </a:p>
          <a:p>
            <a:pPr algn="ctr"/>
            <a:endParaRPr lang="en-GB" sz="2200" dirty="0">
              <a:latin typeface="+mj-lt"/>
            </a:endParaRPr>
          </a:p>
          <a:p>
            <a:pPr algn="ctr"/>
            <a:r>
              <a:rPr lang="en-GB" sz="2200" dirty="0" smtClean="0">
                <a:latin typeface="+mj-lt"/>
              </a:rPr>
              <a:t>S3 </a:t>
            </a:r>
            <a:r>
              <a:rPr lang="en-GB" sz="2200" dirty="0">
                <a:latin typeface="+mj-lt"/>
              </a:rPr>
              <a:t>– so how about an initial learning process, and then seeing whether that influences the second </a:t>
            </a:r>
            <a:r>
              <a:rPr lang="en-GB" sz="2200" dirty="0" smtClean="0">
                <a:latin typeface="+mj-lt"/>
              </a:rPr>
              <a:t>attempt?</a:t>
            </a:r>
          </a:p>
          <a:p>
            <a:pPr algn="ctr"/>
            <a:endParaRPr lang="en-GB" sz="2200" dirty="0">
              <a:latin typeface="+mj-lt"/>
            </a:endParaRPr>
          </a:p>
          <a:p>
            <a:pPr algn="ctr"/>
            <a:r>
              <a:rPr lang="en-GB" sz="2200" dirty="0">
                <a:latin typeface="+mj-lt"/>
              </a:rPr>
              <a:t>S2 – But surely you would have a control group who wouldn’t do that initial challenge and then….(all </a:t>
            </a:r>
            <a:r>
              <a:rPr lang="en-GB" sz="2200" dirty="0" smtClean="0">
                <a:latin typeface="+mj-lt"/>
              </a:rPr>
              <a:t>talk </a:t>
            </a:r>
            <a:r>
              <a:rPr lang="en-GB" sz="2200" dirty="0">
                <a:latin typeface="+mj-lt"/>
              </a:rPr>
              <a:t>over each other</a:t>
            </a:r>
            <a:r>
              <a:rPr lang="en-GB" sz="2200" dirty="0" smtClean="0">
                <a:latin typeface="+mj-lt"/>
              </a:rPr>
              <a:t>)</a:t>
            </a:r>
          </a:p>
          <a:p>
            <a:pPr algn="ctr"/>
            <a:endParaRPr lang="en-GB" sz="2200" dirty="0">
              <a:latin typeface="+mj-lt"/>
            </a:endParaRPr>
          </a:p>
          <a:p>
            <a:pPr algn="ctr"/>
            <a:r>
              <a:rPr lang="en-GB" sz="2200" dirty="0">
                <a:latin typeface="+mj-lt"/>
              </a:rPr>
              <a:t>S1 – You are </a:t>
            </a:r>
            <a:r>
              <a:rPr lang="en-GB" sz="2200" dirty="0" smtClean="0">
                <a:latin typeface="+mj-lt"/>
              </a:rPr>
              <a:t>all </a:t>
            </a:r>
            <a:r>
              <a:rPr lang="en-GB" sz="2200" dirty="0">
                <a:latin typeface="+mj-lt"/>
              </a:rPr>
              <a:t>trying to design a research project now! 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99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Integrating TDGs into the curriculum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200027" y="1381126"/>
            <a:ext cx="4600573" cy="4343400"/>
          </a:xfrm>
          <a:prstGeom prst="wedgeEllipseCallout">
            <a:avLst>
              <a:gd name="adj1" fmla="val -46409"/>
              <a:gd name="adj2" fmla="val 4723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+mj-lt"/>
              </a:rPr>
              <a:t>And it should be something that is started from Year 1 or Year 2 when you do not have so much medical knowledge so you actually stop </a:t>
            </a:r>
            <a:r>
              <a:rPr lang="en-GB" sz="2200" dirty="0" err="1">
                <a:latin typeface="+mj-lt"/>
              </a:rPr>
              <a:t>medicalising</a:t>
            </a:r>
            <a:r>
              <a:rPr lang="en-GB" sz="2200" dirty="0">
                <a:latin typeface="+mj-lt"/>
              </a:rPr>
              <a:t> things and </a:t>
            </a:r>
            <a:r>
              <a:rPr lang="en-GB" sz="2200" dirty="0" smtClean="0">
                <a:latin typeface="+mj-lt"/>
              </a:rPr>
              <a:t>develop…. </a:t>
            </a:r>
            <a:br>
              <a:rPr lang="en-GB" sz="2200" dirty="0" smtClean="0">
                <a:latin typeface="+mj-lt"/>
              </a:rPr>
            </a:br>
            <a:r>
              <a:rPr lang="en-GB" sz="2200" dirty="0" smtClean="0">
                <a:latin typeface="+mj-lt"/>
              </a:rPr>
              <a:t>non-technical skills</a:t>
            </a:r>
            <a:endParaRPr lang="en-GB" sz="2200" dirty="0">
              <a:latin typeface="+mj-lt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4476750" y="1419225"/>
            <a:ext cx="4314826" cy="4305301"/>
          </a:xfrm>
          <a:prstGeom prst="wedgeEllipseCallout">
            <a:avLst>
              <a:gd name="adj1" fmla="val -48471"/>
              <a:gd name="adj2" fmla="val 478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+mj-lt"/>
              </a:rPr>
              <a:t>yeah I agree earlier is </a:t>
            </a:r>
            <a:r>
              <a:rPr lang="en-GB" sz="2200" dirty="0" smtClean="0">
                <a:latin typeface="+mj-lt"/>
              </a:rPr>
              <a:t>better…maybe </a:t>
            </a:r>
            <a:r>
              <a:rPr lang="en-GB" sz="2200" dirty="0">
                <a:latin typeface="+mj-lt"/>
              </a:rPr>
              <a:t>they should teach this in primary school because it’s applicable to lots of different areas and so I don’t think there is ever a wrong time </a:t>
            </a:r>
            <a:r>
              <a:rPr lang="en-GB" sz="2200" dirty="0" smtClean="0">
                <a:latin typeface="+mj-lt"/>
              </a:rPr>
              <a:t>to </a:t>
            </a:r>
            <a:r>
              <a:rPr lang="en-GB" sz="2200" dirty="0">
                <a:latin typeface="+mj-lt"/>
              </a:rPr>
              <a:t>start doing it </a:t>
            </a:r>
          </a:p>
          <a:p>
            <a:endParaRPr lang="en-GB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49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600" dirty="0" smtClean="0"/>
              <a:t>Recognising and applying NTS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1095375" y="1838324"/>
            <a:ext cx="6867525" cy="3838575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200" dirty="0" smtClean="0"/>
          </a:p>
          <a:p>
            <a:pPr algn="ctr"/>
            <a:r>
              <a:rPr lang="en-GB" sz="2200" dirty="0" smtClean="0"/>
              <a:t>But </a:t>
            </a:r>
            <a:r>
              <a:rPr lang="en-GB" sz="2200" dirty="0"/>
              <a:t>I think making you </a:t>
            </a:r>
            <a:r>
              <a:rPr lang="en-GB" sz="2200" i="1" dirty="0"/>
              <a:t>aware</a:t>
            </a:r>
            <a:r>
              <a:rPr lang="en-GB" sz="2200" dirty="0"/>
              <a:t> of these skills would actually help you develop them, </a:t>
            </a:r>
            <a:r>
              <a:rPr lang="en-GB" sz="2200" dirty="0" smtClean="0"/>
              <a:t>…once </a:t>
            </a:r>
            <a:r>
              <a:rPr lang="en-GB" sz="2200" dirty="0"/>
              <a:t>you are aware you can think I don’t usually act in this </a:t>
            </a:r>
            <a:r>
              <a:rPr lang="en-GB" sz="2200" dirty="0" smtClean="0"/>
              <a:t>way….. then you </a:t>
            </a:r>
            <a:r>
              <a:rPr lang="en-GB" sz="2200" dirty="0"/>
              <a:t>can apply it to yourself.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71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Summary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NTS is essential </a:t>
            </a:r>
            <a:r>
              <a:rPr lang="en-US" sz="2800" dirty="0"/>
              <a:t>for safe clinical practice</a:t>
            </a:r>
            <a:endParaRPr lang="en-US" sz="2800" dirty="0" smtClean="0"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Students value TDG participation as a positive learning experience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TDGs appear to be an innovative low-fidelity</a:t>
            </a:r>
            <a:r>
              <a:rPr lang="en-US" sz="2800" dirty="0">
                <a:latin typeface="+mj-lt"/>
              </a:rPr>
              <a:t>, affordable and sustainable </a:t>
            </a:r>
            <a:r>
              <a:rPr lang="en-US" sz="2800" dirty="0" smtClean="0">
                <a:latin typeface="+mj-lt"/>
              </a:rPr>
              <a:t>method </a:t>
            </a:r>
            <a:r>
              <a:rPr lang="en-US" sz="2800" dirty="0">
                <a:latin typeface="+mj-lt"/>
              </a:rPr>
              <a:t>of teaching </a:t>
            </a:r>
            <a:r>
              <a:rPr lang="en-US" sz="2800" dirty="0" smtClean="0">
                <a:latin typeface="+mj-lt"/>
              </a:rPr>
              <a:t>NTS</a:t>
            </a:r>
          </a:p>
          <a:p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47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Next steps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Explore influence of TDG participation on recognition and understanding of 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Evaluate impact of TDG participation on subsequent NTS </a:t>
            </a:r>
            <a:r>
              <a:rPr lang="en-US" sz="2800" dirty="0" err="1"/>
              <a:t>behaviour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Assess transferability to other groups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98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Acknowledgments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514350" indent="-5143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800" dirty="0" smtClean="0"/>
              <a:t>Clinical Skills Managed Educational Network (CSMEN)</a:t>
            </a:r>
          </a:p>
          <a:p>
            <a:pPr marL="514350" indent="-5143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800" dirty="0" smtClean="0"/>
              <a:t>The University of Edinburgh Principal’s Teaching Award Scheme (PTAS)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538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Non-technical skills (NTS)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latin typeface="+mj-lt"/>
                <a:cs typeface="Century Gothic"/>
              </a:rPr>
              <a:t>“The </a:t>
            </a:r>
            <a:r>
              <a:rPr lang="en-GB" sz="2800" dirty="0">
                <a:latin typeface="+mj-lt"/>
                <a:cs typeface="Century Gothic"/>
              </a:rPr>
              <a:t>cognitive, social and personal resource skills that complement technical skills, and contribute to safe and efficient task performance</a:t>
            </a:r>
            <a:r>
              <a:rPr lang="en-GB" sz="2800" dirty="0" smtClean="0">
                <a:latin typeface="+mj-lt"/>
                <a:cs typeface="Century Gothic"/>
              </a:rPr>
              <a:t>”.</a:t>
            </a:r>
          </a:p>
          <a:p>
            <a:pPr algn="just"/>
            <a:endParaRPr lang="en-GB" dirty="0">
              <a:latin typeface="+mj-lt"/>
              <a:cs typeface="Century Gothic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i="1" dirty="0">
                <a:latin typeface="+mj-lt"/>
                <a:cs typeface="Century Gothic"/>
              </a:rPr>
              <a:t>Ref: </a:t>
            </a:r>
            <a:r>
              <a:rPr lang="en-GB" altLang="en-US" sz="2000" i="1" dirty="0" err="1">
                <a:latin typeface="+mj-lt"/>
              </a:rPr>
              <a:t>Flin</a:t>
            </a:r>
            <a:r>
              <a:rPr lang="en-GB" altLang="en-US" sz="2000" i="1" dirty="0">
                <a:latin typeface="+mj-lt"/>
              </a:rPr>
              <a:t> et al. Safety at the sharp end: A guide to non-technical skills. </a:t>
            </a:r>
            <a:r>
              <a:rPr lang="en-GB" altLang="en-US" sz="2000" i="1" dirty="0" err="1">
                <a:latin typeface="+mj-lt"/>
              </a:rPr>
              <a:t>Ashgate</a:t>
            </a:r>
            <a:r>
              <a:rPr lang="en-GB" altLang="en-US" sz="2000" i="1" dirty="0">
                <a:latin typeface="+mj-lt"/>
              </a:rPr>
              <a:t>, Surrey 2008</a:t>
            </a:r>
            <a:endParaRPr lang="en-GB" sz="2000" i="1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06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244076"/>
              </p:ext>
            </p:extLst>
          </p:nvPr>
        </p:nvGraphicFramePr>
        <p:xfrm>
          <a:off x="392113" y="1266825"/>
          <a:ext cx="8359774" cy="4539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9725"/>
                <a:gridCol w="4210049"/>
              </a:tblGrid>
              <a:tr h="32425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Categories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Elements</a:t>
                      </a:r>
                      <a:endParaRPr lang="en-GB" sz="1400" dirty="0"/>
                    </a:p>
                  </a:txBody>
                  <a:tcPr/>
                </a:tc>
              </a:tr>
              <a:tr h="32425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1) </a:t>
                      </a:r>
                      <a:r>
                        <a:rPr lang="en-GB" sz="1400" b="1" dirty="0" smtClean="0"/>
                        <a:t>Situational</a:t>
                      </a:r>
                      <a:r>
                        <a:rPr lang="en-GB" sz="1400" b="1" baseline="0" dirty="0" smtClean="0"/>
                        <a:t> Awareness</a:t>
                      </a:r>
                      <a:endParaRPr lang="en-GB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Information gathering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Recognising and understanding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Projection to future states</a:t>
                      </a:r>
                      <a:endParaRPr lang="en-GB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2) </a:t>
                      </a:r>
                      <a:r>
                        <a:rPr lang="en-GB" sz="1400" b="1" dirty="0" smtClean="0"/>
                        <a:t>Teamwork</a:t>
                      </a:r>
                      <a:endParaRPr lang="en-GB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Speaking up</a:t>
                      </a:r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Establishing</a:t>
                      </a:r>
                      <a:r>
                        <a:rPr lang="en-GB" sz="1400" baseline="0" dirty="0" smtClean="0"/>
                        <a:t> a shared understanding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Establishing a team</a:t>
                      </a:r>
                      <a:endParaRPr lang="en-GB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3) </a:t>
                      </a:r>
                      <a:r>
                        <a:rPr lang="en-GB" sz="1400" b="1" dirty="0" smtClean="0"/>
                        <a:t>Decision Making</a:t>
                      </a:r>
                      <a:endParaRPr lang="en-GB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Generating</a:t>
                      </a:r>
                      <a:r>
                        <a:rPr lang="en-GB" sz="1400" baseline="0" dirty="0" smtClean="0"/>
                        <a:t> options</a:t>
                      </a:r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Balancing options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Reviewing of decisions</a:t>
                      </a:r>
                      <a:endParaRPr lang="en-GB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4) </a:t>
                      </a:r>
                      <a:r>
                        <a:rPr lang="en-GB" sz="1400" b="1" dirty="0" smtClean="0"/>
                        <a:t>Task management</a:t>
                      </a:r>
                      <a:endParaRPr lang="en-GB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Prioritising tasks</a:t>
                      </a:r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Maintaining accepted standards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(Audio clip plays from this slide – transcript</a:t>
                      </a:r>
                      <a:r>
                        <a:rPr lang="en-GB" sz="1400" baseline="0" dirty="0" smtClean="0"/>
                        <a:t> attached)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Being prepared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425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(File</a:t>
                      </a:r>
                      <a:r>
                        <a:rPr lang="en-GB" sz="1400" baseline="0" dirty="0" smtClean="0"/>
                        <a:t> was too large </a:t>
                      </a:r>
                      <a:r>
                        <a:rPr lang="en-GB" sz="1400" baseline="0" smtClean="0"/>
                        <a:t>for email)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Identifying</a:t>
                      </a:r>
                      <a:r>
                        <a:rPr lang="en-GB" sz="1400" baseline="0" dirty="0" smtClean="0"/>
                        <a:t> and utilising resources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>
                <a:cs typeface="Century Gothic"/>
              </a:rPr>
              <a:t>Acute care NTS</a:t>
            </a:r>
            <a:endParaRPr lang="en-GB" sz="3600" dirty="0"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7666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cs typeface="Century Gothic"/>
              </a:rPr>
              <a:t>Tactical Decision Games (TDGs)</a:t>
            </a:r>
            <a:endParaRPr lang="en-US" sz="3600" dirty="0"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2400"/>
              </a:spcBef>
              <a:buFont typeface="Arial"/>
              <a:buChar char="•"/>
            </a:pPr>
            <a:r>
              <a:rPr lang="en-GB" sz="2400" dirty="0">
                <a:latin typeface="+mj-lt"/>
                <a:cs typeface="Century Gothic"/>
              </a:rPr>
              <a:t>Low-fidelity classroom-based activities designed to increase proficiency in NTS</a:t>
            </a:r>
          </a:p>
          <a:p>
            <a:pPr marL="457200" indent="-457200">
              <a:spcBef>
                <a:spcPts val="2400"/>
              </a:spcBef>
              <a:buFont typeface="Arial"/>
              <a:buChar char="•"/>
            </a:pPr>
            <a:r>
              <a:rPr lang="en-GB" sz="2400" dirty="0">
                <a:latin typeface="+mj-lt"/>
                <a:cs typeface="Century Gothic"/>
              </a:rPr>
              <a:t>Developing emergency scenario with time limited period to decide on a course of action</a:t>
            </a:r>
          </a:p>
          <a:p>
            <a:pPr marL="457200" indent="-457200">
              <a:spcBef>
                <a:spcPts val="2400"/>
              </a:spcBef>
              <a:buFont typeface="Arial"/>
              <a:buChar char="•"/>
            </a:pPr>
            <a:r>
              <a:rPr lang="en-GB" sz="2400" dirty="0">
                <a:latin typeface="+mj-lt"/>
                <a:cs typeface="Century Gothic"/>
              </a:rPr>
              <a:t>Group come to decision regarding course of action and feed decisions back to facilitator and other </a:t>
            </a:r>
            <a:r>
              <a:rPr lang="en-GB" sz="2400" dirty="0" smtClean="0">
                <a:latin typeface="+mj-lt"/>
                <a:cs typeface="Century Gothic"/>
              </a:rPr>
              <a:t>group(s)</a:t>
            </a:r>
            <a:endParaRPr lang="en-GB" sz="2400" dirty="0">
              <a:latin typeface="+mj-lt"/>
              <a:cs typeface="Century Gothic"/>
            </a:endParaRPr>
          </a:p>
          <a:p>
            <a:pPr marL="457200" indent="-457200">
              <a:spcBef>
                <a:spcPts val="2400"/>
              </a:spcBef>
              <a:buFont typeface="Arial"/>
              <a:buChar char="•"/>
            </a:pPr>
            <a:r>
              <a:rPr lang="en-GB" sz="2400" dirty="0">
                <a:latin typeface="+mj-lt"/>
                <a:cs typeface="Century Gothic"/>
              </a:rPr>
              <a:t>Facilitator-led discussion around decisions made and rationale underpinning </a:t>
            </a:r>
            <a:r>
              <a:rPr lang="en-GB" sz="2400" dirty="0" smtClean="0">
                <a:latin typeface="+mj-lt"/>
                <a:cs typeface="Century Gothic"/>
              </a:rPr>
              <a:t>decisions</a:t>
            </a:r>
          </a:p>
          <a:p>
            <a:pPr marL="457200" indent="-457200">
              <a:spcBef>
                <a:spcPts val="2400"/>
              </a:spcBef>
              <a:buFont typeface="Arial"/>
              <a:buChar char="•"/>
            </a:pPr>
            <a:r>
              <a:rPr lang="en-GB" sz="2400" dirty="0" smtClean="0">
                <a:latin typeface="+mj-lt"/>
                <a:cs typeface="Century Gothic"/>
              </a:rPr>
              <a:t>Widely used and evaluated in safety-critical industries</a:t>
            </a:r>
            <a:endParaRPr lang="en-GB" sz="2400" dirty="0">
              <a:latin typeface="+mj-lt"/>
              <a:cs typeface="Century Gothic"/>
            </a:endParaRPr>
          </a:p>
          <a:p>
            <a:pPr>
              <a:spcBef>
                <a:spcPts val="2400"/>
              </a:spcBef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86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Example TDG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Your plane has crash landed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You can access either </a:t>
            </a:r>
            <a:r>
              <a:rPr lang="en-US" sz="2800" dirty="0"/>
              <a:t>the </a:t>
            </a:r>
            <a:r>
              <a:rPr lang="en-US" sz="2800" dirty="0" smtClean="0"/>
              <a:t>front </a:t>
            </a:r>
            <a:r>
              <a:rPr lang="en-US" sz="2800" dirty="0"/>
              <a:t>or </a:t>
            </a:r>
            <a:r>
              <a:rPr lang="en-US" sz="2800" dirty="0" smtClean="0"/>
              <a:t>rear cargo hold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Each hold contains multiple items that may be used to aid survival</a:t>
            </a:r>
          </a:p>
          <a:p>
            <a:endParaRPr lang="en-US" sz="2800" i="1" dirty="0" smtClean="0"/>
          </a:p>
          <a:p>
            <a:r>
              <a:rPr lang="en-US" sz="2800" i="1" dirty="0" smtClean="0"/>
              <a:t>Task</a:t>
            </a:r>
            <a:r>
              <a:rPr lang="en-US" sz="2800" i="1" dirty="0"/>
              <a:t>: </a:t>
            </a:r>
            <a:r>
              <a:rPr lang="en-US" sz="2800" i="1" dirty="0" smtClean="0"/>
              <a:t>select 10 </a:t>
            </a:r>
            <a:r>
              <a:rPr lang="en-US" sz="2800" i="1" dirty="0"/>
              <a:t>items </a:t>
            </a:r>
            <a:r>
              <a:rPr lang="en-US" sz="2800" i="1" dirty="0" smtClean="0"/>
              <a:t>from your chosen hold</a:t>
            </a:r>
            <a:endParaRPr lang="en-US" sz="2800" i="1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124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Objectives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GB" sz="2800" dirty="0">
                <a:latin typeface="+mj-lt"/>
              </a:rPr>
              <a:t>1) To explore the feasibility of using TDGs as a novel teaching method with final year medical </a:t>
            </a:r>
            <a:r>
              <a:rPr lang="en-GB" sz="2800" dirty="0" smtClean="0">
                <a:latin typeface="+mj-lt"/>
              </a:rPr>
              <a:t>students</a:t>
            </a:r>
            <a:endParaRPr lang="en-GB" sz="2800" dirty="0"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en-GB" sz="2800" dirty="0">
                <a:latin typeface="+mj-lt"/>
              </a:rPr>
              <a:t>2) To explore how to use TDGs most effectively to teach NTS to final year medical students</a:t>
            </a:r>
          </a:p>
          <a:p>
            <a:endParaRPr lang="en-GB" dirty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437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Methodology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599" y="1600200"/>
            <a:ext cx="8537575" cy="4525963"/>
          </a:xfrm>
        </p:spPr>
        <p:txBody>
          <a:bodyPr>
            <a:noAutofit/>
          </a:bodyPr>
          <a:lstStyle/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2 </a:t>
            </a:r>
            <a:r>
              <a:rPr lang="en-US" sz="2800" dirty="0">
                <a:latin typeface="+mj-lt"/>
              </a:rPr>
              <a:t>generic TDGs, acute care simulation and focus group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Short presentation and discussion around NTS between TDGs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latin typeface="+mj-lt"/>
              </a:rPr>
              <a:t>TDGs/simulations video recorded and focus groups audio recorded and transcribed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j-lt"/>
              </a:rPr>
              <a:t>Findings </a:t>
            </a:r>
            <a:r>
              <a:rPr lang="en-GB" sz="2800" dirty="0">
                <a:latin typeface="+mj-lt"/>
              </a:rPr>
              <a:t>of 1 cycle inform </a:t>
            </a:r>
            <a:r>
              <a:rPr lang="en-GB" sz="2800" dirty="0" smtClean="0">
                <a:latin typeface="+mj-lt"/>
              </a:rPr>
              <a:t>the next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394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dirty="0" smtClean="0"/>
              <a:t>Results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4400" dirty="0" smtClean="0">
              <a:latin typeface="+mj-lt"/>
            </a:endParaRPr>
          </a:p>
          <a:p>
            <a:pPr algn="ctr"/>
            <a:r>
              <a:rPr lang="en-GB" sz="4400" dirty="0" smtClean="0">
                <a:latin typeface="+mj-lt"/>
              </a:rPr>
              <a:t> Emergent Themes</a:t>
            </a:r>
            <a:endParaRPr lang="en-GB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875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74638"/>
            <a:ext cx="8677275" cy="1143000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Students </a:t>
            </a:r>
            <a:r>
              <a:rPr lang="en-GB" sz="3600" dirty="0"/>
              <a:t>appreciate value of generic games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1809750" y="1830381"/>
            <a:ext cx="5657849" cy="3741743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 smtClean="0"/>
              <a:t>…yeah </a:t>
            </a:r>
            <a:r>
              <a:rPr lang="en-GB" sz="2600" dirty="0"/>
              <a:t>it’s just assessing one thing, the non-technical skills, it’s not assessing your clinical knowledge, it’s putting everyone on a level playing field.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5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761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Non-technical skills (NTS)</vt:lpstr>
      <vt:lpstr>Acute care NTS</vt:lpstr>
      <vt:lpstr>Tactical Decision Games (TDGs)</vt:lpstr>
      <vt:lpstr>Example TDG</vt:lpstr>
      <vt:lpstr>Objectives</vt:lpstr>
      <vt:lpstr>Methodology</vt:lpstr>
      <vt:lpstr>Results</vt:lpstr>
      <vt:lpstr> Students appreciate value of generic games </vt:lpstr>
      <vt:lpstr> Feedback essential to value of TDGs </vt:lpstr>
      <vt:lpstr> TDG participation encourages reflection </vt:lpstr>
      <vt:lpstr>Uncertainty and NTS behaviours</vt:lpstr>
      <vt:lpstr>Students as co-creators of research </vt:lpstr>
      <vt:lpstr>Integrating TDGs into the curriculum</vt:lpstr>
      <vt:lpstr>Recognising and applying NTS</vt:lpstr>
      <vt:lpstr>Summary</vt:lpstr>
      <vt:lpstr>Next steps</vt:lpstr>
      <vt:lpstr>Acknowledgments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MRoss</dc:creator>
  <cp:lastModifiedBy>DRUMMOND Iain</cp:lastModifiedBy>
  <cp:revision>51</cp:revision>
  <dcterms:created xsi:type="dcterms:W3CDTF">2012-03-30T13:42:04Z</dcterms:created>
  <dcterms:modified xsi:type="dcterms:W3CDTF">2014-08-29T13:59:45Z</dcterms:modified>
</cp:coreProperties>
</file>