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560" r:id="rId2"/>
    <p:sldId id="577" r:id="rId3"/>
    <p:sldId id="586" r:id="rId4"/>
    <p:sldId id="531" r:id="rId5"/>
    <p:sldId id="436" r:id="rId6"/>
    <p:sldId id="562" r:id="rId7"/>
    <p:sldId id="561" r:id="rId8"/>
    <p:sldId id="580" r:id="rId9"/>
    <p:sldId id="514" r:id="rId10"/>
    <p:sldId id="564" r:id="rId11"/>
    <p:sldId id="582" r:id="rId12"/>
    <p:sldId id="581" r:id="rId13"/>
    <p:sldId id="565" r:id="rId14"/>
    <p:sldId id="568" r:id="rId15"/>
    <p:sldId id="569" r:id="rId16"/>
    <p:sldId id="566" r:id="rId17"/>
    <p:sldId id="510" r:id="rId18"/>
    <p:sldId id="570" r:id="rId19"/>
    <p:sldId id="515" r:id="rId20"/>
    <p:sldId id="573" r:id="rId21"/>
    <p:sldId id="461" r:id="rId22"/>
    <p:sldId id="470" r:id="rId23"/>
    <p:sldId id="471" r:id="rId24"/>
    <p:sldId id="505" r:id="rId25"/>
    <p:sldId id="520" r:id="rId26"/>
    <p:sldId id="455" r:id="rId27"/>
    <p:sldId id="540" r:id="rId28"/>
    <p:sldId id="551" r:id="rId29"/>
    <p:sldId id="550" r:id="rId30"/>
    <p:sldId id="516" r:id="rId31"/>
    <p:sldId id="479" r:id="rId32"/>
    <p:sldId id="555" r:id="rId33"/>
    <p:sldId id="521" r:id="rId34"/>
    <p:sldId id="522" r:id="rId35"/>
    <p:sldId id="517" r:id="rId36"/>
    <p:sldId id="583" r:id="rId37"/>
    <p:sldId id="585" r:id="rId38"/>
    <p:sldId id="584" r:id="rId39"/>
    <p:sldId id="556" r:id="rId40"/>
    <p:sldId id="541" r:id="rId41"/>
    <p:sldId id="518" r:id="rId42"/>
    <p:sldId id="576" r:id="rId43"/>
    <p:sldId id="579" r:id="rId44"/>
    <p:sldId id="506" r:id="rId45"/>
    <p:sldId id="429"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66"/>
    <a:srgbClr val="CCFF99"/>
    <a:srgbClr val="FFFF99"/>
    <a:srgbClr val="FFFF00"/>
    <a:srgbClr val="FFCC00"/>
    <a:srgbClr val="CCFFCC"/>
    <a:srgbClr val="00CC00"/>
    <a:srgbClr val="CC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9083" autoAdjust="0"/>
  </p:normalViewPr>
  <p:slideViewPr>
    <p:cSldViewPr>
      <p:cViewPr varScale="1">
        <p:scale>
          <a:sx n="72" d="100"/>
          <a:sy n="72" d="100"/>
        </p:scale>
        <p:origin x="306" y="72"/>
      </p:cViewPr>
      <p:guideLst>
        <p:guide orient="horz" pos="2160"/>
        <p:guide pos="2880"/>
      </p:guideLst>
    </p:cSldViewPr>
  </p:slideViewPr>
  <p:outlineViewPr>
    <p:cViewPr>
      <p:scale>
        <a:sx n="33" d="100"/>
        <a:sy n="33" d="100"/>
      </p:scale>
      <p:origin x="0" y="-12264"/>
    </p:cViewPr>
  </p:outlineViewPr>
  <p:notesTextViewPr>
    <p:cViewPr>
      <p:scale>
        <a:sx n="100" d="100"/>
        <a:sy n="100" d="100"/>
      </p:scale>
      <p:origin x="0" y="0"/>
    </p:cViewPr>
  </p:notesTextViewPr>
  <p:sorterViewPr>
    <p:cViewPr>
      <p:scale>
        <a:sx n="4719" d="5000"/>
        <a:sy n="4719" d="5000"/>
      </p:scale>
      <p:origin x="0" y="-3660"/>
    </p:cViewPr>
  </p:sorterViewPr>
  <p:notesViewPr>
    <p:cSldViewPr>
      <p:cViewPr varScale="1">
        <p:scale>
          <a:sx n="47" d="100"/>
          <a:sy n="47" d="100"/>
        </p:scale>
        <p:origin x="295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4DAA7D0-A063-4EB8-B75D-C82D4F055E87}" type="datetimeFigureOut">
              <a:rPr lang="en-GB" smtClean="0"/>
              <a:t>05/06/2015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EA7BC2B-50D3-4020-BB45-8C4115A3E789}" type="slidenum">
              <a:rPr lang="en-GB" smtClean="0"/>
              <a:t>‹#›</a:t>
            </a:fld>
            <a:endParaRPr lang="en-GB"/>
          </a:p>
        </p:txBody>
      </p:sp>
    </p:spTree>
    <p:extLst>
      <p:ext uri="{BB962C8B-B14F-4D97-AF65-F5344CB8AC3E}">
        <p14:creationId xmlns:p14="http://schemas.microsoft.com/office/powerpoint/2010/main" val="1060654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ECA800-DAFF-4326-A11F-B31CB66E8E1A}" type="datetimeFigureOut">
              <a:rPr lang="en-GB" smtClean="0"/>
              <a:pPr/>
              <a:t>05/06/2015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8703A80-F4F7-4CB6-A06B-4B9B0653B23A}" type="slidenum">
              <a:rPr lang="en-GB" smtClean="0"/>
              <a:pPr/>
              <a:t>‹#›</a:t>
            </a:fld>
            <a:endParaRPr lang="en-GB"/>
          </a:p>
        </p:txBody>
      </p:sp>
    </p:spTree>
    <p:extLst>
      <p:ext uri="{BB962C8B-B14F-4D97-AF65-F5344CB8AC3E}">
        <p14:creationId xmlns:p14="http://schemas.microsoft.com/office/powerpoint/2010/main" val="3095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Can we use the ideas from evaluation</a:t>
            </a:r>
            <a:r>
              <a:rPr lang="en-GB" sz="1200" kern="1200" baseline="0" dirty="0" smtClean="0">
                <a:solidFill>
                  <a:schemeClr val="tx1"/>
                </a:solidFill>
                <a:effectLst/>
                <a:latin typeface="+mn-lt"/>
                <a:ea typeface="+mn-ea"/>
                <a:cs typeface="+mn-cs"/>
              </a:rPr>
              <a:t> and evidencing literature to help us get reliable knowledge about our educational research?</a:t>
            </a:r>
            <a:r>
              <a:rPr lang="en-GB" sz="1200" kern="1200" dirty="0" smtClean="0">
                <a:solidFill>
                  <a:schemeClr val="tx1"/>
                </a:solidFill>
                <a:effectLst/>
                <a:latin typeface="+mn-lt"/>
                <a:ea typeface="+mn-ea"/>
                <a:cs typeface="+mn-cs"/>
              </a:rPr>
              <a:t>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Evaluation as social practice</a:t>
            </a:r>
          </a:p>
          <a:p>
            <a:r>
              <a:rPr lang="en-GB" sz="1200" kern="1200" dirty="0" smtClean="0">
                <a:solidFill>
                  <a:schemeClr val="tx1"/>
                </a:solidFill>
                <a:effectLst/>
                <a:latin typeface="+mn-lt"/>
                <a:ea typeface="+mn-ea"/>
                <a:cs typeface="+mn-cs"/>
              </a:rPr>
              <a:t>As we noted in our opening chapter, this book recasts the idea of evaluation by conceptualising it as a ‘block’ or ‘cluster’ of practices concerning the attribution of value to </a:t>
            </a:r>
            <a:r>
              <a:rPr lang="en-GB" sz="1200" i="1" kern="1200" dirty="0" smtClean="0">
                <a:solidFill>
                  <a:schemeClr val="tx1"/>
                </a:solidFill>
                <a:effectLst/>
                <a:latin typeface="+mn-lt"/>
                <a:ea typeface="+mn-ea"/>
                <a:cs typeface="+mn-cs"/>
              </a:rPr>
              <a:t>‘what we do’</a:t>
            </a:r>
            <a:r>
              <a:rPr lang="en-GB" sz="1200" kern="1200" dirty="0" smtClean="0">
                <a:solidFill>
                  <a:schemeClr val="tx1"/>
                </a:solidFill>
                <a:effectLst/>
                <a:latin typeface="+mn-lt"/>
                <a:ea typeface="+mn-ea"/>
                <a:cs typeface="+mn-cs"/>
              </a:rPr>
              <a:t>, in this case, in higher education. While this is the focus of this book, this perspective may apply equally to evaluative practice in any other public policy sphere.  </a:t>
            </a:r>
          </a:p>
          <a:p>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2</a:t>
            </a:fld>
            <a:endParaRPr lang="en-GB"/>
          </a:p>
        </p:txBody>
      </p:sp>
    </p:spTree>
    <p:extLst>
      <p:ext uri="{BB962C8B-B14F-4D97-AF65-F5344CB8AC3E}">
        <p14:creationId xmlns:p14="http://schemas.microsoft.com/office/powerpoint/2010/main" val="3484254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Provisionality</a:t>
            </a:r>
            <a:r>
              <a:rPr lang="en-GB" dirty="0" smtClean="0"/>
              <a:t> of truth</a:t>
            </a:r>
          </a:p>
          <a:p>
            <a:r>
              <a:rPr lang="en-GB" dirty="0" smtClean="0"/>
              <a:t>Embrace complexities</a:t>
            </a:r>
          </a:p>
          <a:p>
            <a:r>
              <a:rPr lang="en-GB" dirty="0" smtClean="0"/>
              <a:t>Multiple</a:t>
            </a:r>
            <a:r>
              <a:rPr lang="en-GB" baseline="0" dirty="0" smtClean="0"/>
              <a:t>, contested meanings</a:t>
            </a:r>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15</a:t>
            </a:fld>
            <a:endParaRPr lang="en-GB"/>
          </a:p>
        </p:txBody>
      </p:sp>
    </p:spTree>
    <p:extLst>
      <p:ext uri="{BB962C8B-B14F-4D97-AF65-F5344CB8AC3E}">
        <p14:creationId xmlns:p14="http://schemas.microsoft.com/office/powerpoint/2010/main" val="4231826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8703A80-F4F7-4CB6-A06B-4B9B0653B23A}" type="slidenum">
              <a:rPr lang="en-GB" smtClean="0"/>
              <a:pPr/>
              <a:t>17</a:t>
            </a:fld>
            <a:endParaRPr lang="en-GB"/>
          </a:p>
        </p:txBody>
      </p:sp>
    </p:spTree>
    <p:extLst>
      <p:ext uri="{BB962C8B-B14F-4D97-AF65-F5344CB8AC3E}">
        <p14:creationId xmlns:p14="http://schemas.microsoft.com/office/powerpoint/2010/main" val="799361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Corroboration</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19</a:t>
            </a:fld>
            <a:endParaRPr lang="en-GB"/>
          </a:p>
        </p:txBody>
      </p:sp>
    </p:spTree>
    <p:extLst>
      <p:ext uri="{BB962C8B-B14F-4D97-AF65-F5344CB8AC3E}">
        <p14:creationId xmlns:p14="http://schemas.microsoft.com/office/powerpoint/2010/main" val="325112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20</a:t>
            </a:fld>
            <a:endParaRPr lang="en-GB"/>
          </a:p>
        </p:txBody>
      </p:sp>
    </p:spTree>
    <p:extLst>
      <p:ext uri="{BB962C8B-B14F-4D97-AF65-F5344CB8AC3E}">
        <p14:creationId xmlns:p14="http://schemas.microsoft.com/office/powerpoint/2010/main" val="3883358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Think in a structured way about our messy complex world: what evidence can help us understand it better?</a:t>
            </a:r>
          </a:p>
          <a:p>
            <a:endParaRPr lang="en-GB" dirty="0" smtClean="0"/>
          </a:p>
          <a:p>
            <a:r>
              <a:rPr lang="en-GB" dirty="0" smtClean="0"/>
              <a:t>Corroborate evidence to help us make good inferences</a:t>
            </a:r>
            <a:r>
              <a:rPr lang="en-GB" baseline="0" dirty="0" smtClean="0"/>
              <a:t> about what is going on. Nutley: ‘good enough evidence’</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24</a:t>
            </a:fld>
            <a:endParaRPr lang="en-GB"/>
          </a:p>
        </p:txBody>
      </p:sp>
    </p:spTree>
    <p:extLst>
      <p:ext uri="{BB962C8B-B14F-4D97-AF65-F5344CB8AC3E}">
        <p14:creationId xmlns:p14="http://schemas.microsoft.com/office/powerpoint/2010/main" val="1151014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Research: ‘privileged as a way of knowing’ (Nutley et al, 2013: 6) because it has documented methodology, peer review, external scrutiny.</a:t>
            </a:r>
          </a:p>
          <a:p>
            <a:endParaRPr lang="en-GB" dirty="0" smtClean="0"/>
          </a:p>
          <a:p>
            <a:r>
              <a:rPr lang="en-GB" dirty="0" smtClean="0"/>
              <a:t>BUT</a:t>
            </a:r>
            <a:r>
              <a:rPr lang="en-GB" baseline="0" dirty="0" smtClean="0"/>
              <a:t> we mustn’t lose the valuable situated, local knowledge.</a:t>
            </a:r>
          </a:p>
          <a:p>
            <a:endParaRPr lang="en-GB" baseline="0" dirty="0" smtClean="0"/>
          </a:p>
          <a:p>
            <a:r>
              <a:rPr lang="en-GB" baseline="0" dirty="0" smtClean="0"/>
              <a:t>Dynamic of different types of evidence</a:t>
            </a:r>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25</a:t>
            </a:fld>
            <a:endParaRPr lang="en-GB"/>
          </a:p>
        </p:txBody>
      </p:sp>
    </p:spTree>
    <p:extLst>
      <p:ext uri="{BB962C8B-B14F-4D97-AF65-F5344CB8AC3E}">
        <p14:creationId xmlns:p14="http://schemas.microsoft.com/office/powerpoint/2010/main" val="1151014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Strategic Advisory </a:t>
            </a:r>
          </a:p>
          <a:p>
            <a:r>
              <a:rPr lang="en-GB" dirty="0"/>
              <a:t>Group of Experts (SAGE</a:t>
            </a:r>
          </a:p>
        </p:txBody>
      </p:sp>
      <p:sp>
        <p:nvSpPr>
          <p:cNvPr id="4" name="Slide Number Placeholder 3"/>
          <p:cNvSpPr>
            <a:spLocks noGrp="1"/>
          </p:cNvSpPr>
          <p:nvPr>
            <p:ph type="sldNum" sz="quarter" idx="10"/>
          </p:nvPr>
        </p:nvSpPr>
        <p:spPr/>
        <p:txBody>
          <a:bodyPr/>
          <a:lstStyle/>
          <a:p>
            <a:fld id="{F8703A80-F4F7-4CB6-A06B-4B9B0653B23A}" type="slidenum">
              <a:rPr lang="en-GB" smtClean="0"/>
              <a:pPr/>
              <a:t>26</a:t>
            </a:fld>
            <a:endParaRPr lang="en-GB"/>
          </a:p>
        </p:txBody>
      </p:sp>
    </p:spTree>
    <p:extLst>
      <p:ext uri="{BB962C8B-B14F-4D97-AF65-F5344CB8AC3E}">
        <p14:creationId xmlns:p14="http://schemas.microsoft.com/office/powerpoint/2010/main" val="2767708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need ‘good enough K’ (Nutley et al, 2013) – depends on the question being asked, what the evidence will be used for</a:t>
            </a:r>
          </a:p>
          <a:p>
            <a:endParaRPr lang="en-GB" dirty="0" smtClean="0"/>
          </a:p>
          <a:p>
            <a:r>
              <a:rPr lang="en-GB" dirty="0" smtClean="0"/>
              <a:t>Judgement</a:t>
            </a:r>
            <a:r>
              <a:rPr lang="en-GB" baseline="0" dirty="0" smtClean="0"/>
              <a:t> = what is apt for us? What mix of evidence from different sources do we need? Fit with our values?</a:t>
            </a:r>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27</a:t>
            </a:fld>
            <a:endParaRPr lang="en-GB"/>
          </a:p>
        </p:txBody>
      </p:sp>
    </p:spTree>
    <p:extLst>
      <p:ext uri="{BB962C8B-B14F-4D97-AF65-F5344CB8AC3E}">
        <p14:creationId xmlns:p14="http://schemas.microsoft.com/office/powerpoint/2010/main" val="3844488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28</a:t>
            </a:fld>
            <a:endParaRPr lang="en-GB"/>
          </a:p>
        </p:txBody>
      </p:sp>
    </p:spTree>
    <p:extLst>
      <p:ext uri="{BB962C8B-B14F-4D97-AF65-F5344CB8AC3E}">
        <p14:creationId xmlns:p14="http://schemas.microsoft.com/office/powerpoint/2010/main" val="3599195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Dynamic</a:t>
            </a:r>
            <a:r>
              <a:rPr lang="en-GB" baseline="0" dirty="0" smtClean="0"/>
              <a:t> between the areas is important</a:t>
            </a:r>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29</a:t>
            </a:fld>
            <a:endParaRPr lang="en-GB"/>
          </a:p>
        </p:txBody>
      </p:sp>
    </p:spTree>
    <p:extLst>
      <p:ext uri="{BB962C8B-B14F-4D97-AF65-F5344CB8AC3E}">
        <p14:creationId xmlns:p14="http://schemas.microsoft.com/office/powerpoint/2010/main" val="48227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http://commons.wikimedia.org/wiki/File:Nymphalidae_-_Danaus_plexippus_Chrysalis-1.JPG</a:t>
            </a:r>
          </a:p>
          <a:p>
            <a:endParaRPr lang="en-GB" dirty="0"/>
          </a:p>
        </p:txBody>
      </p:sp>
      <p:sp>
        <p:nvSpPr>
          <p:cNvPr id="4" name="Header Placeholder 3"/>
          <p:cNvSpPr>
            <a:spLocks noGrp="1"/>
          </p:cNvSpPr>
          <p:nvPr>
            <p:ph type="hdr" sz="quarter" idx="10"/>
          </p:nvPr>
        </p:nvSpPr>
        <p:spPr/>
        <p:txBody>
          <a:bodyPr/>
          <a:lstStyle/>
          <a:p>
            <a:pPr>
              <a:defRPr/>
            </a:pPr>
            <a:r>
              <a:rPr lang="en-GB" smtClean="0"/>
              <a:t>Student Transitions consultation event</a:t>
            </a:r>
            <a:endParaRPr lang="en-GB"/>
          </a:p>
        </p:txBody>
      </p:sp>
      <p:sp>
        <p:nvSpPr>
          <p:cNvPr id="5" name="Date Placeholder 4"/>
          <p:cNvSpPr>
            <a:spLocks noGrp="1"/>
          </p:cNvSpPr>
          <p:nvPr>
            <p:ph type="dt" idx="11"/>
          </p:nvPr>
        </p:nvSpPr>
        <p:spPr/>
        <p:txBody>
          <a:bodyPr/>
          <a:lstStyle/>
          <a:p>
            <a:pPr>
              <a:defRPr/>
            </a:pPr>
            <a:r>
              <a:rPr lang="en-GB" smtClean="0"/>
              <a:t>0810/2014</a:t>
            </a:r>
            <a:endParaRPr lang="en-GB"/>
          </a:p>
        </p:txBody>
      </p:sp>
      <p:sp>
        <p:nvSpPr>
          <p:cNvPr id="6" name="Footer Placeholder 5"/>
          <p:cNvSpPr>
            <a:spLocks noGrp="1"/>
          </p:cNvSpPr>
          <p:nvPr>
            <p:ph type="ftr" sz="quarter" idx="12"/>
          </p:nvPr>
        </p:nvSpPr>
        <p:spPr/>
        <p:txBody>
          <a:bodyPr/>
          <a:lstStyle/>
          <a:p>
            <a:pPr>
              <a:defRPr/>
            </a:pPr>
            <a:endParaRPr lang="en-GB"/>
          </a:p>
        </p:txBody>
      </p:sp>
      <p:sp>
        <p:nvSpPr>
          <p:cNvPr id="7" name="Slide Number Placeholder 6"/>
          <p:cNvSpPr>
            <a:spLocks noGrp="1"/>
          </p:cNvSpPr>
          <p:nvPr>
            <p:ph type="sldNum" sz="quarter" idx="13"/>
          </p:nvPr>
        </p:nvSpPr>
        <p:spPr/>
        <p:txBody>
          <a:bodyPr/>
          <a:lstStyle/>
          <a:p>
            <a:pPr>
              <a:defRPr/>
            </a:pPr>
            <a:fld id="{877BDDDE-353E-4AFA-B69D-D04C934F155A}" type="slidenum">
              <a:rPr lang="en-GB" smtClean="0"/>
              <a:pPr>
                <a:defRPr/>
              </a:pPr>
              <a:t>3</a:t>
            </a:fld>
            <a:endParaRPr lang="en-GB"/>
          </a:p>
        </p:txBody>
      </p:sp>
    </p:spTree>
    <p:extLst>
      <p:ext uri="{BB962C8B-B14F-4D97-AF65-F5344CB8AC3E}">
        <p14:creationId xmlns:p14="http://schemas.microsoft.com/office/powerpoint/2010/main" val="2738980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Research: ‘privileged as a way of knowing’ (Nutley et al, 2013: 6) because it has documented methodology, peer review, external scrutiny.</a:t>
            </a:r>
          </a:p>
          <a:p>
            <a:endParaRPr lang="en-GB" dirty="0" smtClean="0"/>
          </a:p>
          <a:p>
            <a:r>
              <a:rPr lang="en-GB" dirty="0" smtClean="0"/>
              <a:t>BUT</a:t>
            </a:r>
            <a:r>
              <a:rPr lang="en-GB" baseline="0" dirty="0" smtClean="0"/>
              <a:t> we mustn’t lose the valuable situated, local knowledge.</a:t>
            </a:r>
          </a:p>
          <a:p>
            <a:endParaRPr lang="en-GB" baseline="0" dirty="0" smtClean="0"/>
          </a:p>
          <a:p>
            <a:r>
              <a:rPr lang="en-GB" baseline="0" dirty="0" smtClean="0"/>
              <a:t>Dynamic of different types of evidence</a:t>
            </a:r>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32</a:t>
            </a:fld>
            <a:endParaRPr lang="en-GB"/>
          </a:p>
        </p:txBody>
      </p:sp>
    </p:spTree>
    <p:extLst>
      <p:ext uri="{BB962C8B-B14F-4D97-AF65-F5344CB8AC3E}">
        <p14:creationId xmlns:p14="http://schemas.microsoft.com/office/powerpoint/2010/main" val="443318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Research: ‘privileged as a way of knowing’ (Nutley et al, 2013: 6) because it has documented methodology, peer review, external scrutiny.</a:t>
            </a:r>
          </a:p>
          <a:p>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33</a:t>
            </a:fld>
            <a:endParaRPr lang="en-GB"/>
          </a:p>
        </p:txBody>
      </p:sp>
    </p:spTree>
    <p:extLst>
      <p:ext uri="{BB962C8B-B14F-4D97-AF65-F5344CB8AC3E}">
        <p14:creationId xmlns:p14="http://schemas.microsoft.com/office/powerpoint/2010/main" val="4162592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34</a:t>
            </a:fld>
            <a:endParaRPr lang="en-GB"/>
          </a:p>
        </p:txBody>
      </p:sp>
    </p:spTree>
    <p:extLst>
      <p:ext uri="{BB962C8B-B14F-4D97-AF65-F5344CB8AC3E}">
        <p14:creationId xmlns:p14="http://schemas.microsoft.com/office/powerpoint/2010/main" val="4162592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http://pixabay.com/en/information-information-board-427515/</a:t>
            </a:r>
            <a:endParaRPr lang="en-US" sz="1050" dirty="0" smtClean="0"/>
          </a:p>
          <a:p>
            <a:pPr>
              <a:defRPr/>
            </a:pPr>
            <a:endParaRPr lang="en-GB"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D249A51-AFC2-4E36-AC29-BF9D0C6E2F5A}" type="slidenum">
              <a:rPr lang="en-GB" altLang="en-US" sz="1200" smtClean="0"/>
              <a:pPr/>
              <a:t>36</a:t>
            </a:fld>
            <a:endParaRPr lang="en-GB" altLang="en-US" sz="1200" smtClean="0"/>
          </a:p>
        </p:txBody>
      </p:sp>
    </p:spTree>
    <p:extLst>
      <p:ext uri="{BB962C8B-B14F-4D97-AF65-F5344CB8AC3E}">
        <p14:creationId xmlns:p14="http://schemas.microsoft.com/office/powerpoint/2010/main" val="4102938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Going meta – Hutchings and Shulman,</a:t>
            </a:r>
            <a:r>
              <a:rPr lang="en-GB" baseline="0" dirty="0" smtClean="0"/>
              <a:t> 1999</a:t>
            </a:r>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39</a:t>
            </a:fld>
            <a:endParaRPr lang="en-GB"/>
          </a:p>
        </p:txBody>
      </p:sp>
    </p:spTree>
    <p:extLst>
      <p:ext uri="{BB962C8B-B14F-4D97-AF65-F5344CB8AC3E}">
        <p14:creationId xmlns:p14="http://schemas.microsoft.com/office/powerpoint/2010/main" val="1013405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3 qualitatively different aims of investigation of practice – to develop local</a:t>
            </a:r>
            <a:r>
              <a:rPr lang="en-GB" baseline="0" dirty="0" smtClean="0"/>
              <a:t> K, personal, public. ‘We argue that these different types of K are associated with different standards of evidence and of ways of collecting that evidence, and they will have a different range of implications.’ (Ashwin and </a:t>
            </a:r>
            <a:r>
              <a:rPr lang="en-GB" baseline="0" dirty="0" err="1" smtClean="0"/>
              <a:t>Trigwell</a:t>
            </a:r>
            <a:r>
              <a:rPr lang="en-GB" baseline="0" dirty="0" smtClean="0"/>
              <a:t>, 2004: 118). ‘research is not a necessary condition for the scholarship of staff and educational </a:t>
            </a:r>
            <a:r>
              <a:rPr lang="en-GB" baseline="0" dirty="0" err="1" smtClean="0"/>
              <a:t>development’</a:t>
            </a:r>
            <a:r>
              <a:rPr lang="en-GB" baseline="0" dirty="0" smtClean="0"/>
              <a:t> (Ashwin and </a:t>
            </a:r>
            <a:r>
              <a:rPr lang="en-GB" baseline="0" dirty="0" err="1" smtClean="0"/>
              <a:t>Trigwell</a:t>
            </a:r>
            <a:r>
              <a:rPr lang="en-GB" baseline="0" dirty="0" smtClean="0"/>
              <a:t>, 2004: 118). [BUT it strengthens the triangulation of our k}</a:t>
            </a:r>
          </a:p>
          <a:p>
            <a:endParaRPr lang="en-GB" baseline="0" dirty="0" smtClean="0"/>
          </a:p>
          <a:p>
            <a:r>
              <a:rPr lang="en-GB" baseline="0" dirty="0" smtClean="0"/>
              <a:t>Hutchings and Shulman (99) ‘going meta’ – advancing practice beyond our classrooms, not just in them</a:t>
            </a:r>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40</a:t>
            </a:fld>
            <a:endParaRPr lang="en-GB"/>
          </a:p>
        </p:txBody>
      </p:sp>
    </p:spTree>
    <p:extLst>
      <p:ext uri="{BB962C8B-B14F-4D97-AF65-F5344CB8AC3E}">
        <p14:creationId xmlns:p14="http://schemas.microsoft.com/office/powerpoint/2010/main" val="381879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Can we use the ideas from evaluation</a:t>
            </a:r>
            <a:r>
              <a:rPr lang="en-GB" sz="1200" kern="1200" baseline="0" dirty="0" smtClean="0">
                <a:solidFill>
                  <a:schemeClr val="tx1"/>
                </a:solidFill>
                <a:effectLst/>
                <a:latin typeface="+mn-lt"/>
                <a:ea typeface="+mn-ea"/>
                <a:cs typeface="+mn-cs"/>
              </a:rPr>
              <a:t> and evidencing literature to help us get reliable knowledge about our educational research?</a:t>
            </a:r>
            <a:r>
              <a:rPr lang="en-GB" sz="1200" kern="1200" dirty="0" smtClean="0">
                <a:solidFill>
                  <a:schemeClr val="tx1"/>
                </a:solidFill>
                <a:effectLst/>
                <a:latin typeface="+mn-lt"/>
                <a:ea typeface="+mn-ea"/>
                <a:cs typeface="+mn-cs"/>
              </a:rPr>
              <a:t>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Evaluation as social practice</a:t>
            </a:r>
          </a:p>
          <a:p>
            <a:r>
              <a:rPr lang="en-GB" sz="1200" kern="1200" dirty="0" smtClean="0">
                <a:solidFill>
                  <a:schemeClr val="tx1"/>
                </a:solidFill>
                <a:effectLst/>
                <a:latin typeface="+mn-lt"/>
                <a:ea typeface="+mn-ea"/>
                <a:cs typeface="+mn-cs"/>
              </a:rPr>
              <a:t>As we noted in our opening chapter, this book recasts the idea of evaluation by conceptualising it as a ‘block’ or ‘cluster’ of practices concerning the attribution of value to </a:t>
            </a:r>
            <a:r>
              <a:rPr lang="en-GB" sz="1200" i="1" kern="1200" dirty="0" smtClean="0">
                <a:solidFill>
                  <a:schemeClr val="tx1"/>
                </a:solidFill>
                <a:effectLst/>
                <a:latin typeface="+mn-lt"/>
                <a:ea typeface="+mn-ea"/>
                <a:cs typeface="+mn-cs"/>
              </a:rPr>
              <a:t>‘what we do’</a:t>
            </a:r>
            <a:r>
              <a:rPr lang="en-GB" sz="1200" kern="1200" dirty="0" smtClean="0">
                <a:solidFill>
                  <a:schemeClr val="tx1"/>
                </a:solidFill>
                <a:effectLst/>
                <a:latin typeface="+mn-lt"/>
                <a:ea typeface="+mn-ea"/>
                <a:cs typeface="+mn-cs"/>
              </a:rPr>
              <a:t>, in this case, in higher education. While this is the focus of this book, this perspective may apply equally to evaluative practice in any other public policy sphere.  </a:t>
            </a:r>
          </a:p>
          <a:p>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4</a:t>
            </a:fld>
            <a:endParaRPr lang="en-GB"/>
          </a:p>
        </p:txBody>
      </p:sp>
    </p:spTree>
    <p:extLst>
      <p:ext uri="{BB962C8B-B14F-4D97-AF65-F5344CB8AC3E}">
        <p14:creationId xmlns:p14="http://schemas.microsoft.com/office/powerpoint/2010/main" val="177694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6</a:t>
            </a:fld>
            <a:endParaRPr lang="en-GB"/>
          </a:p>
        </p:txBody>
      </p:sp>
    </p:spTree>
    <p:extLst>
      <p:ext uri="{BB962C8B-B14F-4D97-AF65-F5344CB8AC3E}">
        <p14:creationId xmlns:p14="http://schemas.microsoft.com/office/powerpoint/2010/main" val="320328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7</a:t>
            </a:fld>
            <a:endParaRPr lang="en-GB"/>
          </a:p>
        </p:txBody>
      </p:sp>
    </p:spTree>
    <p:extLst>
      <p:ext uri="{BB962C8B-B14F-4D97-AF65-F5344CB8AC3E}">
        <p14:creationId xmlns:p14="http://schemas.microsoft.com/office/powerpoint/2010/main" val="40003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8</a:t>
            </a:fld>
            <a:endParaRPr lang="en-GB"/>
          </a:p>
        </p:txBody>
      </p:sp>
    </p:spTree>
    <p:extLst>
      <p:ext uri="{BB962C8B-B14F-4D97-AF65-F5344CB8AC3E}">
        <p14:creationId xmlns:p14="http://schemas.microsoft.com/office/powerpoint/2010/main" val="424988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10</a:t>
            </a:fld>
            <a:endParaRPr lang="en-GB"/>
          </a:p>
        </p:txBody>
      </p:sp>
    </p:spTree>
    <p:extLst>
      <p:ext uri="{BB962C8B-B14F-4D97-AF65-F5344CB8AC3E}">
        <p14:creationId xmlns:p14="http://schemas.microsoft.com/office/powerpoint/2010/main" val="49820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http://www.shutterstock.com/en/pic.mhtml?id=156714224 </a:t>
            </a:r>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12</a:t>
            </a:fld>
            <a:endParaRPr lang="en-GB"/>
          </a:p>
        </p:txBody>
      </p:sp>
    </p:spTree>
    <p:extLst>
      <p:ext uri="{BB962C8B-B14F-4D97-AF65-F5344CB8AC3E}">
        <p14:creationId xmlns:p14="http://schemas.microsoft.com/office/powerpoint/2010/main" val="75291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Jan McArthur (2012) talks about ‘virtuous mess and wicked clarity’ of theory, method and purpose in educational research. I would extend her idea to evidencing the value of educational development; if we want the kind of clarity which </a:t>
            </a:r>
            <a:r>
              <a:rPr lang="en-GB" sz="1200" i="1" kern="1200" dirty="0" smtClean="0">
                <a:solidFill>
                  <a:schemeClr val="tx1"/>
                </a:solidFill>
                <a:latin typeface="+mn-lt"/>
                <a:ea typeface="+mn-ea"/>
                <a:cs typeface="+mn-cs"/>
              </a:rPr>
              <a:t>illuminates</a:t>
            </a:r>
            <a:r>
              <a:rPr lang="en-GB" sz="1200" kern="1200" dirty="0" smtClean="0">
                <a:solidFill>
                  <a:schemeClr val="tx1"/>
                </a:solidFill>
                <a:latin typeface="+mn-lt"/>
                <a:ea typeface="+mn-ea"/>
                <a:cs typeface="+mn-cs"/>
              </a:rPr>
              <a:t> the real world and helps us understand it better, rather than clarity which distorts or falsifies by simplification, we need to work with the messiness of the social world that we inhabit. McArthur (2012: 421) says that, if we ignore this messiness, we can end up creating ‘</a:t>
            </a:r>
            <a:r>
              <a:rPr lang="en-GB" sz="1200" i="1" kern="1200" dirty="0" smtClean="0">
                <a:solidFill>
                  <a:schemeClr val="tx1"/>
                </a:solidFill>
                <a:latin typeface="+mn-lt"/>
                <a:ea typeface="+mn-ea"/>
                <a:cs typeface="+mn-cs"/>
              </a:rPr>
              <a:t>bad</a:t>
            </a:r>
            <a:r>
              <a:rPr lang="en-GB" sz="1200" kern="1200" dirty="0" smtClean="0">
                <a:solidFill>
                  <a:schemeClr val="tx1"/>
                </a:solidFill>
                <a:latin typeface="+mn-lt"/>
                <a:ea typeface="+mn-ea"/>
                <a:cs typeface="+mn-cs"/>
              </a:rPr>
              <a:t> mess’, which ‘might fit into neat results columns or statistics or tidy theory, but beneath the ‘proper’ exterior it is a deceit – a false clarity.’ We are enjoined to ground our educational research ‘in the realities of the social world, including the power relationships, the distortions and the pathologies that affect how we live’ (McArthur, 2012: 421). I couldn’t agree more. And this is where research can offer so much to the activity of evidencing value: in research, it is more likely that the social world will be acknowledged, and ‘what doesn’t work’ as well as ‘what works’ will be explored.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virtuous mess is mess that reflects or illuminates aspects of the social world as we really experience it and this may include the ‘indeterminate’ and ‘ambiguous’ that </a:t>
            </a:r>
            <a:r>
              <a:rPr lang="en-GB" sz="1200" kern="1200" dirty="0" err="1" smtClean="0">
                <a:solidFill>
                  <a:schemeClr val="tx1"/>
                </a:solidFill>
                <a:effectLst/>
                <a:latin typeface="+mn-lt"/>
                <a:ea typeface="+mn-ea"/>
                <a:cs typeface="+mn-cs"/>
              </a:rPr>
              <a:t>Hammersley</a:t>
            </a:r>
            <a:r>
              <a:rPr lang="en-GB" sz="1200" kern="1200" dirty="0" smtClean="0">
                <a:solidFill>
                  <a:schemeClr val="tx1"/>
                </a:solidFill>
                <a:effectLst/>
                <a:latin typeface="+mn-lt"/>
                <a:ea typeface="+mn-ea"/>
                <a:cs typeface="+mn-cs"/>
              </a:rPr>
              <a:t> warns against. Bad mess is quite simply the pickle we can get into when we try to tidy up the former. Seeking to force the inherently messy into a respectable tidy form can result in something that distorts, hides or falsifies the actual social world. This is the irony: that sometimes those who seek clarity, regarding it as a reasonably uncontested virtue, end up creating bad mess. It might fit into neat results columns or statistics or tidy theories, but beneath the ‘proper’ exterior it is a deceit – a false clarity.</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8703A80-F4F7-4CB6-A06B-4B9B0653B23A}" type="slidenum">
              <a:rPr lang="en-GB" smtClean="0"/>
              <a:pPr/>
              <a:t>14</a:t>
            </a:fld>
            <a:endParaRPr lang="en-GB"/>
          </a:p>
        </p:txBody>
      </p:sp>
    </p:spTree>
    <p:extLst>
      <p:ext uri="{BB962C8B-B14F-4D97-AF65-F5344CB8AC3E}">
        <p14:creationId xmlns:p14="http://schemas.microsoft.com/office/powerpoint/2010/main" val="281681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938F94-D16F-4183-AC52-95987F55E877}" type="datetimeFigureOut">
              <a:rPr lang="en-GB" smtClean="0"/>
              <a:pPr/>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4D7409-8AA7-423F-A83E-70179265B1B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938F94-D16F-4183-AC52-95987F55E877}" type="datetimeFigureOut">
              <a:rPr lang="en-GB" smtClean="0"/>
              <a:pPr/>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4D7409-8AA7-423F-A83E-70179265B1B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938F94-D16F-4183-AC52-95987F55E877}" type="datetimeFigureOut">
              <a:rPr lang="en-GB" smtClean="0"/>
              <a:pPr/>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4D7409-8AA7-423F-A83E-70179265B1B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1">
    <p:spTree>
      <p:nvGrpSpPr>
        <p:cNvPr id="1" name=""/>
        <p:cNvGrpSpPr/>
        <p:nvPr/>
      </p:nvGrpSpPr>
      <p:grpSpPr>
        <a:xfrm>
          <a:off x="0" y="0"/>
          <a:ext cx="0" cy="0"/>
          <a:chOff x="0" y="0"/>
          <a:chExt cx="0" cy="0"/>
        </a:xfrm>
      </p:grpSpPr>
      <p:sp>
        <p:nvSpPr>
          <p:cNvPr id="12" name="Rectangle 11"/>
          <p:cNvSpPr/>
          <p:nvPr userDrawn="1"/>
        </p:nvSpPr>
        <p:spPr>
          <a:xfrm>
            <a:off x="0" y="0"/>
            <a:ext cx="9144000" cy="764704"/>
          </a:xfrm>
          <a:prstGeom prst="rect">
            <a:avLst/>
          </a:prstGeom>
          <a:gradFill flip="none" rotWithShape="1">
            <a:gsLst>
              <a:gs pos="0">
                <a:srgbClr val="262E7E"/>
              </a:gs>
              <a:gs pos="57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3" descr="qmulogo_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16" y="68408"/>
            <a:ext cx="3599688"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4"/>
          <p:cNvSpPr>
            <a:spLocks noGrp="1"/>
          </p:cNvSpPr>
          <p:nvPr>
            <p:ph sz="quarter" idx="13"/>
          </p:nvPr>
        </p:nvSpPr>
        <p:spPr>
          <a:xfrm>
            <a:off x="395536" y="1772816"/>
            <a:ext cx="8352928" cy="4320480"/>
          </a:xfrm>
        </p:spPr>
        <p:txBody>
          <a:bodyPr/>
          <a:lstStyle>
            <a:lvl1pPr marL="0" indent="0">
              <a:buNone/>
              <a:defRPr>
                <a:latin typeface="Cambria" panose="02040503050406030204" pitchFamily="18" charset="0"/>
              </a:defRPr>
            </a:lvl1pPr>
            <a:lvl2pPr marL="742950" indent="-285750">
              <a:buFont typeface="Arial" panose="020B0604020202020204" pitchFamily="34" charset="0"/>
              <a:buChar char="•"/>
              <a:defRPr>
                <a:latin typeface="Cambria" panose="02040503050406030204" pitchFamily="18" charset="0"/>
              </a:defRPr>
            </a:lvl2pPr>
            <a:lvl3pPr marL="1143000" indent="-228600">
              <a:buFont typeface="Wingdings" panose="05000000000000000000" pitchFamily="2" charset="2"/>
              <a:buChar char="ü"/>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0" y="764704"/>
            <a:ext cx="9144000" cy="764704"/>
          </a:xfrm>
          <a:solidFill>
            <a:srgbClr val="8DDFE3"/>
          </a:solidFill>
        </p:spPr>
        <p:txBody>
          <a:bodyPr>
            <a:normAutofit/>
          </a:bodyPr>
          <a:lstStyle>
            <a:lvl1pPr>
              <a:defRPr sz="4000" b="1">
                <a:latin typeface="Cambria" panose="02040503050406030204" pitchFamily="18"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5296879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oni's title slide">
    <p:spTree>
      <p:nvGrpSpPr>
        <p:cNvPr id="1" name=""/>
        <p:cNvGrpSpPr/>
        <p:nvPr/>
      </p:nvGrpSpPr>
      <p:grpSpPr>
        <a:xfrm>
          <a:off x="0" y="0"/>
          <a:ext cx="0" cy="0"/>
          <a:chOff x="0" y="0"/>
          <a:chExt cx="0" cy="0"/>
        </a:xfrm>
      </p:grpSpPr>
      <p:sp>
        <p:nvSpPr>
          <p:cNvPr id="12" name="Rectangle 11"/>
          <p:cNvSpPr/>
          <p:nvPr userDrawn="1"/>
        </p:nvSpPr>
        <p:spPr>
          <a:xfrm>
            <a:off x="0" y="0"/>
            <a:ext cx="9144000" cy="764704"/>
          </a:xfrm>
          <a:prstGeom prst="rect">
            <a:avLst/>
          </a:prstGeom>
          <a:gradFill flip="none" rotWithShape="1">
            <a:gsLst>
              <a:gs pos="0">
                <a:srgbClr val="262E7E"/>
              </a:gs>
              <a:gs pos="57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3" descr="qmulogo_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16" y="68408"/>
            <a:ext cx="3599688"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5"/>
          <p:cNvSpPr>
            <a:spLocks noGrp="1"/>
          </p:cNvSpPr>
          <p:nvPr>
            <p:ph type="title"/>
          </p:nvPr>
        </p:nvSpPr>
        <p:spPr>
          <a:xfrm>
            <a:off x="395288" y="1844824"/>
            <a:ext cx="8352928" cy="1080120"/>
          </a:xfrm>
          <a:noFill/>
        </p:spPr>
        <p:txBody>
          <a:bodyPr anchor="b">
            <a:normAutofit/>
          </a:bodyPr>
          <a:lstStyle>
            <a:lvl1pPr algn="ctr">
              <a:defRPr sz="4000" b="1">
                <a:latin typeface="Cambria" panose="02040503050406030204" pitchFamily="18" charset="0"/>
              </a:defRPr>
            </a:lvl1pPr>
          </a:lstStyle>
          <a:p>
            <a:r>
              <a:rPr lang="en-US" dirty="0" smtClean="0"/>
              <a:t>Click to edit Master title style</a:t>
            </a:r>
            <a:endParaRPr lang="en-GB" dirty="0"/>
          </a:p>
        </p:txBody>
      </p:sp>
      <p:sp>
        <p:nvSpPr>
          <p:cNvPr id="14" name="Rectangle 13"/>
          <p:cNvSpPr/>
          <p:nvPr userDrawn="1"/>
        </p:nvSpPr>
        <p:spPr>
          <a:xfrm flipH="1">
            <a:off x="0" y="6093296"/>
            <a:ext cx="9144000" cy="764704"/>
          </a:xfrm>
          <a:prstGeom prst="rect">
            <a:avLst/>
          </a:prstGeom>
          <a:gradFill flip="none" rotWithShape="1">
            <a:gsLst>
              <a:gs pos="0">
                <a:srgbClr val="262E7E"/>
              </a:gs>
              <a:gs pos="57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9"/>
          <p:cNvSpPr>
            <a:spLocks noGrp="1"/>
          </p:cNvSpPr>
          <p:nvPr>
            <p:ph type="body" sz="quarter" idx="10"/>
          </p:nvPr>
        </p:nvSpPr>
        <p:spPr>
          <a:xfrm>
            <a:off x="388494" y="2924944"/>
            <a:ext cx="8353425" cy="648072"/>
          </a:xfrm>
        </p:spPr>
        <p:txBody>
          <a:bodyPr anchor="t">
            <a:noAutofit/>
          </a:bodyPr>
          <a:lstStyle>
            <a:lvl1pPr marL="0" indent="0" algn="ctr">
              <a:buNone/>
              <a:defRPr sz="3200">
                <a:latin typeface="Cambria" panose="02040503050406030204" pitchFamily="18" charset="0"/>
              </a:defRPr>
            </a:lvl1pPr>
            <a:lvl2pPr algn="ctr">
              <a:defRPr sz="3200">
                <a:latin typeface="Cambria" panose="02040503050406030204" pitchFamily="18" charset="0"/>
              </a:defRPr>
            </a:lvl2pPr>
            <a:lvl3pPr algn="ctr">
              <a:defRPr sz="3200">
                <a:latin typeface="Cambria" panose="02040503050406030204" pitchFamily="18" charset="0"/>
              </a:defRPr>
            </a:lvl3pPr>
            <a:lvl4pPr algn="ctr">
              <a:defRPr sz="3200">
                <a:latin typeface="Cambria" panose="02040503050406030204" pitchFamily="18" charset="0"/>
              </a:defRPr>
            </a:lvl4pPr>
            <a:lvl5pPr marL="1828800" indent="0" algn="ctr">
              <a:buNone/>
              <a:defRPr sz="3200">
                <a:latin typeface="Cambria" panose="02040503050406030204" pitchFamily="18" charset="0"/>
              </a:defRPr>
            </a:lvl5pPr>
          </a:lstStyle>
          <a:p>
            <a:pPr lvl="0"/>
            <a:r>
              <a:rPr lang="en-US" dirty="0" smtClean="0"/>
              <a:t>Click to edit Master text styles</a:t>
            </a:r>
          </a:p>
        </p:txBody>
      </p:sp>
      <p:sp>
        <p:nvSpPr>
          <p:cNvPr id="23" name="Text Placeholder 22"/>
          <p:cNvSpPr>
            <a:spLocks noGrp="1"/>
          </p:cNvSpPr>
          <p:nvPr>
            <p:ph type="body" sz="quarter" idx="11"/>
          </p:nvPr>
        </p:nvSpPr>
        <p:spPr>
          <a:xfrm>
            <a:off x="395288" y="4221088"/>
            <a:ext cx="8353425" cy="1296144"/>
          </a:xfrm>
        </p:spPr>
        <p:txBody>
          <a:bodyPr anchor="ctr">
            <a:normAutofit/>
          </a:bodyPr>
          <a:lstStyle>
            <a:lvl1pPr marL="0" indent="0" algn="ctr">
              <a:buNone/>
              <a:defRPr sz="1800">
                <a:latin typeface="Cambria" panose="02040503050406030204" pitchFamily="18" charset="0"/>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335229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938F94-D16F-4183-AC52-95987F55E877}" type="datetimeFigureOut">
              <a:rPr lang="en-GB" smtClean="0"/>
              <a:pPr/>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4D7409-8AA7-423F-A83E-70179265B1B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938F94-D16F-4183-AC52-95987F55E877}" type="datetimeFigureOut">
              <a:rPr lang="en-GB" smtClean="0"/>
              <a:pPr/>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4D7409-8AA7-423F-A83E-70179265B1B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938F94-D16F-4183-AC52-95987F55E877}" type="datetimeFigureOut">
              <a:rPr lang="en-GB" smtClean="0"/>
              <a:pPr/>
              <a:t>05/06/2015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4D7409-8AA7-423F-A83E-70179265B1B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9938F94-D16F-4183-AC52-95987F55E877}" type="datetimeFigureOut">
              <a:rPr lang="en-GB" smtClean="0"/>
              <a:pPr/>
              <a:t>05/06/2015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4D7409-8AA7-423F-A83E-70179265B1B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9938F94-D16F-4183-AC52-95987F55E877}" type="datetimeFigureOut">
              <a:rPr lang="en-GB" smtClean="0"/>
              <a:pPr/>
              <a:t>05/06/2015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4D7409-8AA7-423F-A83E-70179265B1B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38F94-D16F-4183-AC52-95987F55E877}" type="datetimeFigureOut">
              <a:rPr lang="en-GB" smtClean="0"/>
              <a:pPr/>
              <a:t>05/06/2015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4D7409-8AA7-423F-A83E-70179265B1B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38F94-D16F-4183-AC52-95987F55E877}" type="datetimeFigureOut">
              <a:rPr lang="en-GB" smtClean="0"/>
              <a:pPr/>
              <a:t>05/06/2015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4D7409-8AA7-423F-A83E-70179265B1B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38F94-D16F-4183-AC52-95987F55E877}" type="datetimeFigureOut">
              <a:rPr lang="en-GB" smtClean="0"/>
              <a:pPr/>
              <a:t>05/06/2015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4D7409-8AA7-423F-A83E-70179265B1B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38F94-D16F-4183-AC52-95987F55E877}" type="datetimeFigureOut">
              <a:rPr lang="en-GB" smtClean="0"/>
              <a:pPr/>
              <a:t>05/06/2015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D7409-8AA7-423F-A83E-70179265B1B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www.enhancementthemes.ac.uk/resources" TargetMode="External"/><Relationship Id="rId4" Type="http://schemas.openxmlformats.org/officeDocument/2006/relationships/hyperlink" Target="http://www.enhancementthemes.ac.u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package" Target="../embeddings/Microsoft_PowerPoint_Presentation1.pptx"/><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plato.stanford.edu/archives/fall2008/entries/evidence/" TargetMode="External"/><Relationship Id="rId2" Type="http://schemas.openxmlformats.org/officeDocument/2006/relationships/hyperlink" Target="http://www.carnegiefoundation.org/publications/sub.asp?key=452&amp;subkey=613%20"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40968"/>
            <a:ext cx="8352928" cy="1080120"/>
          </a:xfrm>
        </p:spPr>
        <p:txBody>
          <a:bodyPr>
            <a:noAutofit/>
          </a:bodyPr>
          <a:lstStyle/>
          <a:p>
            <a:r>
              <a:rPr lang="en-GB" sz="5000" dirty="0" smtClean="0"/>
              <a:t>PTAS:</a:t>
            </a:r>
            <a:br>
              <a:rPr lang="en-GB" sz="5000" dirty="0" smtClean="0"/>
            </a:br>
            <a:r>
              <a:rPr lang="en-GB" sz="5000" dirty="0" smtClean="0"/>
              <a:t>Taking on the impact challenge</a:t>
            </a:r>
            <a:endParaRPr lang="en-GB" sz="5000" dirty="0"/>
          </a:p>
        </p:txBody>
      </p:sp>
      <p:sp>
        <p:nvSpPr>
          <p:cNvPr id="3" name="Text Placeholder 2"/>
          <p:cNvSpPr>
            <a:spLocks noGrp="1"/>
          </p:cNvSpPr>
          <p:nvPr>
            <p:ph type="body" sz="quarter" idx="10"/>
          </p:nvPr>
        </p:nvSpPr>
        <p:spPr>
          <a:xfrm>
            <a:off x="395536" y="4653136"/>
            <a:ext cx="8353425" cy="648072"/>
          </a:xfrm>
        </p:spPr>
        <p:txBody>
          <a:bodyPr/>
          <a:lstStyle/>
          <a:p>
            <a:r>
              <a:rPr lang="it-IT" dirty="0" smtClean="0"/>
              <a:t>Roni Bamber, Queen Margaret University</a:t>
            </a:r>
          </a:p>
          <a:p>
            <a:r>
              <a:rPr lang="it-IT" dirty="0" smtClean="0"/>
              <a:t>PTAS, June 2015</a:t>
            </a:r>
          </a:p>
          <a:p>
            <a:endParaRPr lang="en-GB" dirty="0"/>
          </a:p>
        </p:txBody>
      </p:sp>
    </p:spTree>
    <p:extLst>
      <p:ext uri="{BB962C8B-B14F-4D97-AF65-F5344CB8AC3E}">
        <p14:creationId xmlns:p14="http://schemas.microsoft.com/office/powerpoint/2010/main" val="524411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GB" sz="5000" b="1" dirty="0" err="1"/>
              <a:t>Managerialism</a:t>
            </a:r>
            <a:r>
              <a:rPr lang="en-GB" sz="4000" dirty="0"/>
              <a:t> v education </a:t>
            </a:r>
            <a:endParaRPr lang="en-GB" sz="4000" dirty="0" smtClean="0"/>
          </a:p>
          <a:p>
            <a:endParaRPr lang="en-GB" dirty="0" smtClean="0"/>
          </a:p>
          <a:p>
            <a:pPr indent="360363">
              <a:buFont typeface="Arial" pitchFamily="34" charset="0"/>
              <a:buChar char="•"/>
            </a:pPr>
            <a:r>
              <a:rPr lang="en-GB" dirty="0" smtClean="0"/>
              <a:t>Measurable targets</a:t>
            </a:r>
          </a:p>
          <a:p>
            <a:pPr indent="360363">
              <a:buFont typeface="Arial" pitchFamily="34" charset="0"/>
              <a:buChar char="•"/>
            </a:pPr>
            <a:r>
              <a:rPr lang="en-GB" dirty="0" smtClean="0"/>
              <a:t>KPIs</a:t>
            </a:r>
          </a:p>
          <a:p>
            <a:pPr indent="360363">
              <a:buFont typeface="Arial" pitchFamily="34" charset="0"/>
              <a:buChar char="•"/>
            </a:pPr>
            <a:r>
              <a:rPr lang="en-GB" dirty="0" err="1" smtClean="0"/>
              <a:t>Vfm</a:t>
            </a:r>
            <a:endParaRPr lang="en-GB" dirty="0" smtClean="0"/>
          </a:p>
          <a:p>
            <a:endParaRPr lang="en-GB" dirty="0"/>
          </a:p>
        </p:txBody>
      </p:sp>
      <p:sp>
        <p:nvSpPr>
          <p:cNvPr id="5" name="Title 4"/>
          <p:cNvSpPr>
            <a:spLocks noGrp="1"/>
          </p:cNvSpPr>
          <p:nvPr>
            <p:ph type="title"/>
          </p:nvPr>
        </p:nvSpPr>
        <p:spPr/>
        <p:txBody>
          <a:bodyPr/>
          <a:lstStyle/>
          <a:p>
            <a:r>
              <a:rPr lang="en-GB" dirty="0" smtClean="0"/>
              <a:t>The problem with ‘impact’</a:t>
            </a:r>
            <a:endParaRPr lang="en-GB" dirty="0"/>
          </a:p>
        </p:txBody>
      </p:sp>
      <p:pic>
        <p:nvPicPr>
          <p:cNvPr id="4" name="Picture 2" descr="http://api.ning.com/files/W3YWqQ-JGjl6ASQ8CP3z4Olw4wN3ZRdaP42JFCfOcfTU1b2UbVAveF2zJfGBO2IcvMm9hj2qXXvIZyZK73TBtz4kd00oZDZv/bo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1" y="2708920"/>
            <a:ext cx="2736303" cy="398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7286625" y="5848816"/>
            <a:ext cx="131782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1000" dirty="0"/>
              <a:t>h</a:t>
            </a:r>
            <a:r>
              <a:rPr lang="en-GB" altLang="en-US" sz="700" dirty="0"/>
              <a:t>ttp://api.ning.com/files/W3YWqQ-JGjl6ASQ8CP3z4Olw4wN3ZRdaP42JFCfOcfTU1b2UbVAveF2zJfGBO2IcvMm9hj2qXXvIZyZK73TBtz4kd00oZDZv/boas.jpg</a:t>
            </a:r>
          </a:p>
        </p:txBody>
      </p:sp>
    </p:spTree>
    <p:extLst>
      <p:ext uri="{BB962C8B-B14F-4D97-AF65-F5344CB8AC3E}">
        <p14:creationId xmlns:p14="http://schemas.microsoft.com/office/powerpoint/2010/main" val="81768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26619"/>
            <a:ext cx="9144000" cy="6849174"/>
          </a:xfrm>
          <a:prstGeom prst="rect">
            <a:avLst/>
          </a:prstGeom>
        </p:spPr>
      </p:pic>
    </p:spTree>
    <p:extLst>
      <p:ext uri="{BB962C8B-B14F-4D97-AF65-F5344CB8AC3E}">
        <p14:creationId xmlns:p14="http://schemas.microsoft.com/office/powerpoint/2010/main" val="3731884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GB" sz="4000" dirty="0" err="1"/>
              <a:t>Managerialism</a:t>
            </a:r>
            <a:r>
              <a:rPr lang="en-GB" sz="4000" dirty="0"/>
              <a:t> v </a:t>
            </a:r>
            <a:r>
              <a:rPr lang="en-GB" sz="5000" b="1" dirty="0"/>
              <a:t>education </a:t>
            </a:r>
            <a:endParaRPr lang="en-GB" sz="5000" b="1" dirty="0" smtClean="0"/>
          </a:p>
          <a:p>
            <a:endParaRPr lang="en-GB" dirty="0" smtClean="0"/>
          </a:p>
          <a:p>
            <a:pPr indent="360363">
              <a:buFont typeface="Arial" pitchFamily="34" charset="0"/>
              <a:buChar char="•"/>
            </a:pPr>
            <a:r>
              <a:rPr lang="en-GB" dirty="0" smtClean="0"/>
              <a:t>Students and their learning</a:t>
            </a:r>
          </a:p>
          <a:p>
            <a:pPr indent="360363">
              <a:buFont typeface="Arial" pitchFamily="34" charset="0"/>
              <a:buChar char="•"/>
            </a:pPr>
            <a:r>
              <a:rPr lang="en-GB" dirty="0" smtClean="0"/>
              <a:t>University experience</a:t>
            </a:r>
          </a:p>
          <a:p>
            <a:pPr indent="360363">
              <a:buFont typeface="Arial" pitchFamily="34" charset="0"/>
              <a:buChar char="•"/>
            </a:pPr>
            <a:r>
              <a:rPr lang="en-GB" dirty="0" smtClean="0"/>
              <a:t>Educated</a:t>
            </a:r>
          </a:p>
          <a:p>
            <a:endParaRPr lang="en-GB" dirty="0"/>
          </a:p>
        </p:txBody>
      </p:sp>
      <p:sp>
        <p:nvSpPr>
          <p:cNvPr id="5" name="Title 4"/>
          <p:cNvSpPr>
            <a:spLocks noGrp="1"/>
          </p:cNvSpPr>
          <p:nvPr>
            <p:ph type="title"/>
          </p:nvPr>
        </p:nvSpPr>
        <p:spPr/>
        <p:txBody>
          <a:bodyPr/>
          <a:lstStyle/>
          <a:p>
            <a:r>
              <a:rPr lang="en-GB" dirty="0" smtClean="0"/>
              <a:t>The problem with ‘impact’</a:t>
            </a:r>
            <a:endParaRPr lang="en-GB" dirty="0"/>
          </a:p>
        </p:txBody>
      </p:sp>
      <p:pic>
        <p:nvPicPr>
          <p:cNvPr id="7" name="Content Placeholder 3"/>
          <p:cNvPicPr>
            <a:picLocks noChangeAspect="1"/>
          </p:cNvPicPr>
          <p:nvPr/>
        </p:nvPicPr>
        <p:blipFill>
          <a:blip r:embed="rId3"/>
          <a:stretch>
            <a:fillRect/>
          </a:stretch>
        </p:blipFill>
        <p:spPr>
          <a:xfrm>
            <a:off x="6084168" y="3504492"/>
            <a:ext cx="3096344" cy="3596916"/>
          </a:xfrm>
          <a:prstGeom prst="rect">
            <a:avLst/>
          </a:prstGeom>
        </p:spPr>
      </p:pic>
    </p:spTree>
    <p:extLst>
      <p:ext uri="{BB962C8B-B14F-4D97-AF65-F5344CB8AC3E}">
        <p14:creationId xmlns:p14="http://schemas.microsoft.com/office/powerpoint/2010/main" val="12381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Arial" panose="020B0604020202020204" pitchFamily="34" charset="0"/>
              <a:buChar char="•"/>
            </a:pPr>
            <a:r>
              <a:rPr lang="en-GB" dirty="0"/>
              <a:t>Social world complexities / inquiry not normally amenable to demonstrating impact</a:t>
            </a:r>
          </a:p>
          <a:p>
            <a:pPr marL="457200" indent="-457200">
              <a:buFont typeface="Arial" panose="020B0604020202020204" pitchFamily="34" charset="0"/>
              <a:buChar char="•"/>
            </a:pPr>
            <a:r>
              <a:rPr lang="en-GB" dirty="0" smtClean="0"/>
              <a:t>Epistemologically positivist</a:t>
            </a:r>
          </a:p>
          <a:p>
            <a:pPr marL="457200" indent="-457200">
              <a:buFont typeface="Arial" panose="020B0604020202020204" pitchFamily="34" charset="0"/>
              <a:buChar char="•"/>
            </a:pPr>
            <a:r>
              <a:rPr lang="en-GB" dirty="0" smtClean="0"/>
              <a:t>Cause / effect: what we do in education?</a:t>
            </a:r>
          </a:p>
          <a:p>
            <a:endParaRPr lang="en-GB" dirty="0"/>
          </a:p>
        </p:txBody>
      </p:sp>
      <p:sp>
        <p:nvSpPr>
          <p:cNvPr id="3" name="Title 2"/>
          <p:cNvSpPr>
            <a:spLocks noGrp="1"/>
          </p:cNvSpPr>
          <p:nvPr>
            <p:ph type="title"/>
          </p:nvPr>
        </p:nvSpPr>
        <p:spPr/>
        <p:txBody>
          <a:bodyPr/>
          <a:lstStyle/>
          <a:p>
            <a:r>
              <a:rPr lang="en-GB" dirty="0" smtClean="0"/>
              <a:t>Impact</a:t>
            </a:r>
            <a:r>
              <a:rPr lang="en-GB" dirty="0"/>
              <a:t>:</a:t>
            </a:r>
            <a:r>
              <a:rPr lang="en-GB" dirty="0" smtClean="0"/>
              <a:t> </a:t>
            </a:r>
            <a:endParaRPr lang="en-GB" dirty="0"/>
          </a:p>
        </p:txBody>
      </p:sp>
      <p:pic>
        <p:nvPicPr>
          <p:cNvPr id="4" name="Picture 3"/>
          <p:cNvPicPr>
            <a:picLocks noChangeAspect="1"/>
          </p:cNvPicPr>
          <p:nvPr/>
        </p:nvPicPr>
        <p:blipFill>
          <a:blip r:embed="rId2"/>
          <a:stretch>
            <a:fillRect/>
          </a:stretch>
        </p:blipFill>
        <p:spPr>
          <a:xfrm>
            <a:off x="6530363" y="5009872"/>
            <a:ext cx="2466975" cy="1847850"/>
          </a:xfrm>
          <a:prstGeom prst="rect">
            <a:avLst/>
          </a:prstGeom>
        </p:spPr>
      </p:pic>
      <p:pic>
        <p:nvPicPr>
          <p:cNvPr id="5" name="Picture 4"/>
          <p:cNvPicPr>
            <a:picLocks noChangeAspect="1"/>
          </p:cNvPicPr>
          <p:nvPr/>
        </p:nvPicPr>
        <p:blipFill>
          <a:blip r:embed="rId3"/>
          <a:stretch>
            <a:fillRect/>
          </a:stretch>
        </p:blipFill>
        <p:spPr>
          <a:xfrm>
            <a:off x="3328227" y="5200372"/>
            <a:ext cx="2762250" cy="1657350"/>
          </a:xfrm>
          <a:prstGeom prst="rect">
            <a:avLst/>
          </a:prstGeom>
        </p:spPr>
      </p:pic>
      <p:pic>
        <p:nvPicPr>
          <p:cNvPr id="6" name="Picture 5"/>
          <p:cNvPicPr>
            <a:picLocks noChangeAspect="1"/>
          </p:cNvPicPr>
          <p:nvPr/>
        </p:nvPicPr>
        <p:blipFill>
          <a:blip r:embed="rId4"/>
          <a:stretch>
            <a:fillRect/>
          </a:stretch>
        </p:blipFill>
        <p:spPr>
          <a:xfrm>
            <a:off x="707116" y="4762222"/>
            <a:ext cx="2181225" cy="2095500"/>
          </a:xfrm>
          <a:prstGeom prst="rect">
            <a:avLst/>
          </a:prstGeom>
        </p:spPr>
      </p:pic>
    </p:spTree>
    <p:extLst>
      <p:ext uri="{BB962C8B-B14F-4D97-AF65-F5344CB8AC3E}">
        <p14:creationId xmlns:p14="http://schemas.microsoft.com/office/powerpoint/2010/main" val="192023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00050" indent="-328613">
              <a:buFont typeface="Arial" pitchFamily="34" charset="0"/>
              <a:buChar char="•"/>
            </a:pPr>
            <a:r>
              <a:rPr lang="en-GB" dirty="0" smtClean="0"/>
              <a:t>Educational inquiry: messy</a:t>
            </a:r>
          </a:p>
          <a:p>
            <a:pPr marL="400050" indent="-328613">
              <a:buFont typeface="Arial" pitchFamily="34" charset="0"/>
              <a:buChar char="•"/>
            </a:pPr>
            <a:r>
              <a:rPr lang="en-GB" dirty="0" smtClean="0"/>
              <a:t>So - ground our evidencing work </a:t>
            </a:r>
          </a:p>
          <a:p>
            <a:pPr marL="71437"/>
            <a:r>
              <a:rPr lang="en-GB" dirty="0" smtClean="0"/>
              <a:t>‘in the realities of the social world, including the power relationships, the distortions and the pathologies that affect how we live’ (McArthur, 2012: 421)</a:t>
            </a:r>
          </a:p>
          <a:p>
            <a:pPr marL="400050" indent="-328613">
              <a:buFont typeface="Arial" pitchFamily="34" charset="0"/>
              <a:buChar char="•"/>
            </a:pPr>
            <a:endParaRPr lang="en-GB" dirty="0"/>
          </a:p>
          <a:p>
            <a:pPr marL="71438"/>
            <a:endParaRPr lang="en-GB" dirty="0"/>
          </a:p>
        </p:txBody>
      </p:sp>
      <p:sp>
        <p:nvSpPr>
          <p:cNvPr id="3" name="Title 2"/>
          <p:cNvSpPr>
            <a:spLocks noGrp="1"/>
          </p:cNvSpPr>
          <p:nvPr>
            <p:ph type="title"/>
          </p:nvPr>
        </p:nvSpPr>
        <p:spPr/>
        <p:txBody>
          <a:bodyPr/>
          <a:lstStyle/>
          <a:p>
            <a:r>
              <a:rPr lang="en-GB" dirty="0" smtClean="0"/>
              <a:t>‘Virtuous mess and wicked clarity’</a:t>
            </a:r>
            <a:endParaRPr lang="en-GB" dirty="0"/>
          </a:p>
        </p:txBody>
      </p:sp>
      <p:pic>
        <p:nvPicPr>
          <p:cNvPr id="4" name="Picture 3"/>
          <p:cNvPicPr>
            <a:picLocks noChangeAspect="1"/>
          </p:cNvPicPr>
          <p:nvPr/>
        </p:nvPicPr>
        <p:blipFill>
          <a:blip r:embed="rId3"/>
          <a:stretch>
            <a:fillRect/>
          </a:stretch>
        </p:blipFill>
        <p:spPr>
          <a:xfrm>
            <a:off x="6444208" y="5013176"/>
            <a:ext cx="2533859" cy="1573660"/>
          </a:xfrm>
          <a:prstGeom prst="rect">
            <a:avLst/>
          </a:prstGeom>
        </p:spPr>
      </p:pic>
    </p:spTree>
    <p:extLst>
      <p:ext uri="{BB962C8B-B14F-4D97-AF65-F5344CB8AC3E}">
        <p14:creationId xmlns:p14="http://schemas.microsoft.com/office/powerpoint/2010/main" val="23102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95536" y="1772816"/>
            <a:ext cx="3672408" cy="4320480"/>
          </a:xfrm>
        </p:spPr>
        <p:txBody>
          <a:bodyPr>
            <a:normAutofit/>
          </a:bodyPr>
          <a:lstStyle/>
          <a:p>
            <a:r>
              <a:rPr lang="en-GB" dirty="0" smtClean="0"/>
              <a:t>Poking a stick into the nest of evidence, but with intentionality, (provisional) planning,  an approach and principles</a:t>
            </a:r>
          </a:p>
          <a:p>
            <a:endParaRPr lang="en-GB" dirty="0"/>
          </a:p>
        </p:txBody>
      </p:sp>
      <p:sp>
        <p:nvSpPr>
          <p:cNvPr id="3" name="Title 2"/>
          <p:cNvSpPr>
            <a:spLocks noGrp="1"/>
          </p:cNvSpPr>
          <p:nvPr>
            <p:ph type="title"/>
          </p:nvPr>
        </p:nvSpPr>
        <p:spPr/>
        <p:txBody>
          <a:bodyPr>
            <a:normAutofit/>
          </a:bodyPr>
          <a:lstStyle/>
          <a:p>
            <a:r>
              <a:rPr lang="en-GB" dirty="0" smtClean="0"/>
              <a:t>Making virtuous mess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109976"/>
            <a:ext cx="3500715" cy="3983320"/>
          </a:xfrm>
          <a:prstGeom prst="rect">
            <a:avLst/>
          </a:prstGeom>
        </p:spPr>
      </p:pic>
    </p:spTree>
    <p:extLst>
      <p:ext uri="{BB962C8B-B14F-4D97-AF65-F5344CB8AC3E}">
        <p14:creationId xmlns:p14="http://schemas.microsoft.com/office/powerpoint/2010/main" val="3658599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61950" indent="-266700">
              <a:buFont typeface="Arial" pitchFamily="34" charset="0"/>
              <a:buChar char="•"/>
            </a:pPr>
            <a:r>
              <a:rPr lang="en-GB" dirty="0" smtClean="0"/>
              <a:t>‘a guide to truth: evidence as sign, symptom, or mark’ (Kelly, 2008)</a:t>
            </a:r>
          </a:p>
          <a:p>
            <a:pPr marL="361950" indent="-266700">
              <a:buFont typeface="Arial" pitchFamily="34" charset="0"/>
              <a:buChar char="•"/>
            </a:pPr>
            <a:r>
              <a:rPr lang="en-GB" dirty="0" smtClean="0"/>
              <a:t>Can help </a:t>
            </a:r>
            <a:r>
              <a:rPr lang="en-GB" i="1" dirty="0" smtClean="0"/>
              <a:t>confirm</a:t>
            </a:r>
            <a:r>
              <a:rPr lang="en-GB" dirty="0" smtClean="0"/>
              <a:t> or disconfirm a certain claim</a:t>
            </a:r>
          </a:p>
          <a:p>
            <a:pPr marL="361950" indent="-266700">
              <a:buFont typeface="Arial" pitchFamily="34" charset="0"/>
              <a:buChar char="•"/>
            </a:pPr>
            <a:r>
              <a:rPr lang="en-GB" dirty="0" smtClean="0"/>
              <a:t>For education: evidence-informed, not evidence-based</a:t>
            </a:r>
          </a:p>
          <a:p>
            <a:pPr marL="361950" indent="-266700">
              <a:buFont typeface="Arial" pitchFamily="34" charset="0"/>
              <a:buChar char="•"/>
            </a:pPr>
            <a:endParaRPr lang="en-GB" dirty="0" smtClean="0"/>
          </a:p>
          <a:p>
            <a:pPr>
              <a:buFont typeface="Arial" pitchFamily="34" charset="0"/>
              <a:buChar char="•"/>
            </a:pPr>
            <a:endParaRPr lang="en-GB" dirty="0"/>
          </a:p>
        </p:txBody>
      </p:sp>
      <p:sp>
        <p:nvSpPr>
          <p:cNvPr id="3" name="Title 2"/>
          <p:cNvSpPr>
            <a:spLocks noGrp="1"/>
          </p:cNvSpPr>
          <p:nvPr>
            <p:ph type="title"/>
          </p:nvPr>
        </p:nvSpPr>
        <p:spPr/>
        <p:txBody>
          <a:bodyPr/>
          <a:lstStyle/>
          <a:p>
            <a:r>
              <a:rPr lang="en-GB" dirty="0" smtClean="0"/>
              <a:t>Evidence</a:t>
            </a:r>
            <a:endParaRPr lang="en-GB" dirty="0"/>
          </a:p>
        </p:txBody>
      </p:sp>
      <p:pic>
        <p:nvPicPr>
          <p:cNvPr id="4" name="Content Placeholder 3"/>
          <p:cNvPicPr>
            <a:picLocks noChangeAspect="1"/>
          </p:cNvPicPr>
          <p:nvPr/>
        </p:nvPicPr>
        <p:blipFill>
          <a:blip r:embed="rId2"/>
          <a:stretch>
            <a:fillRect/>
          </a:stretch>
        </p:blipFill>
        <p:spPr>
          <a:xfrm>
            <a:off x="6611027" y="4714867"/>
            <a:ext cx="2143125" cy="2143125"/>
          </a:xfrm>
          <a:prstGeom prst="rect">
            <a:avLst/>
          </a:prstGeom>
        </p:spPr>
      </p:pic>
    </p:spTree>
    <p:extLst>
      <p:ext uri="{BB962C8B-B14F-4D97-AF65-F5344CB8AC3E}">
        <p14:creationId xmlns:p14="http://schemas.microsoft.com/office/powerpoint/2010/main" val="210135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71438"/>
            <a:r>
              <a:rPr lang="en-GB" dirty="0" smtClean="0"/>
              <a:t>Nutley et al (2013)</a:t>
            </a:r>
          </a:p>
          <a:p>
            <a:pPr marL="71438"/>
            <a:endParaRPr lang="en-GB" dirty="0" smtClean="0"/>
          </a:p>
          <a:p>
            <a:pPr marL="271463" indent="-200025">
              <a:buFont typeface="Arial" pitchFamily="34" charset="0"/>
              <a:buChar char="•"/>
            </a:pPr>
            <a:r>
              <a:rPr lang="en-GB" dirty="0" smtClean="0"/>
              <a:t>Depends on what we want to know, for what purposes and context of use</a:t>
            </a:r>
          </a:p>
          <a:p>
            <a:pPr marL="271463" indent="-200025">
              <a:buFont typeface="Arial" pitchFamily="34" charset="0"/>
              <a:buChar char="•"/>
            </a:pPr>
            <a:r>
              <a:rPr lang="en-GB" dirty="0" smtClean="0"/>
              <a:t>Need range of types / qualities of evidence for range of contexts</a:t>
            </a:r>
          </a:p>
          <a:p>
            <a:pPr marL="271463" indent="-200025">
              <a:buFont typeface="Arial" pitchFamily="34" charset="0"/>
              <a:buChar char="•"/>
            </a:pPr>
            <a:r>
              <a:rPr lang="en-GB" dirty="0"/>
              <a:t>‘Evidence journey’ – always under development</a:t>
            </a:r>
          </a:p>
          <a:p>
            <a:pPr marL="271463" indent="-200025">
              <a:buFont typeface="Arial" pitchFamily="34" charset="0"/>
              <a:buChar char="•"/>
            </a:pPr>
            <a:endParaRPr lang="en-GB" dirty="0" smtClean="0"/>
          </a:p>
          <a:p>
            <a:pPr>
              <a:buFont typeface="Arial" pitchFamily="34" charset="0"/>
              <a:buChar char="•"/>
            </a:pPr>
            <a:endParaRPr lang="en-GB" dirty="0"/>
          </a:p>
        </p:txBody>
      </p:sp>
      <p:sp>
        <p:nvSpPr>
          <p:cNvPr id="3" name="Title 2"/>
          <p:cNvSpPr>
            <a:spLocks noGrp="1"/>
          </p:cNvSpPr>
          <p:nvPr>
            <p:ph type="title"/>
          </p:nvPr>
        </p:nvSpPr>
        <p:spPr/>
        <p:txBody>
          <a:bodyPr/>
          <a:lstStyle/>
          <a:p>
            <a:r>
              <a:rPr lang="en-GB" dirty="0" smtClean="0"/>
              <a:t>What constitutes good evidence?</a:t>
            </a:r>
            <a:endParaRPr lang="en-GB" dirty="0"/>
          </a:p>
        </p:txBody>
      </p:sp>
      <p:pic>
        <p:nvPicPr>
          <p:cNvPr id="4" name="Picture 3"/>
          <p:cNvPicPr>
            <a:picLocks noChangeAspect="1"/>
          </p:cNvPicPr>
          <p:nvPr/>
        </p:nvPicPr>
        <p:blipFill>
          <a:blip r:embed="rId3"/>
          <a:stretch>
            <a:fillRect/>
          </a:stretch>
        </p:blipFill>
        <p:spPr>
          <a:xfrm>
            <a:off x="6781021" y="5072563"/>
            <a:ext cx="2216727" cy="1705841"/>
          </a:xfrm>
          <a:prstGeom prst="rect">
            <a:avLst/>
          </a:prstGeom>
        </p:spPr>
      </p:pic>
    </p:spTree>
    <p:extLst>
      <p:ext uri="{BB962C8B-B14F-4D97-AF65-F5344CB8AC3E}">
        <p14:creationId xmlns:p14="http://schemas.microsoft.com/office/powerpoint/2010/main" val="278715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6" name="Content Placeholder 5"/>
          <p:cNvPicPr>
            <a:picLocks noGrp="1" noChangeAspect="1"/>
          </p:cNvPicPr>
          <p:nvPr>
            <p:ph sz="quarter" idx="13"/>
          </p:nvPr>
        </p:nvPicPr>
        <p:blipFill>
          <a:blip r:embed="rId2"/>
          <a:stretch>
            <a:fillRect/>
          </a:stretch>
        </p:blipFill>
        <p:spPr>
          <a:xfrm>
            <a:off x="0" y="1"/>
            <a:ext cx="9144000" cy="6885384"/>
          </a:xfrm>
          <a:prstGeom prst="rect">
            <a:avLst/>
          </a:prstGeom>
        </p:spPr>
      </p:pic>
    </p:spTree>
    <p:extLst>
      <p:ext uri="{BB962C8B-B14F-4D97-AF65-F5344CB8AC3E}">
        <p14:creationId xmlns:p14="http://schemas.microsoft.com/office/powerpoint/2010/main" val="1093118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288" y="1844675"/>
            <a:ext cx="8353425" cy="2447925"/>
          </a:xfrm>
        </p:spPr>
        <p:txBody>
          <a:bodyPr>
            <a:normAutofit/>
          </a:bodyPr>
          <a:lstStyle/>
          <a:p>
            <a:r>
              <a:rPr lang="en-GB" altLang="en-US" dirty="0" smtClean="0">
                <a:latin typeface="Arial" charset="0"/>
                <a:cs typeface="Arial" charset="0"/>
              </a:rPr>
              <a:t>Aspect 2: </a:t>
            </a:r>
            <a:br>
              <a:rPr lang="en-GB" altLang="en-US" dirty="0" smtClean="0">
                <a:latin typeface="Arial" charset="0"/>
                <a:cs typeface="Arial" charset="0"/>
              </a:rPr>
            </a:br>
            <a:r>
              <a:rPr lang="en-GB" altLang="en-US" dirty="0" smtClean="0">
                <a:latin typeface="Arial" charset="0"/>
                <a:cs typeface="Arial" charset="0"/>
              </a:rPr>
              <a:t/>
            </a:r>
            <a:br>
              <a:rPr lang="en-GB" altLang="en-US" dirty="0" smtClean="0">
                <a:latin typeface="Arial" charset="0"/>
                <a:cs typeface="Arial" charset="0"/>
              </a:rPr>
            </a:br>
            <a:endParaRPr lang="en-GB" altLang="en-US" dirty="0" smtClean="0">
              <a:latin typeface="Arial" pitchFamily="34" charset="0"/>
              <a:cs typeface="Arial" pitchFamily="34" charset="0"/>
            </a:endParaRPr>
          </a:p>
        </p:txBody>
      </p:sp>
      <p:sp>
        <p:nvSpPr>
          <p:cNvPr id="4" name="Rounded Rectangle 3"/>
          <p:cNvSpPr/>
          <p:nvPr/>
        </p:nvSpPr>
        <p:spPr>
          <a:xfrm>
            <a:off x="403623" y="3670628"/>
            <a:ext cx="8362574" cy="1438132"/>
          </a:xfrm>
          <a:prstGeom prst="round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000" dirty="0" smtClean="0">
                <a:solidFill>
                  <a:schemeClr val="tx1"/>
                </a:solidFill>
              </a:rPr>
              <a:t>Using multiple sources of evidence:</a:t>
            </a:r>
          </a:p>
          <a:p>
            <a:pPr algn="ctr"/>
            <a:r>
              <a:rPr lang="en-GB" sz="4000" b="1" dirty="0" smtClean="0">
                <a:solidFill>
                  <a:schemeClr val="tx1"/>
                </a:solidFill>
                <a:latin typeface="Cambria" pitchFamily="18" charset="0"/>
              </a:rPr>
              <a:t>The Evidence Mix</a:t>
            </a:r>
            <a:endParaRPr lang="en-GB" sz="4000" b="1" dirty="0">
              <a:solidFill>
                <a:schemeClr val="tx1"/>
              </a:solidFill>
              <a:latin typeface="Cambria" pitchFamily="18" charset="0"/>
            </a:endParaRPr>
          </a:p>
        </p:txBody>
      </p:sp>
    </p:spTree>
    <p:extLst>
      <p:ext uri="{BB962C8B-B14F-4D97-AF65-F5344CB8AC3E}">
        <p14:creationId xmlns:p14="http://schemas.microsoft.com/office/powerpoint/2010/main" val="40929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35496" y="1916833"/>
            <a:ext cx="9068293" cy="4896544"/>
          </a:xfrm>
          <a:prstGeom prst="rect">
            <a:avLst/>
          </a:prstGeom>
        </p:spPr>
      </p:pic>
      <p:sp>
        <p:nvSpPr>
          <p:cNvPr id="2" name="Content Placeholder 1"/>
          <p:cNvSpPr>
            <a:spLocks noGrp="1"/>
          </p:cNvSpPr>
          <p:nvPr>
            <p:ph sz="quarter" idx="13"/>
          </p:nvPr>
        </p:nvSpPr>
        <p:spPr/>
        <p:txBody>
          <a:bodyPr>
            <a:normAutofit/>
          </a:bodyPr>
          <a:lstStyle/>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0" y="797230"/>
            <a:ext cx="9144000" cy="1119602"/>
          </a:xfrm>
        </p:spPr>
        <p:txBody>
          <a:bodyPr>
            <a:noAutofit/>
          </a:bodyPr>
          <a:lstStyle/>
          <a:p>
            <a:r>
              <a:rPr lang="en-GB" sz="3600" dirty="0" smtClean="0">
                <a:latin typeface="Arial" panose="020B0604020202020204" pitchFamily="34" charset="0"/>
                <a:cs typeface="Arial" panose="020B0604020202020204" pitchFamily="34" charset="0"/>
              </a:rPr>
              <a:t>Chair, Student </a:t>
            </a:r>
            <a:r>
              <a:rPr lang="en-GB" sz="3600" dirty="0">
                <a:latin typeface="Arial" panose="020B0604020202020204" pitchFamily="34" charset="0"/>
                <a:cs typeface="Arial" panose="020B0604020202020204" pitchFamily="34" charset="0"/>
              </a:rPr>
              <a:t>Transitions Enhancement Theme</a:t>
            </a:r>
          </a:p>
        </p:txBody>
      </p:sp>
      <p:sp>
        <p:nvSpPr>
          <p:cNvPr id="7" name="Rectangle 6"/>
          <p:cNvSpPr/>
          <p:nvPr/>
        </p:nvSpPr>
        <p:spPr>
          <a:xfrm>
            <a:off x="395536" y="2413338"/>
            <a:ext cx="7992888" cy="3539430"/>
          </a:xfrm>
          <a:prstGeom prst="rect">
            <a:avLst/>
          </a:prstGeom>
        </p:spPr>
        <p:txBody>
          <a:bodyPr wrap="square">
            <a:spAutoFit/>
          </a:bodyPr>
          <a:lstStyle/>
          <a:p>
            <a:pPr marL="457200" indent="-457200">
              <a:buClr>
                <a:schemeClr val="tx2">
                  <a:lumMod val="75000"/>
                </a:schemeClr>
              </a:buClr>
              <a:buFont typeface="Wingdings" panose="05000000000000000000" pitchFamily="2" charset="2"/>
              <a:buChar char="v"/>
            </a:pPr>
            <a:r>
              <a:rPr lang="en-GB" sz="3200" dirty="0">
                <a:latin typeface="Arial" panose="020B0604020202020204" pitchFamily="34" charset="0"/>
                <a:cs typeface="Arial" panose="020B0604020202020204" pitchFamily="34" charset="0"/>
              </a:rPr>
              <a:t>Aim: to </a:t>
            </a:r>
            <a:r>
              <a:rPr lang="en-GB" sz="3200" dirty="0" smtClean="0">
                <a:latin typeface="Arial" panose="020B0604020202020204" pitchFamily="34" charset="0"/>
                <a:cs typeface="Arial" panose="020B0604020202020204" pitchFamily="34" charset="0"/>
              </a:rPr>
              <a:t>enhance </a:t>
            </a:r>
            <a:r>
              <a:rPr lang="en-GB" sz="3200" dirty="0">
                <a:latin typeface="Arial" panose="020B0604020202020204" pitchFamily="34" charset="0"/>
                <a:cs typeface="Arial" panose="020B0604020202020204" pitchFamily="34" charset="0"/>
              </a:rPr>
              <a:t>student learning </a:t>
            </a:r>
            <a:r>
              <a:rPr lang="en-GB" sz="3200" dirty="0" smtClean="0">
                <a:latin typeface="Arial" panose="020B0604020202020204" pitchFamily="34" charset="0"/>
                <a:cs typeface="Arial" panose="020B0604020202020204" pitchFamily="34" charset="0"/>
              </a:rPr>
              <a:t>through </a:t>
            </a:r>
            <a:r>
              <a:rPr lang="en-GB" sz="3200" dirty="0">
                <a:latin typeface="Arial" panose="020B0604020202020204" pitchFamily="34" charset="0"/>
                <a:cs typeface="Arial" panose="020B0604020202020204" pitchFamily="34" charset="0"/>
              </a:rPr>
              <a:t>collaboration, sharing and learning across sector</a:t>
            </a:r>
          </a:p>
          <a:p>
            <a:pPr marL="457200" indent="-457200">
              <a:buClr>
                <a:schemeClr val="tx2">
                  <a:lumMod val="75000"/>
                </a:schemeClr>
              </a:buClr>
              <a:buFont typeface="Wingdings" panose="05000000000000000000" pitchFamily="2" charset="2"/>
              <a:buChar char="v"/>
            </a:pPr>
            <a:r>
              <a:rPr lang="en-GB" altLang="en-US" sz="3200" dirty="0">
                <a:latin typeface="Arial" panose="020B0604020202020204" pitchFamily="34" charset="0"/>
                <a:cs typeface="Arial" panose="020B0604020202020204" pitchFamily="34" charset="0"/>
              </a:rPr>
              <a:t>Transitions in, through, out</a:t>
            </a:r>
          </a:p>
          <a:p>
            <a:pPr marL="457200" indent="-457200">
              <a:buClr>
                <a:schemeClr val="tx2">
                  <a:lumMod val="75000"/>
                </a:schemeClr>
              </a:buClr>
              <a:buFont typeface="Wingdings" panose="05000000000000000000" pitchFamily="2" charset="2"/>
              <a:buChar char="v"/>
            </a:pPr>
            <a:r>
              <a:rPr lang="en-GB" altLang="en-US" sz="3200" dirty="0">
                <a:latin typeface="Arial" panose="020B0604020202020204" pitchFamily="34" charset="0"/>
                <a:cs typeface="Arial" panose="020B0604020202020204" pitchFamily="34" charset="0"/>
              </a:rPr>
              <a:t>3 year plan of work, Student Network, Institutional teams, Projects</a:t>
            </a:r>
          </a:p>
          <a:p>
            <a:pPr marL="457200" indent="-457200">
              <a:buClr>
                <a:schemeClr val="tx2">
                  <a:lumMod val="75000"/>
                </a:schemeClr>
              </a:buClr>
              <a:buFont typeface="Wingdings" panose="05000000000000000000" pitchFamily="2" charset="2"/>
              <a:buChar char="v"/>
            </a:pPr>
            <a:r>
              <a:rPr lang="en-GB" sz="3200" dirty="0">
                <a:latin typeface="Arial" panose="020B0604020202020204" pitchFamily="34" charset="0"/>
                <a:cs typeface="Arial" panose="020B0604020202020204" pitchFamily="34" charset="0"/>
                <a:hlinkClick r:id="rId4"/>
              </a:rPr>
              <a:t>Themes website</a:t>
            </a:r>
            <a:r>
              <a:rPr lang="en-GB" sz="3200" dirty="0">
                <a:latin typeface="Arial" panose="020B0604020202020204" pitchFamily="34" charset="0"/>
                <a:cs typeface="Arial" panose="020B0604020202020204" pitchFamily="34" charset="0"/>
              </a:rPr>
              <a:t> with free </a:t>
            </a:r>
            <a:r>
              <a:rPr lang="en-GB" sz="3200" dirty="0">
                <a:latin typeface="Arial" panose="020B0604020202020204" pitchFamily="34" charset="0"/>
                <a:cs typeface="Arial" panose="020B0604020202020204" pitchFamily="34" charset="0"/>
                <a:hlinkClick r:id="rId5"/>
              </a:rPr>
              <a:t>resources</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058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457200" indent="-457200">
              <a:buFont typeface="Arial" panose="020B0604020202020204" pitchFamily="34" charset="0"/>
              <a:buChar char="•"/>
            </a:pPr>
            <a:r>
              <a:rPr lang="en-GB" dirty="0" err="1"/>
              <a:t>Kreber</a:t>
            </a:r>
            <a:r>
              <a:rPr lang="en-GB" dirty="0"/>
              <a:t> and Brook, </a:t>
            </a:r>
            <a:r>
              <a:rPr lang="en-GB" dirty="0" smtClean="0"/>
              <a:t>2001: </a:t>
            </a:r>
            <a:r>
              <a:rPr lang="en-GB" dirty="0"/>
              <a:t>assessing impact</a:t>
            </a:r>
            <a:endParaRPr lang="en-GB" dirty="0" smtClean="0"/>
          </a:p>
          <a:p>
            <a:pPr marL="457200" indent="-457200">
              <a:buFont typeface="Arial" panose="020B0604020202020204" pitchFamily="34" charset="0"/>
              <a:buChar char="•"/>
            </a:pPr>
            <a:r>
              <a:rPr lang="en-GB" dirty="0" err="1" smtClean="0"/>
              <a:t>Hanbury</a:t>
            </a:r>
            <a:r>
              <a:rPr lang="en-GB" dirty="0" smtClean="0"/>
              <a:t> </a:t>
            </a:r>
            <a:r>
              <a:rPr lang="en-GB" dirty="0"/>
              <a:t>et al, </a:t>
            </a:r>
            <a:r>
              <a:rPr lang="en-GB" dirty="0" smtClean="0"/>
              <a:t>2008: teacher development</a:t>
            </a:r>
          </a:p>
          <a:p>
            <a:pPr marL="457200" indent="-457200">
              <a:buFont typeface="Arial" panose="020B0604020202020204" pitchFamily="34" charset="0"/>
              <a:buChar char="•"/>
            </a:pPr>
            <a:r>
              <a:rPr lang="en-GB" dirty="0" smtClean="0"/>
              <a:t>Smith</a:t>
            </a:r>
            <a:r>
              <a:rPr lang="en-GB" dirty="0"/>
              <a:t>, </a:t>
            </a:r>
            <a:r>
              <a:rPr lang="en-GB" dirty="0" smtClean="0"/>
              <a:t>2008: teaching </a:t>
            </a:r>
            <a:r>
              <a:rPr lang="en-GB" dirty="0"/>
              <a:t>practice</a:t>
            </a:r>
            <a:endParaRPr lang="en-GB" dirty="0" smtClean="0"/>
          </a:p>
          <a:p>
            <a:pPr marL="457200" indent="-457200">
              <a:buFont typeface="Arial" panose="020B0604020202020204" pitchFamily="34" charset="0"/>
              <a:buChar char="•"/>
            </a:pPr>
            <a:r>
              <a:rPr lang="en-GB" dirty="0" smtClean="0"/>
              <a:t>Bamber</a:t>
            </a:r>
            <a:r>
              <a:rPr lang="en-GB" dirty="0"/>
              <a:t>, Rowley and Power, </a:t>
            </a:r>
            <a:r>
              <a:rPr lang="en-GB" dirty="0" smtClean="0"/>
              <a:t>2012: youth work</a:t>
            </a:r>
          </a:p>
          <a:p>
            <a:pPr marL="457200" indent="-457200">
              <a:buFont typeface="Arial" panose="020B0604020202020204" pitchFamily="34" charset="0"/>
              <a:buChar char="•"/>
            </a:pPr>
            <a:r>
              <a:rPr lang="en-GB" dirty="0"/>
              <a:t>Chalmers et </a:t>
            </a:r>
            <a:r>
              <a:rPr lang="en-GB" dirty="0" smtClean="0"/>
              <a:t>al, 2012: lecturer </a:t>
            </a:r>
            <a:r>
              <a:rPr lang="en-GB" dirty="0"/>
              <a:t>development </a:t>
            </a:r>
            <a:r>
              <a:rPr lang="en-GB" dirty="0" smtClean="0"/>
              <a:t>programmes</a:t>
            </a:r>
          </a:p>
          <a:p>
            <a:pPr marL="457200" indent="-457200">
              <a:buFont typeface="Arial" panose="020B0604020202020204" pitchFamily="34" charset="0"/>
              <a:buChar char="•"/>
            </a:pPr>
            <a:r>
              <a:rPr lang="en-GB" dirty="0" smtClean="0"/>
              <a:t>McLain, 2011: leadership development </a:t>
            </a:r>
            <a:endParaRPr lang="en-GB" dirty="0"/>
          </a:p>
          <a:p>
            <a:endParaRPr lang="en-GB" dirty="0"/>
          </a:p>
        </p:txBody>
      </p:sp>
      <p:sp>
        <p:nvSpPr>
          <p:cNvPr id="3" name="Title 2"/>
          <p:cNvSpPr>
            <a:spLocks noGrp="1"/>
          </p:cNvSpPr>
          <p:nvPr>
            <p:ph type="title"/>
          </p:nvPr>
        </p:nvSpPr>
        <p:spPr/>
        <p:txBody>
          <a:bodyPr/>
          <a:lstStyle/>
          <a:p>
            <a:r>
              <a:rPr lang="en-GB" dirty="0" smtClean="0"/>
              <a:t>Using multiple </a:t>
            </a:r>
            <a:r>
              <a:rPr lang="en-GB" dirty="0"/>
              <a:t>data </a:t>
            </a:r>
            <a:r>
              <a:rPr lang="en-GB" dirty="0" smtClean="0"/>
              <a:t>sources, </a:t>
            </a:r>
            <a:r>
              <a:rPr lang="en-GB" dirty="0" err="1" smtClean="0"/>
              <a:t>eg</a:t>
            </a:r>
            <a:endParaRPr lang="en-GB" dirty="0"/>
          </a:p>
        </p:txBody>
      </p:sp>
    </p:spTree>
    <p:extLst>
      <p:ext uri="{BB962C8B-B14F-4D97-AF65-F5344CB8AC3E}">
        <p14:creationId xmlns:p14="http://schemas.microsoft.com/office/powerpoint/2010/main" val="3690541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Picture 6"/>
          <p:cNvPicPr>
            <a:picLocks noChangeAspect="1"/>
          </p:cNvPicPr>
          <p:nvPr/>
        </p:nvPicPr>
        <p:blipFill>
          <a:blip r:embed="rId2"/>
          <a:stretch>
            <a:fillRect/>
          </a:stretch>
        </p:blipFill>
        <p:spPr>
          <a:xfrm>
            <a:off x="0" y="0"/>
            <a:ext cx="9144000" cy="7029400"/>
          </a:xfrm>
          <a:prstGeom prst="rect">
            <a:avLst/>
          </a:prstGeom>
        </p:spPr>
      </p:pic>
      <p:sp>
        <p:nvSpPr>
          <p:cNvPr id="3" name="Isosceles Triangle 2"/>
          <p:cNvSpPr/>
          <p:nvPr/>
        </p:nvSpPr>
        <p:spPr>
          <a:xfrm>
            <a:off x="1907704" y="476672"/>
            <a:ext cx="5256584" cy="1368152"/>
          </a:xfrm>
          <a:prstGeom prst="triangle">
            <a:avLst>
              <a:gd name="adj" fmla="val 5236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4000" dirty="0">
                <a:solidFill>
                  <a:schemeClr val="tx1"/>
                </a:solidFill>
              </a:rPr>
              <a:t>Public</a:t>
            </a:r>
            <a:endParaRPr lang="en-GB" sz="4000" dirty="0"/>
          </a:p>
        </p:txBody>
      </p:sp>
      <p:sp>
        <p:nvSpPr>
          <p:cNvPr id="4" name="Up Arrow 3"/>
          <p:cNvSpPr/>
          <p:nvPr/>
        </p:nvSpPr>
        <p:spPr>
          <a:xfrm>
            <a:off x="1691680" y="2204864"/>
            <a:ext cx="5760640" cy="3672408"/>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Published reports, (National) policy documents, Journal papers, Books / chapters</a:t>
            </a:r>
            <a:endParaRPr lang="en-GB" sz="2800" dirty="0">
              <a:solidFill>
                <a:schemeClr val="tx1"/>
              </a:solidFill>
            </a:endParaRPr>
          </a:p>
        </p:txBody>
      </p:sp>
    </p:spTree>
    <p:extLst>
      <p:ext uri="{BB962C8B-B14F-4D97-AF65-F5344CB8AC3E}">
        <p14:creationId xmlns:p14="http://schemas.microsoft.com/office/powerpoint/2010/main" val="17686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Picture 6"/>
          <p:cNvPicPr>
            <a:picLocks noChangeAspect="1"/>
          </p:cNvPicPr>
          <p:nvPr/>
        </p:nvPicPr>
        <p:blipFill>
          <a:blip r:embed="rId2"/>
          <a:stretch>
            <a:fillRect/>
          </a:stretch>
        </p:blipFill>
        <p:spPr>
          <a:xfrm>
            <a:off x="-1" y="0"/>
            <a:ext cx="9468545" cy="6858000"/>
          </a:xfrm>
          <a:prstGeom prst="rect">
            <a:avLst/>
          </a:prstGeom>
        </p:spPr>
      </p:pic>
      <p:sp>
        <p:nvSpPr>
          <p:cNvPr id="9" name="Flowchart: Merge 8"/>
          <p:cNvSpPr/>
          <p:nvPr/>
        </p:nvSpPr>
        <p:spPr>
          <a:xfrm>
            <a:off x="1907704" y="1988840"/>
            <a:ext cx="5400600" cy="3820119"/>
          </a:xfrm>
          <a:prstGeom prst="flowChartMerg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 name="TextBox 2"/>
          <p:cNvSpPr txBox="1"/>
          <p:nvPr/>
        </p:nvSpPr>
        <p:spPr>
          <a:xfrm>
            <a:off x="395536" y="260648"/>
            <a:ext cx="2592288" cy="1569660"/>
          </a:xfrm>
          <a:prstGeom prst="rect">
            <a:avLst/>
          </a:prstGeom>
          <a:noFill/>
        </p:spPr>
        <p:txBody>
          <a:bodyPr wrap="square" rtlCol="0">
            <a:spAutoFit/>
          </a:bodyPr>
          <a:lstStyle/>
          <a:p>
            <a:r>
              <a:rPr lang="en-GB" sz="3200" b="1" dirty="0" smtClean="0">
                <a:solidFill>
                  <a:srgbClr val="FFFF00"/>
                </a:solidFill>
              </a:rPr>
              <a:t>Think Local: Local Evidence</a:t>
            </a:r>
            <a:endParaRPr lang="en-GB" sz="3200" b="1" dirty="0">
              <a:solidFill>
                <a:srgbClr val="FFFF00"/>
              </a:solidFill>
            </a:endParaRPr>
          </a:p>
        </p:txBody>
      </p:sp>
      <p:sp>
        <p:nvSpPr>
          <p:cNvPr id="4" name="Right Arrow Callout 3"/>
          <p:cNvSpPr/>
          <p:nvPr/>
        </p:nvSpPr>
        <p:spPr>
          <a:xfrm>
            <a:off x="179512" y="2708920"/>
            <a:ext cx="3096344" cy="3744416"/>
          </a:xfrm>
          <a:prstGeom prst="right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Departmental / project reports,  Working group papers, Evaluations, Feedback, Practitioner insights</a:t>
            </a:r>
            <a:endParaRPr lang="en-GB" sz="2400" dirty="0">
              <a:solidFill>
                <a:schemeClr val="tx1"/>
              </a:solidFill>
            </a:endParaRPr>
          </a:p>
        </p:txBody>
      </p:sp>
      <p:sp>
        <p:nvSpPr>
          <p:cNvPr id="8" name="Right Arrow Callout 7"/>
          <p:cNvSpPr/>
          <p:nvPr/>
        </p:nvSpPr>
        <p:spPr>
          <a:xfrm flipH="1">
            <a:off x="6156176" y="2708920"/>
            <a:ext cx="3096344" cy="3744416"/>
          </a:xfrm>
          <a:prstGeom prst="rightArrowCallout">
            <a:avLst>
              <a:gd name="adj1" fmla="val 21309"/>
              <a:gd name="adj2" fmla="val 25000"/>
              <a:gd name="adj3" fmla="val 25000"/>
              <a:gd name="adj4" fmla="val 6497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What you are producing</a:t>
            </a:r>
            <a:endParaRPr lang="en-GB" sz="3200" dirty="0">
              <a:solidFill>
                <a:schemeClr val="tx1"/>
              </a:solidFill>
            </a:endParaRPr>
          </a:p>
        </p:txBody>
      </p:sp>
    </p:spTree>
    <p:extLst>
      <p:ext uri="{BB962C8B-B14F-4D97-AF65-F5344CB8AC3E}">
        <p14:creationId xmlns:p14="http://schemas.microsoft.com/office/powerpoint/2010/main" val="100764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Picture 6"/>
          <p:cNvPicPr>
            <a:picLocks noChangeAspect="1"/>
          </p:cNvPicPr>
          <p:nvPr/>
        </p:nvPicPr>
        <p:blipFill>
          <a:blip r:embed="rId2"/>
          <a:stretch>
            <a:fillRect/>
          </a:stretch>
        </p:blipFill>
        <p:spPr>
          <a:xfrm>
            <a:off x="-1" y="0"/>
            <a:ext cx="9972601" cy="6957392"/>
          </a:xfrm>
          <a:prstGeom prst="rect">
            <a:avLst/>
          </a:prstGeom>
        </p:spPr>
      </p:pic>
      <p:sp>
        <p:nvSpPr>
          <p:cNvPr id="9" name="Flowchart: Merge 8"/>
          <p:cNvSpPr/>
          <p:nvPr/>
        </p:nvSpPr>
        <p:spPr>
          <a:xfrm>
            <a:off x="2527879" y="1883843"/>
            <a:ext cx="5044699" cy="3409848"/>
          </a:xfrm>
          <a:prstGeom prst="flowChartMerg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4050" dirty="0">
                <a:solidFill>
                  <a:schemeClr val="tx1"/>
                </a:solidFill>
              </a:rPr>
              <a:t>Local</a:t>
            </a:r>
            <a:endParaRPr lang="en-GB" sz="4050" dirty="0"/>
          </a:p>
        </p:txBody>
      </p:sp>
      <p:sp>
        <p:nvSpPr>
          <p:cNvPr id="5" name="Isosceles Triangle 4"/>
          <p:cNvSpPr/>
          <p:nvPr/>
        </p:nvSpPr>
        <p:spPr>
          <a:xfrm>
            <a:off x="2527879" y="511383"/>
            <a:ext cx="5044699" cy="1372460"/>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4050" dirty="0" smtClean="0">
                <a:solidFill>
                  <a:schemeClr val="tx1"/>
                </a:solidFill>
              </a:rPr>
              <a:t>Public</a:t>
            </a:r>
            <a:endParaRPr lang="en-GB" sz="4050" dirty="0">
              <a:solidFill>
                <a:schemeClr val="tx1"/>
              </a:solidFill>
            </a:endParaRPr>
          </a:p>
        </p:txBody>
      </p:sp>
      <p:sp>
        <p:nvSpPr>
          <p:cNvPr id="3" name="Right Arrow Callout 2"/>
          <p:cNvSpPr/>
          <p:nvPr/>
        </p:nvSpPr>
        <p:spPr>
          <a:xfrm>
            <a:off x="251520" y="156081"/>
            <a:ext cx="2160240" cy="3455523"/>
          </a:xfrm>
          <a:prstGeom prst="right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Strength of Public + </a:t>
            </a:r>
          </a:p>
          <a:p>
            <a:pPr algn="ctr"/>
            <a:r>
              <a:rPr lang="en-GB" sz="2400" dirty="0" smtClean="0">
                <a:solidFill>
                  <a:schemeClr val="tx1"/>
                </a:solidFill>
              </a:rPr>
              <a:t>Local </a:t>
            </a:r>
            <a:endParaRPr lang="en-GB" sz="2400" dirty="0">
              <a:solidFill>
                <a:schemeClr val="tx1"/>
              </a:solidFill>
            </a:endParaRPr>
          </a:p>
        </p:txBody>
      </p:sp>
    </p:spTree>
    <p:extLst>
      <p:ext uri="{BB962C8B-B14F-4D97-AF65-F5344CB8AC3E}">
        <p14:creationId xmlns:p14="http://schemas.microsoft.com/office/powerpoint/2010/main" val="259795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Triangulate</a:t>
            </a:r>
            <a:endParaRPr lang="en-GB" dirty="0"/>
          </a:p>
        </p:txBody>
      </p:sp>
      <p:grpSp>
        <p:nvGrpSpPr>
          <p:cNvPr id="4" name="Content Placeholder 3"/>
          <p:cNvGrpSpPr>
            <a:grpSpLocks noGrp="1"/>
          </p:cNvGrpSpPr>
          <p:nvPr/>
        </p:nvGrpSpPr>
        <p:grpSpPr>
          <a:xfrm>
            <a:off x="323528" y="1539987"/>
            <a:ext cx="8568952" cy="4481301"/>
            <a:chOff x="2691435" y="1548435"/>
            <a:chExt cx="3761130" cy="3761130"/>
          </a:xfrm>
        </p:grpSpPr>
        <p:grpSp>
          <p:nvGrpSpPr>
            <p:cNvPr id="5" name="Group 1"/>
            <p:cNvGrpSpPr/>
            <p:nvPr/>
          </p:nvGrpSpPr>
          <p:grpSpPr>
            <a:xfrm>
              <a:off x="3631718" y="1548435"/>
              <a:ext cx="1880565" cy="1880565"/>
              <a:chOff x="1943485" y="0"/>
              <a:chExt cx="1880565" cy="1880565"/>
            </a:xfrm>
          </p:grpSpPr>
          <p:sp>
            <p:nvSpPr>
              <p:cNvPr id="15" name="Isosceles Triangle 14"/>
              <p:cNvSpPr/>
              <p:nvPr/>
            </p:nvSpPr>
            <p:spPr>
              <a:xfrm>
                <a:off x="1943485" y="0"/>
                <a:ext cx="1880565" cy="1880565"/>
              </a:xfrm>
              <a:prstGeom prst="triangle">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Isosceles Triangle 4"/>
              <p:cNvSpPr/>
              <p:nvPr/>
            </p:nvSpPr>
            <p:spPr>
              <a:xfrm>
                <a:off x="2413626" y="940283"/>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2400" kern="1200" dirty="0">
                    <a:solidFill>
                      <a:sysClr val="windowText" lastClr="000000"/>
                    </a:solidFill>
                  </a:rPr>
                  <a:t>Research</a:t>
                </a:r>
              </a:p>
            </p:txBody>
          </p:sp>
        </p:grpSp>
        <p:grpSp>
          <p:nvGrpSpPr>
            <p:cNvPr id="6" name="Group 2"/>
            <p:cNvGrpSpPr/>
            <p:nvPr/>
          </p:nvGrpSpPr>
          <p:grpSpPr>
            <a:xfrm>
              <a:off x="2691435" y="3429000"/>
              <a:ext cx="1880565" cy="1880565"/>
              <a:chOff x="1003202" y="1880565"/>
              <a:chExt cx="1880565" cy="1880565"/>
            </a:xfrm>
          </p:grpSpPr>
          <p:sp>
            <p:nvSpPr>
              <p:cNvPr id="13" name="Isosceles Triangle 12"/>
              <p:cNvSpPr/>
              <p:nvPr/>
            </p:nvSpPr>
            <p:spPr>
              <a:xfrm>
                <a:off x="1003202" y="1880565"/>
                <a:ext cx="1880565" cy="1880565"/>
              </a:xfrm>
              <a:prstGeom prst="triangle">
                <a:avLst/>
              </a:pr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Isosceles Triangle 6"/>
              <p:cNvSpPr/>
              <p:nvPr/>
            </p:nvSpPr>
            <p:spPr>
              <a:xfrm>
                <a:off x="1473343" y="2820848"/>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2400" kern="1200" dirty="0">
                    <a:solidFill>
                      <a:sysClr val="windowText" lastClr="000000"/>
                    </a:solidFill>
                  </a:rPr>
                  <a:t>Evaluation</a:t>
                </a:r>
              </a:p>
            </p:txBody>
          </p:sp>
        </p:grpSp>
        <p:grpSp>
          <p:nvGrpSpPr>
            <p:cNvPr id="7" name="Group 3"/>
            <p:cNvGrpSpPr/>
            <p:nvPr/>
          </p:nvGrpSpPr>
          <p:grpSpPr>
            <a:xfrm>
              <a:off x="3631718" y="3429000"/>
              <a:ext cx="1880565" cy="1880565"/>
              <a:chOff x="1943485" y="1880565"/>
              <a:chExt cx="1880565" cy="1880565"/>
            </a:xfrm>
          </p:grpSpPr>
          <p:sp>
            <p:nvSpPr>
              <p:cNvPr id="11" name="Isosceles Triangle 10"/>
              <p:cNvSpPr/>
              <p:nvPr/>
            </p:nvSpPr>
            <p:spPr>
              <a:xfrm rot="10800000">
                <a:off x="1943485" y="1880565"/>
                <a:ext cx="1880565" cy="1880565"/>
              </a:xfrm>
              <a:prstGeom prst="triangle">
                <a:avLst/>
              </a:pr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Isosceles Triangle 8"/>
              <p:cNvSpPr/>
              <p:nvPr/>
            </p:nvSpPr>
            <p:spPr>
              <a:xfrm rot="21600000">
                <a:off x="2413626" y="1880565"/>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3600" b="1" kern="1200" dirty="0">
                    <a:solidFill>
                      <a:sysClr val="windowText" lastClr="000000"/>
                    </a:solidFill>
                  </a:rPr>
                  <a:t>Evidence</a:t>
                </a:r>
              </a:p>
            </p:txBody>
          </p:sp>
        </p:grpSp>
        <p:grpSp>
          <p:nvGrpSpPr>
            <p:cNvPr id="8" name="Group 4"/>
            <p:cNvGrpSpPr/>
            <p:nvPr/>
          </p:nvGrpSpPr>
          <p:grpSpPr>
            <a:xfrm>
              <a:off x="4572000" y="3429000"/>
              <a:ext cx="1880565" cy="1880565"/>
              <a:chOff x="2883767" y="1880565"/>
              <a:chExt cx="1880565" cy="1880565"/>
            </a:xfrm>
          </p:grpSpPr>
          <p:sp>
            <p:nvSpPr>
              <p:cNvPr id="9" name="Isosceles Triangle 5"/>
              <p:cNvSpPr/>
              <p:nvPr/>
            </p:nvSpPr>
            <p:spPr>
              <a:xfrm>
                <a:off x="2883767" y="1880565"/>
                <a:ext cx="1880565" cy="1880565"/>
              </a:xfrm>
              <a:prstGeom prst="triangle">
                <a:avLst/>
              </a:pr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Isosceles Triangle 10"/>
              <p:cNvSpPr/>
              <p:nvPr/>
            </p:nvSpPr>
            <p:spPr>
              <a:xfrm>
                <a:off x="3353908" y="2820848"/>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2400" kern="1200" dirty="0">
                    <a:solidFill>
                      <a:sysClr val="windowText" lastClr="000000"/>
                    </a:solidFill>
                  </a:rPr>
                  <a:t>Practice Wisdom</a:t>
                </a:r>
              </a:p>
            </p:txBody>
          </p:sp>
        </p:grpSp>
      </p:grpSp>
      <p:sp>
        <p:nvSpPr>
          <p:cNvPr id="17" name="TextBox 16"/>
          <p:cNvSpPr txBox="1"/>
          <p:nvPr/>
        </p:nvSpPr>
        <p:spPr>
          <a:xfrm>
            <a:off x="5148064" y="6309320"/>
            <a:ext cx="3888433" cy="523220"/>
          </a:xfrm>
          <a:prstGeom prst="rect">
            <a:avLst/>
          </a:prstGeom>
          <a:noFill/>
        </p:spPr>
        <p:txBody>
          <a:bodyPr wrap="square" rtlCol="0">
            <a:spAutoFit/>
          </a:bodyPr>
          <a:lstStyle/>
          <a:p>
            <a:r>
              <a:rPr lang="en-US" sz="1400" dirty="0" smtClean="0"/>
              <a:t>Bamber, 2013; Adapted from Bamber, Rowley &amp; Power, 2012</a:t>
            </a:r>
            <a:endParaRPr lang="en-US" sz="1400" kern="1200" dirty="0">
              <a:solidFill>
                <a:schemeClr val="tx1"/>
              </a:solidFill>
            </a:endParaRPr>
          </a:p>
        </p:txBody>
      </p:sp>
    </p:spTree>
    <p:extLst>
      <p:ext uri="{BB962C8B-B14F-4D97-AF65-F5344CB8AC3E}">
        <p14:creationId xmlns:p14="http://schemas.microsoft.com/office/powerpoint/2010/main" val="2099354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Triangulate</a:t>
            </a:r>
            <a:endParaRPr lang="en-GB" dirty="0"/>
          </a:p>
        </p:txBody>
      </p:sp>
      <p:grpSp>
        <p:nvGrpSpPr>
          <p:cNvPr id="4" name="Content Placeholder 3"/>
          <p:cNvGrpSpPr>
            <a:grpSpLocks noGrp="1"/>
          </p:cNvGrpSpPr>
          <p:nvPr/>
        </p:nvGrpSpPr>
        <p:grpSpPr>
          <a:xfrm>
            <a:off x="326667" y="1539989"/>
            <a:ext cx="8568952" cy="4481301"/>
            <a:chOff x="2691435" y="1548435"/>
            <a:chExt cx="3761130" cy="3761130"/>
          </a:xfrm>
        </p:grpSpPr>
        <p:grpSp>
          <p:nvGrpSpPr>
            <p:cNvPr id="5" name="Group 1"/>
            <p:cNvGrpSpPr/>
            <p:nvPr/>
          </p:nvGrpSpPr>
          <p:grpSpPr>
            <a:xfrm>
              <a:off x="3631718" y="1548435"/>
              <a:ext cx="1880565" cy="1880565"/>
              <a:chOff x="1943485" y="0"/>
              <a:chExt cx="1880565" cy="1880565"/>
            </a:xfrm>
          </p:grpSpPr>
          <p:sp>
            <p:nvSpPr>
              <p:cNvPr id="15" name="Isosceles Triangle 14"/>
              <p:cNvSpPr/>
              <p:nvPr/>
            </p:nvSpPr>
            <p:spPr>
              <a:xfrm>
                <a:off x="1943485" y="0"/>
                <a:ext cx="1880565" cy="1880565"/>
              </a:xfrm>
              <a:prstGeom prst="triangle">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Isosceles Triangle 4"/>
              <p:cNvSpPr/>
              <p:nvPr/>
            </p:nvSpPr>
            <p:spPr>
              <a:xfrm>
                <a:off x="2413626" y="940283"/>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2400" kern="1200" dirty="0">
                    <a:solidFill>
                      <a:schemeClr val="tx1"/>
                    </a:solidFill>
                  </a:rPr>
                  <a:t>Research</a:t>
                </a:r>
              </a:p>
            </p:txBody>
          </p:sp>
        </p:grpSp>
        <p:grpSp>
          <p:nvGrpSpPr>
            <p:cNvPr id="6" name="Group 2"/>
            <p:cNvGrpSpPr/>
            <p:nvPr/>
          </p:nvGrpSpPr>
          <p:grpSpPr>
            <a:xfrm>
              <a:off x="2691435" y="3429000"/>
              <a:ext cx="1880565" cy="1880565"/>
              <a:chOff x="1003202" y="1880565"/>
              <a:chExt cx="1880565" cy="1880565"/>
            </a:xfrm>
          </p:grpSpPr>
          <p:sp>
            <p:nvSpPr>
              <p:cNvPr id="13" name="Isosceles Triangle 12"/>
              <p:cNvSpPr/>
              <p:nvPr/>
            </p:nvSpPr>
            <p:spPr>
              <a:xfrm>
                <a:off x="1003202" y="1880565"/>
                <a:ext cx="1880565" cy="1880565"/>
              </a:xfrm>
              <a:prstGeom prst="triangle">
                <a:avLst/>
              </a:pr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Isosceles Triangle 6"/>
              <p:cNvSpPr/>
              <p:nvPr/>
            </p:nvSpPr>
            <p:spPr>
              <a:xfrm>
                <a:off x="1473343" y="2820848"/>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2400" kern="1200" dirty="0">
                    <a:solidFill>
                      <a:schemeClr val="tx1"/>
                    </a:solidFill>
                  </a:rPr>
                  <a:t>Evaluation</a:t>
                </a:r>
              </a:p>
            </p:txBody>
          </p:sp>
        </p:grpSp>
        <p:grpSp>
          <p:nvGrpSpPr>
            <p:cNvPr id="7" name="Group 3"/>
            <p:cNvGrpSpPr/>
            <p:nvPr/>
          </p:nvGrpSpPr>
          <p:grpSpPr>
            <a:xfrm>
              <a:off x="3631718" y="3429000"/>
              <a:ext cx="1880565" cy="1880565"/>
              <a:chOff x="1943485" y="1880565"/>
              <a:chExt cx="1880565" cy="1880565"/>
            </a:xfrm>
          </p:grpSpPr>
          <p:sp>
            <p:nvSpPr>
              <p:cNvPr id="11" name="Isosceles Triangle 10"/>
              <p:cNvSpPr/>
              <p:nvPr/>
            </p:nvSpPr>
            <p:spPr>
              <a:xfrm rot="10800000">
                <a:off x="1943485" y="1880565"/>
                <a:ext cx="1880565" cy="1880565"/>
              </a:xfrm>
              <a:prstGeom prst="triangle">
                <a:avLst/>
              </a:pr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Isosceles Triangle 8"/>
              <p:cNvSpPr/>
              <p:nvPr/>
            </p:nvSpPr>
            <p:spPr>
              <a:xfrm rot="21600000">
                <a:off x="2413626" y="1880565"/>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3600" b="1" kern="1200" dirty="0">
                    <a:solidFill>
                      <a:schemeClr val="tx1"/>
                    </a:solidFill>
                  </a:rPr>
                  <a:t>Evidence</a:t>
                </a:r>
              </a:p>
            </p:txBody>
          </p:sp>
        </p:grpSp>
        <p:grpSp>
          <p:nvGrpSpPr>
            <p:cNvPr id="8" name="Group 4"/>
            <p:cNvGrpSpPr/>
            <p:nvPr/>
          </p:nvGrpSpPr>
          <p:grpSpPr>
            <a:xfrm>
              <a:off x="4572000" y="3429000"/>
              <a:ext cx="1880565" cy="1880565"/>
              <a:chOff x="2883767" y="1880565"/>
              <a:chExt cx="1880565" cy="1880565"/>
            </a:xfrm>
          </p:grpSpPr>
          <p:sp>
            <p:nvSpPr>
              <p:cNvPr id="9" name="Isosceles Triangle 5"/>
              <p:cNvSpPr/>
              <p:nvPr/>
            </p:nvSpPr>
            <p:spPr>
              <a:xfrm>
                <a:off x="2883767" y="1880565"/>
                <a:ext cx="1880565" cy="1880565"/>
              </a:xfrm>
              <a:prstGeom prst="triangle">
                <a:avLst/>
              </a:pr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Isosceles Triangle 10"/>
              <p:cNvSpPr/>
              <p:nvPr/>
            </p:nvSpPr>
            <p:spPr>
              <a:xfrm>
                <a:off x="3353908" y="2820848"/>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2400" kern="1200" dirty="0">
                    <a:solidFill>
                      <a:schemeClr val="tx1"/>
                    </a:solidFill>
                  </a:rPr>
                  <a:t>Practice Wisdom</a:t>
                </a:r>
              </a:p>
            </p:txBody>
          </p:sp>
        </p:grpSp>
      </p:grpSp>
      <p:sp>
        <p:nvSpPr>
          <p:cNvPr id="17" name="TextBox 16"/>
          <p:cNvSpPr txBox="1"/>
          <p:nvPr/>
        </p:nvSpPr>
        <p:spPr>
          <a:xfrm>
            <a:off x="5148064" y="6309320"/>
            <a:ext cx="3888433" cy="523220"/>
          </a:xfrm>
          <a:prstGeom prst="rect">
            <a:avLst/>
          </a:prstGeom>
          <a:noFill/>
        </p:spPr>
        <p:txBody>
          <a:bodyPr wrap="square" rtlCol="0">
            <a:spAutoFit/>
          </a:bodyPr>
          <a:lstStyle/>
          <a:p>
            <a:r>
              <a:rPr lang="en-US" sz="1400" dirty="0" smtClean="0"/>
              <a:t>Bamber, 2013; Adapted from Bamber, Rowley &amp; Power, 2012</a:t>
            </a:r>
            <a:endParaRPr lang="en-US" sz="1400" kern="1200" dirty="0"/>
          </a:p>
        </p:txBody>
      </p:sp>
      <p:sp>
        <p:nvSpPr>
          <p:cNvPr id="2" name="Left Arrow Callout 1"/>
          <p:cNvSpPr/>
          <p:nvPr/>
        </p:nvSpPr>
        <p:spPr>
          <a:xfrm>
            <a:off x="6948263" y="2780927"/>
            <a:ext cx="2088233" cy="3240363"/>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 Often tacit,  local:</a:t>
            </a:r>
          </a:p>
          <a:p>
            <a:pPr algn="ctr"/>
            <a:r>
              <a:rPr lang="en-GB" dirty="0" smtClean="0">
                <a:solidFill>
                  <a:schemeClr val="tx1"/>
                </a:solidFill>
              </a:rPr>
              <a:t>Practitioner insights, Case examples, Anecdotes, Testimonies, ‘How we do things here’, Self-evaluation</a:t>
            </a:r>
            <a:endParaRPr lang="en-GB" dirty="0">
              <a:solidFill>
                <a:schemeClr val="tx1"/>
              </a:solidFill>
            </a:endParaRPr>
          </a:p>
        </p:txBody>
      </p:sp>
      <p:sp>
        <p:nvSpPr>
          <p:cNvPr id="19" name="Right Arrow Callout 18"/>
          <p:cNvSpPr/>
          <p:nvPr/>
        </p:nvSpPr>
        <p:spPr>
          <a:xfrm>
            <a:off x="82302" y="2780927"/>
            <a:ext cx="2138638" cy="3240363"/>
          </a:xfrm>
          <a:prstGeom prst="right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Programme / project  / module </a:t>
            </a:r>
            <a:r>
              <a:rPr lang="en-GB" dirty="0">
                <a:solidFill>
                  <a:schemeClr val="tx1"/>
                </a:solidFill>
              </a:rPr>
              <a:t>f</a:t>
            </a:r>
            <a:r>
              <a:rPr lang="en-GB" dirty="0" smtClean="0">
                <a:solidFill>
                  <a:schemeClr val="tx1"/>
                </a:solidFill>
              </a:rPr>
              <a:t>eedback, Focus groups, Self-evaluation, Peer observation </a:t>
            </a:r>
            <a:endParaRPr lang="en-GB" dirty="0">
              <a:solidFill>
                <a:schemeClr val="tx1"/>
              </a:solidFill>
            </a:endParaRPr>
          </a:p>
        </p:txBody>
      </p:sp>
      <p:sp>
        <p:nvSpPr>
          <p:cNvPr id="20" name="Down Arrow Callout 19"/>
          <p:cNvSpPr/>
          <p:nvPr/>
        </p:nvSpPr>
        <p:spPr>
          <a:xfrm>
            <a:off x="2756936" y="1628800"/>
            <a:ext cx="3687272" cy="1368152"/>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Usually public, </a:t>
            </a:r>
            <a:r>
              <a:rPr lang="en-GB" dirty="0" err="1" smtClean="0">
                <a:solidFill>
                  <a:schemeClr val="tx1"/>
                </a:solidFill>
              </a:rPr>
              <a:t>eg</a:t>
            </a:r>
            <a:r>
              <a:rPr lang="en-GB" dirty="0" smtClean="0">
                <a:solidFill>
                  <a:schemeClr val="tx1"/>
                </a:solidFill>
              </a:rPr>
              <a:t> published papers, reports</a:t>
            </a:r>
            <a:endParaRPr lang="en-GB" dirty="0">
              <a:solidFill>
                <a:schemeClr val="tx1"/>
              </a:solidFill>
            </a:endParaRPr>
          </a:p>
        </p:txBody>
      </p:sp>
    </p:spTree>
    <p:extLst>
      <p:ext uri="{BB962C8B-B14F-4D97-AF65-F5344CB8AC3E}">
        <p14:creationId xmlns:p14="http://schemas.microsoft.com/office/powerpoint/2010/main" val="249884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SAGE evidence-based decision making </a:t>
            </a:r>
          </a:p>
        </p:txBody>
      </p:sp>
      <p:pic>
        <p:nvPicPr>
          <p:cNvPr id="6" name="Content Placeholder 36"/>
          <p:cNvPicPr>
            <a:picLocks noChangeAspect="1"/>
          </p:cNvPicPr>
          <p:nvPr/>
        </p:nvPicPr>
        <p:blipFill>
          <a:blip r:embed="rId3"/>
          <a:stretch>
            <a:fillRect/>
          </a:stretch>
        </p:blipFill>
        <p:spPr>
          <a:xfrm>
            <a:off x="247338" y="1772816"/>
            <a:ext cx="8649324" cy="4536504"/>
          </a:xfrm>
          <a:prstGeom prst="rect">
            <a:avLst/>
          </a:prstGeom>
        </p:spPr>
      </p:pic>
      <p:sp>
        <p:nvSpPr>
          <p:cNvPr id="7" name="Sun 6"/>
          <p:cNvSpPr/>
          <p:nvPr/>
        </p:nvSpPr>
        <p:spPr>
          <a:xfrm>
            <a:off x="7236296" y="5445224"/>
            <a:ext cx="720080" cy="720080"/>
          </a:xfrm>
          <a:prstGeom prst="sun">
            <a:avLst>
              <a:gd name="adj" fmla="val 33282"/>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un 7"/>
          <p:cNvSpPr/>
          <p:nvPr/>
        </p:nvSpPr>
        <p:spPr>
          <a:xfrm>
            <a:off x="1619672" y="5445224"/>
            <a:ext cx="720080" cy="720080"/>
          </a:xfrm>
          <a:prstGeom prst="sun">
            <a:avLst>
              <a:gd name="adj" fmla="val 33282"/>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770599437"/>
              </p:ext>
            </p:extLst>
          </p:nvPr>
        </p:nvGraphicFramePr>
        <p:xfrm>
          <a:off x="-612576" y="1556792"/>
          <a:ext cx="10225136" cy="5523942"/>
        </p:xfrm>
        <a:graphic>
          <a:graphicData uri="http://schemas.openxmlformats.org/presentationml/2006/ole">
            <mc:AlternateContent xmlns:mc="http://schemas.openxmlformats.org/markup-compatibility/2006">
              <mc:Choice xmlns:v="urn:schemas-microsoft-com:vml" Requires="v">
                <p:oleObj spid="_x0000_s2156" name="Presentation" r:id="rId5" imgW="2945722" imgH="2208427" progId="PowerPoint.Show.12">
                  <p:embed/>
                </p:oleObj>
              </mc:Choice>
              <mc:Fallback>
                <p:oleObj name="Presentation" r:id="rId5" imgW="2945722" imgH="2208427" progId="PowerPoint.Show.12">
                  <p:embed/>
                  <p:pic>
                    <p:nvPicPr>
                      <p:cNvPr id="0" name=""/>
                      <p:cNvPicPr>
                        <a:picLocks noChangeAspect="1" noChangeArrowheads="1"/>
                      </p:cNvPicPr>
                      <p:nvPr/>
                    </p:nvPicPr>
                    <p:blipFill>
                      <a:blip r:embed="rId6"/>
                      <a:srcRect/>
                      <a:stretch>
                        <a:fillRect/>
                      </a:stretch>
                    </p:blipFill>
                    <p:spPr bwMode="auto">
                      <a:xfrm>
                        <a:off x="-612576" y="1556792"/>
                        <a:ext cx="10225136" cy="5523942"/>
                      </a:xfrm>
                      <a:prstGeom prst="rect">
                        <a:avLst/>
                      </a:prstGeom>
                      <a:noFill/>
                    </p:spPr>
                  </p:pic>
                </p:oleObj>
              </mc:Fallback>
            </mc:AlternateContent>
          </a:graphicData>
        </a:graphic>
      </p:graphicFrame>
    </p:spTree>
    <p:extLst>
      <p:ext uri="{BB962C8B-B14F-4D97-AF65-F5344CB8AC3E}">
        <p14:creationId xmlns:p14="http://schemas.microsoft.com/office/powerpoint/2010/main" val="616497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Global + Local</a:t>
            </a:r>
            <a:endParaRPr lang="en-GB" dirty="0"/>
          </a:p>
        </p:txBody>
      </p:sp>
      <p:grpSp>
        <p:nvGrpSpPr>
          <p:cNvPr id="13" name="Content Placeholder 3"/>
          <p:cNvGrpSpPr>
            <a:grpSpLocks noGrp="1"/>
          </p:cNvGrpSpPr>
          <p:nvPr/>
        </p:nvGrpSpPr>
        <p:grpSpPr>
          <a:xfrm>
            <a:off x="0" y="1530165"/>
            <a:ext cx="9144000" cy="4995179"/>
            <a:chOff x="2691435" y="1548435"/>
            <a:chExt cx="3761130" cy="3761130"/>
          </a:xfrm>
        </p:grpSpPr>
        <p:grpSp>
          <p:nvGrpSpPr>
            <p:cNvPr id="14" name="Group 1"/>
            <p:cNvGrpSpPr/>
            <p:nvPr/>
          </p:nvGrpSpPr>
          <p:grpSpPr>
            <a:xfrm>
              <a:off x="3631718" y="1548435"/>
              <a:ext cx="1880565" cy="1880565"/>
              <a:chOff x="1943485" y="0"/>
              <a:chExt cx="1880565" cy="1880565"/>
            </a:xfrm>
          </p:grpSpPr>
          <p:sp>
            <p:nvSpPr>
              <p:cNvPr id="24" name="Isosceles Triangle 23"/>
              <p:cNvSpPr/>
              <p:nvPr/>
            </p:nvSpPr>
            <p:spPr>
              <a:xfrm>
                <a:off x="1943485" y="0"/>
                <a:ext cx="1880565" cy="1880565"/>
              </a:xfrm>
              <a:prstGeom prst="triangle">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Isosceles Triangle 4"/>
              <p:cNvSpPr/>
              <p:nvPr/>
            </p:nvSpPr>
            <p:spPr>
              <a:xfrm>
                <a:off x="2413626" y="940283"/>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4000" kern="1200" dirty="0">
                    <a:solidFill>
                      <a:sysClr val="windowText" lastClr="000000"/>
                    </a:solidFill>
                  </a:rPr>
                  <a:t>Research</a:t>
                </a:r>
              </a:p>
            </p:txBody>
          </p:sp>
        </p:grpSp>
        <p:grpSp>
          <p:nvGrpSpPr>
            <p:cNvPr id="15" name="Group 2"/>
            <p:cNvGrpSpPr/>
            <p:nvPr/>
          </p:nvGrpSpPr>
          <p:grpSpPr>
            <a:xfrm>
              <a:off x="2691435" y="3429000"/>
              <a:ext cx="1880565" cy="1880565"/>
              <a:chOff x="1003202" y="1880565"/>
              <a:chExt cx="1880565" cy="1880565"/>
            </a:xfrm>
          </p:grpSpPr>
          <p:sp>
            <p:nvSpPr>
              <p:cNvPr id="22" name="Isosceles Triangle 21"/>
              <p:cNvSpPr/>
              <p:nvPr/>
            </p:nvSpPr>
            <p:spPr>
              <a:xfrm>
                <a:off x="1003202" y="1880565"/>
                <a:ext cx="1880565" cy="1880565"/>
              </a:xfrm>
              <a:prstGeom prst="triangle">
                <a:avLst/>
              </a:pr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Isosceles Triangle 6"/>
              <p:cNvSpPr/>
              <p:nvPr/>
            </p:nvSpPr>
            <p:spPr>
              <a:xfrm>
                <a:off x="1473343" y="2820848"/>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4000" kern="1200" dirty="0">
                    <a:solidFill>
                      <a:sysClr val="windowText" lastClr="000000"/>
                    </a:solidFill>
                  </a:rPr>
                  <a:t>Evaluation</a:t>
                </a:r>
              </a:p>
            </p:txBody>
          </p:sp>
        </p:grpSp>
        <p:grpSp>
          <p:nvGrpSpPr>
            <p:cNvPr id="16" name="Group 3"/>
            <p:cNvGrpSpPr/>
            <p:nvPr/>
          </p:nvGrpSpPr>
          <p:grpSpPr>
            <a:xfrm>
              <a:off x="3631718" y="3429000"/>
              <a:ext cx="1880565" cy="1880565"/>
              <a:chOff x="1943485" y="1880565"/>
              <a:chExt cx="1880565" cy="1880565"/>
            </a:xfrm>
          </p:grpSpPr>
          <p:sp>
            <p:nvSpPr>
              <p:cNvPr id="20" name="Isosceles Triangle 19"/>
              <p:cNvSpPr/>
              <p:nvPr/>
            </p:nvSpPr>
            <p:spPr>
              <a:xfrm rot="10800000">
                <a:off x="1943485" y="1880565"/>
                <a:ext cx="1880565" cy="1880565"/>
              </a:xfrm>
              <a:prstGeom prst="triangle">
                <a:avLst/>
              </a:pr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Isosceles Triangle 8"/>
              <p:cNvSpPr/>
              <p:nvPr/>
            </p:nvSpPr>
            <p:spPr>
              <a:xfrm rot="21600000">
                <a:off x="2413626" y="1880565"/>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4000" kern="1200" dirty="0">
                    <a:solidFill>
                      <a:sysClr val="windowText" lastClr="000000"/>
                    </a:solidFill>
                  </a:rPr>
                  <a:t>Evidence</a:t>
                </a:r>
              </a:p>
            </p:txBody>
          </p:sp>
        </p:grpSp>
        <p:grpSp>
          <p:nvGrpSpPr>
            <p:cNvPr id="17" name="Group 4"/>
            <p:cNvGrpSpPr/>
            <p:nvPr/>
          </p:nvGrpSpPr>
          <p:grpSpPr>
            <a:xfrm>
              <a:off x="4572000" y="3429000"/>
              <a:ext cx="1880565" cy="1880565"/>
              <a:chOff x="2883767" y="1880565"/>
              <a:chExt cx="1880565" cy="1880565"/>
            </a:xfrm>
          </p:grpSpPr>
          <p:sp>
            <p:nvSpPr>
              <p:cNvPr id="18" name="Isosceles Triangle 5"/>
              <p:cNvSpPr/>
              <p:nvPr/>
            </p:nvSpPr>
            <p:spPr>
              <a:xfrm>
                <a:off x="2883767" y="1880565"/>
                <a:ext cx="1880565" cy="1880565"/>
              </a:xfrm>
              <a:prstGeom prst="triangle">
                <a:avLst/>
              </a:pr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Isosceles Triangle 10"/>
              <p:cNvSpPr/>
              <p:nvPr/>
            </p:nvSpPr>
            <p:spPr>
              <a:xfrm>
                <a:off x="3353908" y="2820848"/>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4000" kern="1200" dirty="0">
                    <a:solidFill>
                      <a:sysClr val="windowText" lastClr="000000"/>
                    </a:solidFill>
                  </a:rPr>
                  <a:t>Practice Wisdom</a:t>
                </a:r>
              </a:p>
            </p:txBody>
          </p:sp>
        </p:grpSp>
      </p:grpSp>
      <p:sp>
        <p:nvSpPr>
          <p:cNvPr id="4" name="Right Arrow 3"/>
          <p:cNvSpPr/>
          <p:nvPr/>
        </p:nvSpPr>
        <p:spPr>
          <a:xfrm>
            <a:off x="621793" y="2244787"/>
            <a:ext cx="1956816" cy="9692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rPr>
              <a:t>Public?</a:t>
            </a:r>
            <a:endParaRPr lang="en-US" sz="3600" dirty="0">
              <a:solidFill>
                <a:schemeClr val="tx1"/>
              </a:solidFill>
            </a:endParaRPr>
          </a:p>
        </p:txBody>
      </p:sp>
      <p:sp>
        <p:nvSpPr>
          <p:cNvPr id="26" name="Right Arrow 25"/>
          <p:cNvSpPr/>
          <p:nvPr/>
        </p:nvSpPr>
        <p:spPr>
          <a:xfrm rot="1593222">
            <a:off x="180590" y="3221384"/>
            <a:ext cx="1655816" cy="1173664"/>
          </a:xfrm>
          <a:prstGeom prst="rightArrow">
            <a:avLst>
              <a:gd name="adj1" fmla="val 50000"/>
              <a:gd name="adj2" fmla="val 3107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rPr>
              <a:t>Local</a:t>
            </a:r>
            <a:r>
              <a:rPr lang="en-US" sz="3600" dirty="0">
                <a:solidFill>
                  <a:schemeClr val="tx1"/>
                </a:solidFill>
              </a:rPr>
              <a:t>?</a:t>
            </a:r>
          </a:p>
        </p:txBody>
      </p:sp>
    </p:spTree>
    <p:extLst>
      <p:ext uri="{BB962C8B-B14F-4D97-AF65-F5344CB8AC3E}">
        <p14:creationId xmlns:p14="http://schemas.microsoft.com/office/powerpoint/2010/main" val="3147927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400" dirty="0"/>
              <a:t>Evidence 1, 2 + </a:t>
            </a:r>
            <a:r>
              <a:rPr lang="en-GB" sz="2400" dirty="0" smtClean="0"/>
              <a:t>3 (Shulman, 2013)</a:t>
            </a:r>
            <a:endParaRPr lang="en-GB" sz="2400" dirty="0"/>
          </a:p>
        </p:txBody>
      </p:sp>
      <p:pic>
        <p:nvPicPr>
          <p:cNvPr id="24" name="Content Placeholder 23"/>
          <p:cNvPicPr>
            <a:picLocks noGrp="1" noChangeAspect="1"/>
          </p:cNvPicPr>
          <p:nvPr>
            <p:ph sz="quarter" idx="13"/>
          </p:nvPr>
        </p:nvPicPr>
        <p:blipFill>
          <a:blip r:embed="rId3"/>
          <a:stretch>
            <a:fillRect/>
          </a:stretch>
        </p:blipFill>
        <p:spPr>
          <a:xfrm>
            <a:off x="323528" y="1628800"/>
            <a:ext cx="8496944" cy="5229200"/>
          </a:xfrm>
          <a:prstGeom prst="rect">
            <a:avLst/>
          </a:prstGeom>
        </p:spPr>
      </p:pic>
      <p:sp>
        <p:nvSpPr>
          <p:cNvPr id="25" name="TextBox 24"/>
          <p:cNvSpPr txBox="1"/>
          <p:nvPr/>
        </p:nvSpPr>
        <p:spPr>
          <a:xfrm>
            <a:off x="1415022" y="3558207"/>
            <a:ext cx="1374005" cy="1200329"/>
          </a:xfrm>
          <a:prstGeom prst="rect">
            <a:avLst/>
          </a:prstGeom>
          <a:solidFill>
            <a:srgbClr val="FFFF00"/>
          </a:solidFill>
          <a:ln>
            <a:solidFill>
              <a:schemeClr val="accent1">
                <a:lumMod val="50000"/>
              </a:schemeClr>
            </a:solidFill>
          </a:ln>
        </p:spPr>
        <p:txBody>
          <a:bodyPr wrap="square" rtlCol="0">
            <a:spAutoFit/>
          </a:bodyPr>
          <a:lstStyle/>
          <a:p>
            <a:r>
              <a:rPr lang="en-US" sz="2400" kern="1200" dirty="0" smtClean="0">
                <a:solidFill>
                  <a:schemeClr val="tx1"/>
                </a:solidFill>
                <a:latin typeface="+mn-lt"/>
                <a:ea typeface="+mn-ea"/>
                <a:cs typeface="+mn-cs"/>
              </a:rPr>
              <a:t>E1: big studies, books</a:t>
            </a:r>
            <a:endParaRPr lang="en-US" sz="2400" kern="1200" dirty="0">
              <a:solidFill>
                <a:schemeClr val="tx1"/>
              </a:solidFill>
              <a:latin typeface="+mn-lt"/>
              <a:ea typeface="+mn-ea"/>
              <a:cs typeface="+mn-cs"/>
            </a:endParaRPr>
          </a:p>
        </p:txBody>
      </p:sp>
      <p:sp>
        <p:nvSpPr>
          <p:cNvPr id="26" name="TextBox 25"/>
          <p:cNvSpPr txBox="1"/>
          <p:nvPr/>
        </p:nvSpPr>
        <p:spPr>
          <a:xfrm>
            <a:off x="5940152" y="3789040"/>
            <a:ext cx="1828800" cy="461665"/>
          </a:xfrm>
          <a:prstGeom prst="rect">
            <a:avLst/>
          </a:prstGeom>
          <a:solidFill>
            <a:srgbClr val="FFC000"/>
          </a:solidFill>
          <a:ln>
            <a:solidFill>
              <a:schemeClr val="accent1">
                <a:lumMod val="50000"/>
              </a:schemeClr>
            </a:solidFill>
          </a:ln>
        </p:spPr>
        <p:txBody>
          <a:bodyPr wrap="square" rtlCol="0">
            <a:spAutoFit/>
          </a:bodyPr>
          <a:lstStyle/>
          <a:p>
            <a:r>
              <a:rPr lang="en-US" sz="2400" kern="1200" dirty="0" smtClean="0">
                <a:solidFill>
                  <a:schemeClr val="tx1"/>
                </a:solidFill>
                <a:latin typeface="+mn-lt"/>
                <a:ea typeface="+mn-ea"/>
                <a:cs typeface="+mn-cs"/>
              </a:rPr>
              <a:t>E2: local data</a:t>
            </a:r>
            <a:endParaRPr lang="en-US" sz="2400" kern="1200" dirty="0">
              <a:solidFill>
                <a:schemeClr val="tx1"/>
              </a:solidFill>
              <a:latin typeface="+mn-lt"/>
              <a:ea typeface="+mn-ea"/>
              <a:cs typeface="+mn-cs"/>
            </a:endParaRPr>
          </a:p>
        </p:txBody>
      </p:sp>
      <p:sp>
        <p:nvSpPr>
          <p:cNvPr id="27" name="TextBox 26"/>
          <p:cNvSpPr txBox="1"/>
          <p:nvPr/>
        </p:nvSpPr>
        <p:spPr>
          <a:xfrm>
            <a:off x="2930116" y="1699017"/>
            <a:ext cx="3283768" cy="1938992"/>
          </a:xfrm>
          <a:prstGeom prst="rect">
            <a:avLst/>
          </a:prstGeom>
          <a:solidFill>
            <a:schemeClr val="accent5">
              <a:lumMod val="60000"/>
              <a:lumOff val="40000"/>
            </a:schemeClr>
          </a:solidFill>
          <a:ln>
            <a:solidFill>
              <a:schemeClr val="accent1">
                <a:lumMod val="75000"/>
              </a:schemeClr>
            </a:solidFill>
          </a:ln>
        </p:spPr>
        <p:txBody>
          <a:bodyPr wrap="square" rtlCol="0">
            <a:spAutoFit/>
          </a:bodyPr>
          <a:lstStyle/>
          <a:p>
            <a:r>
              <a:rPr lang="en-US" sz="2400" kern="1200" dirty="0" smtClean="0">
                <a:solidFill>
                  <a:schemeClr val="tx1"/>
                </a:solidFill>
                <a:latin typeface="+mn-lt"/>
                <a:ea typeface="+mn-ea"/>
                <a:cs typeface="+mn-cs"/>
              </a:rPr>
              <a:t>E3: Deliberative process. Data + Practical </a:t>
            </a:r>
            <a:r>
              <a:rPr lang="en-US" sz="2400" kern="1200" dirty="0" err="1" smtClean="0">
                <a:solidFill>
                  <a:schemeClr val="tx1"/>
                </a:solidFill>
                <a:latin typeface="+mn-lt"/>
                <a:ea typeface="+mn-ea"/>
                <a:cs typeface="+mn-cs"/>
              </a:rPr>
              <a:t>judgement</a:t>
            </a:r>
            <a:r>
              <a:rPr lang="en-US" sz="2400" kern="1200" dirty="0" smtClean="0">
                <a:solidFill>
                  <a:schemeClr val="tx1"/>
                </a:solidFill>
                <a:latin typeface="+mn-lt"/>
                <a:ea typeface="+mn-ea"/>
                <a:cs typeface="+mn-cs"/>
              </a:rPr>
              <a:t> + Feelings, Intuitions, Dialectical reasoning</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25595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8575"/>
            <a:ext cx="9220200"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Title 1"/>
          <p:cNvSpPr>
            <a:spLocks noGrp="1"/>
          </p:cNvSpPr>
          <p:nvPr>
            <p:ph type="title"/>
          </p:nvPr>
        </p:nvSpPr>
        <p:spPr>
          <a:xfrm>
            <a:off x="5185317" y="1680742"/>
            <a:ext cx="3501482" cy="1254582"/>
          </a:xfrm>
        </p:spPr>
        <p:txBody>
          <a:bodyPr>
            <a:normAutofit fontScale="90000"/>
          </a:bodyPr>
          <a:lstStyle/>
          <a:p>
            <a:r>
              <a:rPr lang="en-GB" altLang="en-US" dirty="0" smtClean="0">
                <a:solidFill>
                  <a:schemeClr val="bg1"/>
                </a:solidFill>
              </a:rPr>
              <a:t>Student Transitions Focus</a:t>
            </a:r>
          </a:p>
        </p:txBody>
      </p:sp>
      <p:sp>
        <p:nvSpPr>
          <p:cNvPr id="3" name="Content Placeholder 2"/>
          <p:cNvSpPr>
            <a:spLocks noGrp="1"/>
          </p:cNvSpPr>
          <p:nvPr>
            <p:ph idx="1"/>
          </p:nvPr>
        </p:nvSpPr>
        <p:spPr>
          <a:xfrm>
            <a:off x="457200" y="3777241"/>
            <a:ext cx="8229600" cy="3190839"/>
          </a:xfrm>
        </p:spPr>
        <p:txBody>
          <a:bodyPr/>
          <a:lstStyle/>
          <a:p>
            <a:pPr marL="0" indent="0">
              <a:buFontTx/>
              <a:buNone/>
              <a:defRPr/>
            </a:pPr>
            <a:r>
              <a:rPr lang="en-GB" dirty="0" smtClean="0">
                <a:solidFill>
                  <a:schemeClr val="bg1"/>
                </a:solidFill>
              </a:rPr>
              <a:t>Transitions</a:t>
            </a:r>
          </a:p>
          <a:p>
            <a:pPr marL="0" indent="0">
              <a:buFontTx/>
              <a:buNone/>
              <a:defRPr/>
            </a:pPr>
            <a:endParaRPr lang="en-GB" dirty="0">
              <a:solidFill>
                <a:schemeClr val="bg1"/>
              </a:solidFill>
            </a:endParaRPr>
          </a:p>
          <a:p>
            <a:pPr marL="620713" indent="-620713">
              <a:buBlip>
                <a:blip r:embed="rId4"/>
              </a:buBlip>
              <a:defRPr/>
            </a:pPr>
            <a:r>
              <a:rPr lang="en-GB" dirty="0" smtClean="0">
                <a:solidFill>
                  <a:schemeClr val="bg1"/>
                </a:solidFill>
              </a:rPr>
              <a:t>Into HE</a:t>
            </a:r>
          </a:p>
          <a:p>
            <a:pPr marL="620713" indent="-620713">
              <a:buBlip>
                <a:blip r:embed="rId4"/>
              </a:buBlip>
              <a:defRPr/>
            </a:pPr>
            <a:r>
              <a:rPr lang="en-GB" dirty="0" smtClean="0">
                <a:solidFill>
                  <a:schemeClr val="bg1"/>
                </a:solidFill>
              </a:rPr>
              <a:t>Through HE</a:t>
            </a:r>
          </a:p>
          <a:p>
            <a:pPr marL="620713" indent="-620713">
              <a:buBlip>
                <a:blip r:embed="rId4"/>
              </a:buBlip>
              <a:defRPr/>
            </a:pPr>
            <a:r>
              <a:rPr lang="en-GB" dirty="0" smtClean="0">
                <a:solidFill>
                  <a:schemeClr val="bg1"/>
                </a:solidFill>
              </a:rPr>
              <a:t>Out of HE</a:t>
            </a:r>
            <a:endParaRPr lang="en-GB" dirty="0">
              <a:solidFill>
                <a:schemeClr val="bg1"/>
              </a:solidFill>
            </a:endParaRPr>
          </a:p>
        </p:txBody>
      </p:sp>
      <p:sp>
        <p:nvSpPr>
          <p:cNvPr id="2" name="TextBox 1"/>
          <p:cNvSpPr txBox="1"/>
          <p:nvPr/>
        </p:nvSpPr>
        <p:spPr>
          <a:xfrm>
            <a:off x="7783551" y="5352585"/>
            <a:ext cx="1204332" cy="1292662"/>
          </a:xfrm>
          <a:prstGeom prst="rect">
            <a:avLst/>
          </a:prstGeom>
          <a:noFill/>
        </p:spPr>
        <p:txBody>
          <a:bodyPr wrap="square" rtlCol="0">
            <a:spAutoFit/>
          </a:bodyPr>
          <a:lstStyle/>
          <a:p>
            <a:r>
              <a:rPr lang="en-GB" sz="1000" dirty="0"/>
              <a:t>http://commons.wikimedia.org/wiki/File:Nymphalidae_-_Danaus_plexippus_Chrysalis-1.JPG</a:t>
            </a:r>
          </a:p>
          <a:p>
            <a:endParaRPr lang="en-GB" dirty="0"/>
          </a:p>
        </p:txBody>
      </p:sp>
    </p:spTree>
    <p:extLst>
      <p:ext uri="{BB962C8B-B14F-4D97-AF65-F5344CB8AC3E}">
        <p14:creationId xmlns:p14="http://schemas.microsoft.com/office/powerpoint/2010/main" val="3832097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288" y="1844675"/>
            <a:ext cx="8353425" cy="2447925"/>
          </a:xfrm>
        </p:spPr>
        <p:txBody>
          <a:bodyPr>
            <a:normAutofit/>
          </a:bodyPr>
          <a:lstStyle/>
          <a:p>
            <a:r>
              <a:rPr lang="en-GB" altLang="en-US" dirty="0" smtClean="0">
                <a:latin typeface="Arial" charset="0"/>
                <a:cs typeface="Arial" charset="0"/>
              </a:rPr>
              <a:t>Aspect 3: </a:t>
            </a:r>
            <a:br>
              <a:rPr lang="en-GB" altLang="en-US" dirty="0" smtClean="0">
                <a:latin typeface="Arial" charset="0"/>
                <a:cs typeface="Arial" charset="0"/>
              </a:rPr>
            </a:br>
            <a:r>
              <a:rPr lang="en-GB" altLang="en-US" dirty="0" smtClean="0">
                <a:latin typeface="Arial" charset="0"/>
                <a:cs typeface="Arial" charset="0"/>
              </a:rPr>
              <a:t/>
            </a:r>
            <a:br>
              <a:rPr lang="en-GB" altLang="en-US" dirty="0" smtClean="0">
                <a:latin typeface="Arial" charset="0"/>
                <a:cs typeface="Arial" charset="0"/>
              </a:rPr>
            </a:br>
            <a:endParaRPr lang="en-GB" altLang="en-US" dirty="0" smtClean="0">
              <a:latin typeface="Arial" charset="0"/>
              <a:cs typeface="Arial" charset="0"/>
            </a:endParaRPr>
          </a:p>
        </p:txBody>
      </p:sp>
      <p:sp>
        <p:nvSpPr>
          <p:cNvPr id="3" name="Rounded Rectangle 2"/>
          <p:cNvSpPr/>
          <p:nvPr/>
        </p:nvSpPr>
        <p:spPr>
          <a:xfrm>
            <a:off x="457898" y="3405423"/>
            <a:ext cx="8362574" cy="1438132"/>
          </a:xfrm>
          <a:prstGeom prst="round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000" dirty="0" smtClean="0">
                <a:solidFill>
                  <a:schemeClr val="tx1"/>
                </a:solidFill>
              </a:rPr>
              <a:t>Planning local evidence for local inquiry</a:t>
            </a:r>
          </a:p>
        </p:txBody>
      </p:sp>
    </p:spTree>
    <p:extLst>
      <p:ext uri="{BB962C8B-B14F-4D97-AF65-F5344CB8AC3E}">
        <p14:creationId xmlns:p14="http://schemas.microsoft.com/office/powerpoint/2010/main" val="40929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a:buFont typeface="Arial" pitchFamily="34" charset="0"/>
              <a:buChar char="•"/>
            </a:pPr>
            <a:r>
              <a:rPr lang="en-GB" dirty="0" err="1" smtClean="0"/>
              <a:t>Kreber</a:t>
            </a:r>
            <a:r>
              <a:rPr lang="en-GB" dirty="0" smtClean="0"/>
              <a:t> and Brook (2001) framework</a:t>
            </a:r>
          </a:p>
          <a:p>
            <a:pPr lvl="1"/>
            <a:r>
              <a:rPr lang="en-GB" dirty="0" smtClean="0"/>
              <a:t> for assessing impact</a:t>
            </a:r>
          </a:p>
          <a:p>
            <a:pPr>
              <a:buFont typeface="Arial" pitchFamily="34" charset="0"/>
              <a:buChar char="•"/>
            </a:pPr>
            <a:r>
              <a:rPr lang="en-GB" dirty="0" smtClean="0"/>
              <a:t>Chalmers et al (2012) </a:t>
            </a:r>
          </a:p>
          <a:p>
            <a:pPr lvl="1"/>
            <a:r>
              <a:rPr lang="en-GB" dirty="0" smtClean="0"/>
              <a:t>guide to evaluating lecturer development programmes</a:t>
            </a:r>
          </a:p>
          <a:p>
            <a:pPr>
              <a:buFont typeface="Arial" pitchFamily="34" charset="0"/>
              <a:buChar char="•"/>
            </a:pPr>
            <a:r>
              <a:rPr lang="en-GB" dirty="0" smtClean="0"/>
              <a:t>McLain (2011) </a:t>
            </a:r>
          </a:p>
          <a:p>
            <a:pPr lvl="1"/>
            <a:r>
              <a:rPr lang="en-GB" dirty="0" smtClean="0"/>
              <a:t>matrix for evaluating leadership development</a:t>
            </a:r>
          </a:p>
          <a:p>
            <a:pPr>
              <a:buFont typeface="Arial" pitchFamily="34" charset="0"/>
              <a:buChar char="•"/>
            </a:pPr>
            <a:r>
              <a:rPr lang="en-GB" dirty="0" smtClean="0"/>
              <a:t>Smith (2008)</a:t>
            </a:r>
          </a:p>
          <a:p>
            <a:pPr lvl="1"/>
            <a:r>
              <a:rPr lang="en-GB" dirty="0" smtClean="0"/>
              <a:t> 4Q framework to support evaluation of teaching practice</a:t>
            </a:r>
            <a:endParaRPr lang="en-GB" dirty="0"/>
          </a:p>
        </p:txBody>
      </p:sp>
      <p:sp>
        <p:nvSpPr>
          <p:cNvPr id="3" name="Title 2"/>
          <p:cNvSpPr>
            <a:spLocks noGrp="1"/>
          </p:cNvSpPr>
          <p:nvPr>
            <p:ph type="title"/>
          </p:nvPr>
        </p:nvSpPr>
        <p:spPr/>
        <p:txBody>
          <a:bodyPr/>
          <a:lstStyle/>
          <a:p>
            <a:r>
              <a:rPr lang="en-GB" dirty="0" smtClean="0"/>
              <a:t>Planning: Evidence Grids</a:t>
            </a:r>
            <a:endParaRPr lang="en-GB" dirty="0"/>
          </a:p>
        </p:txBody>
      </p:sp>
    </p:spTree>
    <p:extLst>
      <p:ext uri="{BB962C8B-B14F-4D97-AF65-F5344CB8AC3E}">
        <p14:creationId xmlns:p14="http://schemas.microsoft.com/office/powerpoint/2010/main" val="3261588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Triangulate</a:t>
            </a:r>
            <a:endParaRPr lang="en-GB" dirty="0"/>
          </a:p>
        </p:txBody>
      </p:sp>
      <p:grpSp>
        <p:nvGrpSpPr>
          <p:cNvPr id="4" name="Content Placeholder 3"/>
          <p:cNvGrpSpPr>
            <a:grpSpLocks noGrp="1"/>
          </p:cNvGrpSpPr>
          <p:nvPr/>
        </p:nvGrpSpPr>
        <p:grpSpPr>
          <a:xfrm>
            <a:off x="326667" y="1539989"/>
            <a:ext cx="8568952" cy="4481301"/>
            <a:chOff x="2691435" y="1548435"/>
            <a:chExt cx="3761130" cy="3761130"/>
          </a:xfrm>
        </p:grpSpPr>
        <p:grpSp>
          <p:nvGrpSpPr>
            <p:cNvPr id="5" name="Group 1"/>
            <p:cNvGrpSpPr/>
            <p:nvPr/>
          </p:nvGrpSpPr>
          <p:grpSpPr>
            <a:xfrm>
              <a:off x="3631718" y="1548435"/>
              <a:ext cx="1880565" cy="1880565"/>
              <a:chOff x="1943485" y="0"/>
              <a:chExt cx="1880565" cy="1880565"/>
            </a:xfrm>
          </p:grpSpPr>
          <p:sp>
            <p:nvSpPr>
              <p:cNvPr id="15" name="Isosceles Triangle 14"/>
              <p:cNvSpPr/>
              <p:nvPr/>
            </p:nvSpPr>
            <p:spPr>
              <a:xfrm>
                <a:off x="1943485" y="0"/>
                <a:ext cx="1880565" cy="1880565"/>
              </a:xfrm>
              <a:prstGeom prst="triangle">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Isosceles Triangle 4"/>
              <p:cNvSpPr/>
              <p:nvPr/>
            </p:nvSpPr>
            <p:spPr>
              <a:xfrm>
                <a:off x="2413626" y="940283"/>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2400" kern="1200" dirty="0">
                    <a:solidFill>
                      <a:schemeClr val="tx1"/>
                    </a:solidFill>
                  </a:rPr>
                  <a:t>Research</a:t>
                </a:r>
              </a:p>
            </p:txBody>
          </p:sp>
        </p:grpSp>
        <p:grpSp>
          <p:nvGrpSpPr>
            <p:cNvPr id="6" name="Group 2"/>
            <p:cNvGrpSpPr/>
            <p:nvPr/>
          </p:nvGrpSpPr>
          <p:grpSpPr>
            <a:xfrm>
              <a:off x="2691435" y="3429000"/>
              <a:ext cx="1880565" cy="1880565"/>
              <a:chOff x="1003202" y="1880565"/>
              <a:chExt cx="1880565" cy="1880565"/>
            </a:xfrm>
          </p:grpSpPr>
          <p:sp>
            <p:nvSpPr>
              <p:cNvPr id="13" name="Isosceles Triangle 12"/>
              <p:cNvSpPr/>
              <p:nvPr/>
            </p:nvSpPr>
            <p:spPr>
              <a:xfrm>
                <a:off x="1003202" y="1880565"/>
                <a:ext cx="1880565" cy="1880565"/>
              </a:xfrm>
              <a:prstGeom prst="triangle">
                <a:avLst/>
              </a:pr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Isosceles Triangle 6"/>
              <p:cNvSpPr/>
              <p:nvPr/>
            </p:nvSpPr>
            <p:spPr>
              <a:xfrm>
                <a:off x="1473343" y="2820848"/>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2400" kern="1200" dirty="0">
                    <a:solidFill>
                      <a:schemeClr val="tx1"/>
                    </a:solidFill>
                  </a:rPr>
                  <a:t>Evaluation</a:t>
                </a:r>
              </a:p>
            </p:txBody>
          </p:sp>
        </p:grpSp>
        <p:grpSp>
          <p:nvGrpSpPr>
            <p:cNvPr id="7" name="Group 3"/>
            <p:cNvGrpSpPr/>
            <p:nvPr/>
          </p:nvGrpSpPr>
          <p:grpSpPr>
            <a:xfrm>
              <a:off x="3631718" y="3429000"/>
              <a:ext cx="1880565" cy="1880565"/>
              <a:chOff x="1943485" y="1880565"/>
              <a:chExt cx="1880565" cy="1880565"/>
            </a:xfrm>
          </p:grpSpPr>
          <p:sp>
            <p:nvSpPr>
              <p:cNvPr id="11" name="Isosceles Triangle 10"/>
              <p:cNvSpPr/>
              <p:nvPr/>
            </p:nvSpPr>
            <p:spPr>
              <a:xfrm rot="10800000">
                <a:off x="1943485" y="1880565"/>
                <a:ext cx="1880565" cy="1880565"/>
              </a:xfrm>
              <a:prstGeom prst="triangle">
                <a:avLst/>
              </a:pr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Isosceles Triangle 8"/>
              <p:cNvSpPr/>
              <p:nvPr/>
            </p:nvSpPr>
            <p:spPr>
              <a:xfrm rot="21600000">
                <a:off x="2413626" y="1880565"/>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2800" b="1" kern="1200" dirty="0">
                    <a:solidFill>
                      <a:schemeClr val="tx1"/>
                    </a:solidFill>
                  </a:rPr>
                  <a:t>Evidence</a:t>
                </a:r>
              </a:p>
            </p:txBody>
          </p:sp>
        </p:grpSp>
        <p:grpSp>
          <p:nvGrpSpPr>
            <p:cNvPr id="8" name="Group 4"/>
            <p:cNvGrpSpPr/>
            <p:nvPr/>
          </p:nvGrpSpPr>
          <p:grpSpPr>
            <a:xfrm>
              <a:off x="4572000" y="3429000"/>
              <a:ext cx="1880565" cy="1880565"/>
              <a:chOff x="2883767" y="1880565"/>
              <a:chExt cx="1880565" cy="1880565"/>
            </a:xfrm>
          </p:grpSpPr>
          <p:sp>
            <p:nvSpPr>
              <p:cNvPr id="9" name="Isosceles Triangle 5"/>
              <p:cNvSpPr/>
              <p:nvPr/>
            </p:nvSpPr>
            <p:spPr>
              <a:xfrm>
                <a:off x="2883767" y="1880565"/>
                <a:ext cx="1880565" cy="1880565"/>
              </a:xfrm>
              <a:prstGeom prst="triangle">
                <a:avLst/>
              </a:pr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Isosceles Triangle 10"/>
              <p:cNvSpPr/>
              <p:nvPr/>
            </p:nvSpPr>
            <p:spPr>
              <a:xfrm>
                <a:off x="3353908" y="2820848"/>
                <a:ext cx="940283" cy="940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2400" kern="1200" dirty="0">
                    <a:solidFill>
                      <a:schemeClr val="tx1"/>
                    </a:solidFill>
                  </a:rPr>
                  <a:t>Practice Wisdom</a:t>
                </a:r>
              </a:p>
            </p:txBody>
          </p:sp>
        </p:grpSp>
      </p:grpSp>
      <p:sp>
        <p:nvSpPr>
          <p:cNvPr id="17" name="TextBox 16"/>
          <p:cNvSpPr txBox="1"/>
          <p:nvPr/>
        </p:nvSpPr>
        <p:spPr>
          <a:xfrm>
            <a:off x="5148064" y="6309320"/>
            <a:ext cx="3888433" cy="523220"/>
          </a:xfrm>
          <a:prstGeom prst="rect">
            <a:avLst/>
          </a:prstGeom>
          <a:noFill/>
        </p:spPr>
        <p:txBody>
          <a:bodyPr wrap="square" rtlCol="0">
            <a:spAutoFit/>
          </a:bodyPr>
          <a:lstStyle/>
          <a:p>
            <a:r>
              <a:rPr lang="en-US" sz="1400" dirty="0" smtClean="0"/>
              <a:t>Bamber, 2013; Adapted from Bamber, Rowley &amp; Power, 2012</a:t>
            </a:r>
            <a:endParaRPr lang="en-US" sz="1400" kern="1200" dirty="0"/>
          </a:p>
        </p:txBody>
      </p:sp>
      <p:sp>
        <p:nvSpPr>
          <p:cNvPr id="2" name="Left Arrow Callout 1"/>
          <p:cNvSpPr/>
          <p:nvPr/>
        </p:nvSpPr>
        <p:spPr>
          <a:xfrm>
            <a:off x="6948263" y="2780927"/>
            <a:ext cx="2088233" cy="3240363"/>
          </a:xfrm>
          <a:prstGeom prst="left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 Often tacit, often local:</a:t>
            </a:r>
          </a:p>
          <a:p>
            <a:pPr algn="ctr"/>
            <a:r>
              <a:rPr lang="en-GB" dirty="0" smtClean="0">
                <a:solidFill>
                  <a:schemeClr val="tx1"/>
                </a:solidFill>
              </a:rPr>
              <a:t>Practitioner insights, Case examples, Anecdotes, Testimonies, ‘How we do things here’, Self-evaluation</a:t>
            </a:r>
            <a:endParaRPr lang="en-GB" dirty="0">
              <a:solidFill>
                <a:schemeClr val="tx1"/>
              </a:solidFill>
            </a:endParaRPr>
          </a:p>
        </p:txBody>
      </p:sp>
      <p:sp>
        <p:nvSpPr>
          <p:cNvPr id="19" name="Right Arrow Callout 18"/>
          <p:cNvSpPr/>
          <p:nvPr/>
        </p:nvSpPr>
        <p:spPr>
          <a:xfrm>
            <a:off x="82302" y="2780927"/>
            <a:ext cx="2138638" cy="3240363"/>
          </a:xfrm>
          <a:prstGeom prst="right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Programme / project module </a:t>
            </a:r>
            <a:r>
              <a:rPr lang="en-GB" dirty="0">
                <a:solidFill>
                  <a:schemeClr val="tx1"/>
                </a:solidFill>
              </a:rPr>
              <a:t>f</a:t>
            </a:r>
            <a:r>
              <a:rPr lang="en-GB" dirty="0" smtClean="0">
                <a:solidFill>
                  <a:schemeClr val="tx1"/>
                </a:solidFill>
              </a:rPr>
              <a:t>eedback, Focus groups, Self-evaluation, Peer observation </a:t>
            </a:r>
            <a:endParaRPr lang="en-GB" dirty="0">
              <a:solidFill>
                <a:schemeClr val="tx1"/>
              </a:solidFill>
            </a:endParaRPr>
          </a:p>
        </p:txBody>
      </p:sp>
      <p:sp>
        <p:nvSpPr>
          <p:cNvPr id="20" name="Down Arrow Callout 19"/>
          <p:cNvSpPr/>
          <p:nvPr/>
        </p:nvSpPr>
        <p:spPr>
          <a:xfrm>
            <a:off x="2756936" y="1628800"/>
            <a:ext cx="3687272" cy="1368152"/>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Usually public, </a:t>
            </a:r>
            <a:r>
              <a:rPr lang="en-GB" dirty="0" err="1" smtClean="0">
                <a:solidFill>
                  <a:schemeClr val="tx1"/>
                </a:solidFill>
              </a:rPr>
              <a:t>eg</a:t>
            </a:r>
            <a:r>
              <a:rPr lang="en-GB" dirty="0" smtClean="0">
                <a:solidFill>
                  <a:schemeClr val="tx1"/>
                </a:solidFill>
              </a:rPr>
              <a:t> published papers, reports</a:t>
            </a:r>
            <a:endParaRPr lang="en-GB" dirty="0">
              <a:solidFill>
                <a:schemeClr val="tx1"/>
              </a:solidFill>
            </a:endParaRPr>
          </a:p>
        </p:txBody>
      </p:sp>
    </p:spTree>
    <p:extLst>
      <p:ext uri="{BB962C8B-B14F-4D97-AF65-F5344CB8AC3E}">
        <p14:creationId xmlns:p14="http://schemas.microsoft.com/office/powerpoint/2010/main" val="85380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Planning: Evidence Grid</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20603132"/>
              </p:ext>
            </p:extLst>
          </p:nvPr>
        </p:nvGraphicFramePr>
        <p:xfrm>
          <a:off x="267181" y="1700808"/>
          <a:ext cx="8697304" cy="4546600"/>
        </p:xfrm>
        <a:graphic>
          <a:graphicData uri="http://schemas.openxmlformats.org/drawingml/2006/table">
            <a:tbl>
              <a:tblPr firstRow="1" bandRow="1">
                <a:tableStyleId>{5C22544A-7EE6-4342-B048-85BDC9FD1C3A}</a:tableStyleId>
              </a:tblPr>
              <a:tblGrid>
                <a:gridCol w="1242472"/>
                <a:gridCol w="1242472"/>
                <a:gridCol w="1242472"/>
                <a:gridCol w="1242472"/>
                <a:gridCol w="1242472"/>
                <a:gridCol w="1242472"/>
                <a:gridCol w="1242472"/>
              </a:tblGrid>
              <a:tr h="370840">
                <a:tc rowSpan="2">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GB" smtClean="0">
                          <a:solidFill>
                            <a:schemeClr val="tx1"/>
                          </a:solidFill>
                        </a:rPr>
                        <a:t>Research</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dirty="0" smtClean="0">
                          <a:solidFill>
                            <a:schemeClr val="tx1"/>
                          </a:solidFill>
                        </a:rPr>
                        <a:t>Evaluation</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r>
                        <a:rPr lang="en-GB" dirty="0" smtClean="0">
                          <a:solidFill>
                            <a:schemeClr val="tx1"/>
                          </a:solidFill>
                        </a:rPr>
                        <a:t>Practice Wisdom</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70840">
                <a:tc vMerge="1">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dirty="0" smtClean="0">
                          <a:solidFill>
                            <a:schemeClr val="tx1"/>
                          </a:solidFill>
                        </a:rPr>
                        <a:t>Reports,</a:t>
                      </a:r>
                    </a:p>
                    <a:p>
                      <a:r>
                        <a:rPr lang="en-GB" sz="1600" baseline="0" dirty="0" smtClean="0">
                          <a:solidFill>
                            <a:schemeClr val="tx1"/>
                          </a:solidFill>
                        </a:rPr>
                        <a:t>Policy papers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Journal papers</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Consultations</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600" dirty="0" smtClean="0">
                          <a:solidFill>
                            <a:schemeClr val="tx1"/>
                          </a:solidFill>
                        </a:rPr>
                        <a:t>Data from students</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Practitioner insights</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smtClean="0">
                          <a:solidFill>
                            <a:schemeClr val="tx1"/>
                          </a:solidFill>
                        </a:rPr>
                        <a:t>Dept / subject</a:t>
                      </a:r>
                      <a:r>
                        <a:rPr lang="en-GB" sz="1600" baseline="0" smtClean="0">
                          <a:solidFill>
                            <a:schemeClr val="tx1"/>
                          </a:solidFill>
                        </a:rPr>
                        <a:t> norms</a:t>
                      </a:r>
                      <a:endParaRPr lang="en-GB" sz="1600" smtClean="0">
                        <a:solidFill>
                          <a:schemeClr val="tx1"/>
                        </a:solidFill>
                      </a:endParaRP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0840">
                <a:tc>
                  <a:txBody>
                    <a:bodyPr/>
                    <a:lstStyle/>
                    <a:p>
                      <a:endParaRPr lang="en-GB" dirty="0" smtClean="0"/>
                    </a:p>
                    <a:p>
                      <a:endParaRPr lang="en-GB" dirty="0" smtClean="0"/>
                    </a:p>
                    <a:p>
                      <a:endParaRPr lang="en-GB" dirty="0" smtClean="0"/>
                    </a:p>
                    <a:p>
                      <a:endParaRPr lang="en-GB" dirty="0" smtClean="0"/>
                    </a:p>
                    <a:p>
                      <a:r>
                        <a:rPr lang="en-GB" dirty="0" smtClean="0"/>
                        <a:t>PGT </a:t>
                      </a:r>
                      <a:r>
                        <a:rPr lang="en-GB" sz="1800" dirty="0" err="1" smtClean="0"/>
                        <a:t>Experi-ence</a:t>
                      </a:r>
                      <a:endParaRPr lang="en-GB" sz="1800" dirty="0" smtClean="0"/>
                    </a:p>
                    <a:p>
                      <a:endParaRPr lang="en-GB" sz="1800" dirty="0" smtClean="0"/>
                    </a:p>
                    <a:p>
                      <a:endParaRPr lang="en-GB" sz="1800" dirty="0" smtClean="0"/>
                    </a:p>
                    <a:p>
                      <a:endParaRPr lang="en-GB" sz="1800" dirty="0" smtClean="0"/>
                    </a:p>
                    <a:p>
                      <a:endParaRPr lang="en-GB"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r>
            </a:tbl>
          </a:graphicData>
        </a:graphic>
      </p:graphicFrame>
      <p:grpSp>
        <p:nvGrpSpPr>
          <p:cNvPr id="8" name="Group 7"/>
          <p:cNvGrpSpPr/>
          <p:nvPr/>
        </p:nvGrpSpPr>
        <p:grpSpPr>
          <a:xfrm>
            <a:off x="296507" y="1808820"/>
            <a:ext cx="1080120" cy="1512168"/>
            <a:chOff x="251520" y="2060848"/>
            <a:chExt cx="1080120" cy="1512168"/>
          </a:xfrm>
        </p:grpSpPr>
        <p:sp>
          <p:nvSpPr>
            <p:cNvPr id="6" name="Right Arrow 5"/>
            <p:cNvSpPr/>
            <p:nvPr/>
          </p:nvSpPr>
          <p:spPr>
            <a:xfrm>
              <a:off x="251520" y="2060848"/>
              <a:ext cx="1080120" cy="504056"/>
            </a:xfrm>
            <a:prstGeom prst="rightArrow">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Evidence</a:t>
              </a:r>
              <a:endParaRPr lang="en-GB" sz="1400" dirty="0">
                <a:solidFill>
                  <a:schemeClr val="tx1"/>
                </a:solidFill>
              </a:endParaRPr>
            </a:p>
          </p:txBody>
        </p:sp>
        <p:sp>
          <p:nvSpPr>
            <p:cNvPr id="7" name="Down Arrow 6"/>
            <p:cNvSpPr/>
            <p:nvPr/>
          </p:nvSpPr>
          <p:spPr>
            <a:xfrm>
              <a:off x="395536" y="2564904"/>
              <a:ext cx="648072" cy="100811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solidFill>
                    <a:schemeClr val="tx1"/>
                  </a:solidFill>
                </a:rPr>
                <a:t>Activity</a:t>
              </a:r>
              <a:endParaRPr lang="en-GB" dirty="0">
                <a:solidFill>
                  <a:schemeClr val="tx1"/>
                </a:solidFill>
              </a:endParaRPr>
            </a:p>
          </p:txBody>
        </p:sp>
      </p:grpSp>
    </p:spTree>
    <p:extLst>
      <p:ext uri="{BB962C8B-B14F-4D97-AF65-F5344CB8AC3E}">
        <p14:creationId xmlns:p14="http://schemas.microsoft.com/office/powerpoint/2010/main" val="16999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Planning: Evidence Grid</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53999188"/>
              </p:ext>
            </p:extLst>
          </p:nvPr>
        </p:nvGraphicFramePr>
        <p:xfrm>
          <a:off x="67897" y="1537866"/>
          <a:ext cx="9076102" cy="5320134"/>
        </p:xfrm>
        <a:graphic>
          <a:graphicData uri="http://schemas.openxmlformats.org/drawingml/2006/table">
            <a:tbl>
              <a:tblPr firstRow="1" bandRow="1">
                <a:tableStyleId>{5C22544A-7EE6-4342-B048-85BDC9FD1C3A}</a:tableStyleId>
              </a:tblPr>
              <a:tblGrid>
                <a:gridCol w="1296586"/>
                <a:gridCol w="1296586"/>
                <a:gridCol w="1296586"/>
                <a:gridCol w="1296586"/>
                <a:gridCol w="1296586"/>
                <a:gridCol w="1296586"/>
                <a:gridCol w="1296586"/>
              </a:tblGrid>
              <a:tr h="419859">
                <a:tc rowSpan="2">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GB" dirty="0" smtClean="0">
                          <a:solidFill>
                            <a:schemeClr val="tx1"/>
                          </a:solidFill>
                        </a:rPr>
                        <a:t>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dirty="0" smtClean="0">
                          <a:solidFill>
                            <a:schemeClr val="tx1"/>
                          </a:solidFill>
                        </a:rPr>
                        <a:t>Evaluation</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r>
                        <a:rPr lang="en-GB" dirty="0" smtClean="0">
                          <a:solidFill>
                            <a:schemeClr val="tx1"/>
                          </a:solidFill>
                        </a:rPr>
                        <a:t>Practice Wisdom</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1207814">
                <a:tc vMerge="1">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dirty="0" smtClean="0">
                          <a:solidFill>
                            <a:schemeClr val="tx1"/>
                          </a:solidFill>
                        </a:rPr>
                        <a:t>Reports,</a:t>
                      </a:r>
                    </a:p>
                    <a:p>
                      <a:r>
                        <a:rPr lang="en-GB" sz="1600" baseline="0" dirty="0" smtClean="0">
                          <a:solidFill>
                            <a:schemeClr val="tx1"/>
                          </a:solidFill>
                        </a:rPr>
                        <a:t>Policy papers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Journal papers</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Consultations</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600" dirty="0" smtClean="0">
                          <a:solidFill>
                            <a:schemeClr val="tx1"/>
                          </a:solidFill>
                        </a:rPr>
                        <a:t>Data from students</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Practitioner insights</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smtClean="0">
                          <a:solidFill>
                            <a:schemeClr val="tx1"/>
                          </a:solidFill>
                        </a:rPr>
                        <a:t>Dept / subject</a:t>
                      </a:r>
                      <a:r>
                        <a:rPr lang="en-GB" sz="1600" baseline="0" smtClean="0">
                          <a:solidFill>
                            <a:schemeClr val="tx1"/>
                          </a:solidFill>
                        </a:rPr>
                        <a:t> norms</a:t>
                      </a:r>
                      <a:endParaRPr lang="en-GB" sz="1600" smtClean="0">
                        <a:solidFill>
                          <a:schemeClr val="tx1"/>
                        </a:solidFill>
                      </a:endParaRP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92461">
                <a:tc>
                  <a:txBody>
                    <a:bodyPr/>
                    <a:lstStyle/>
                    <a:p>
                      <a:endParaRPr lang="en-GB" dirty="0" smtClean="0"/>
                    </a:p>
                    <a:p>
                      <a:endParaRPr lang="en-GB" dirty="0" smtClean="0"/>
                    </a:p>
                    <a:p>
                      <a:endParaRPr lang="en-GB" dirty="0" smtClean="0"/>
                    </a:p>
                    <a:p>
                      <a:endParaRPr lang="en-GB" dirty="0" smtClean="0"/>
                    </a:p>
                    <a:p>
                      <a:r>
                        <a:rPr lang="en-GB" dirty="0" smtClean="0"/>
                        <a:t>PGT </a:t>
                      </a:r>
                      <a:r>
                        <a:rPr lang="en-GB" sz="1800" dirty="0" err="1" smtClean="0"/>
                        <a:t>Experi-ence</a:t>
                      </a:r>
                      <a:endParaRPr lang="en-GB" sz="1800" dirty="0" smtClean="0"/>
                    </a:p>
                    <a:p>
                      <a:endParaRPr lang="en-GB" sz="1800" dirty="0" smtClean="0"/>
                    </a:p>
                    <a:p>
                      <a:endParaRPr lang="en-GB" sz="1800" dirty="0" smtClean="0"/>
                    </a:p>
                    <a:p>
                      <a:endParaRPr lang="en-GB" sz="1800" dirty="0" smtClean="0"/>
                    </a:p>
                    <a:p>
                      <a:endParaRPr lang="en-GB"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GB" sz="1600" dirty="0" smtClean="0"/>
                        <a:t>QAA, HEFCE, HEA</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altLang="en-US" sz="1600" dirty="0" err="1" smtClean="0"/>
                        <a:t>Tobbell</a:t>
                      </a:r>
                      <a:r>
                        <a:rPr lang="en-US" altLang="en-US" sz="1600" dirty="0" smtClean="0"/>
                        <a:t> and colleagues, 2009, 2010 and 2013; </a:t>
                      </a:r>
                    </a:p>
                    <a:p>
                      <a:r>
                        <a:rPr lang="en-GB" altLang="en-US" sz="1600" dirty="0" smtClean="0"/>
                        <a:t>Coates and Dickinson, 2012; </a:t>
                      </a:r>
                    </a:p>
                    <a:p>
                      <a:r>
                        <a:rPr lang="en-GB" altLang="en-US" sz="1600" dirty="0" err="1" smtClean="0"/>
                        <a:t>Heussi</a:t>
                      </a:r>
                      <a:r>
                        <a:rPr lang="en-GB" altLang="en-US" sz="1600" dirty="0" smtClean="0"/>
                        <a:t>, 2012; </a:t>
                      </a:r>
                    </a:p>
                    <a:p>
                      <a:r>
                        <a:rPr lang="en-GB" altLang="en-US" sz="1600" dirty="0" err="1" smtClean="0"/>
                        <a:t>Kember</a:t>
                      </a:r>
                      <a:r>
                        <a:rPr lang="en-GB" altLang="en-US" sz="1600" dirty="0" smtClean="0"/>
                        <a:t>, </a:t>
                      </a:r>
                      <a:r>
                        <a:rPr lang="en-GB" altLang="en-US" sz="1600" dirty="0" err="1" smtClean="0"/>
                        <a:t>Ho</a:t>
                      </a:r>
                      <a:r>
                        <a:rPr lang="en-GB" altLang="en-US" sz="1600" dirty="0" smtClean="0"/>
                        <a:t>, and Leung, 2014</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600" dirty="0" smtClean="0"/>
                        <a:t>Staff:</a:t>
                      </a:r>
                      <a:r>
                        <a:rPr lang="en-GB" sz="1600" baseline="0" dirty="0" smtClean="0"/>
                        <a:t> focus groups.</a:t>
                      </a:r>
                    </a:p>
                    <a:p>
                      <a:r>
                        <a:rPr lang="en-GB" sz="1600" baseline="0" dirty="0" smtClean="0"/>
                        <a:t>Alumni,</a:t>
                      </a:r>
                      <a:r>
                        <a:rPr lang="en-GB" sz="1600" dirty="0" smtClean="0"/>
                        <a:t> employers: email questions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r>
                        <a:rPr lang="en-GB" sz="1600" dirty="0" smtClean="0"/>
                        <a:t>Module questionnaires,</a:t>
                      </a:r>
                    </a:p>
                    <a:p>
                      <a:r>
                        <a:rPr lang="en-GB" sz="1600" dirty="0" smtClean="0"/>
                        <a:t>Focus groups, PTES, assessment outcomes, blog entries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Case examples,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anecdotes</a:t>
                      </a: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r>
                        <a:rPr lang="en-GB" sz="1600" dirty="0" smtClean="0"/>
                        <a:t>Policy, discipline norms, workload issues, WTP</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r>
            </a:tbl>
          </a:graphicData>
        </a:graphic>
      </p:graphicFrame>
      <p:grpSp>
        <p:nvGrpSpPr>
          <p:cNvPr id="8" name="Group 7"/>
          <p:cNvGrpSpPr/>
          <p:nvPr/>
        </p:nvGrpSpPr>
        <p:grpSpPr>
          <a:xfrm>
            <a:off x="251520" y="1916832"/>
            <a:ext cx="1080120" cy="1512168"/>
            <a:chOff x="251520" y="2060848"/>
            <a:chExt cx="1080120" cy="1512168"/>
          </a:xfrm>
        </p:grpSpPr>
        <p:sp>
          <p:nvSpPr>
            <p:cNvPr id="6" name="Right Arrow 5"/>
            <p:cNvSpPr/>
            <p:nvPr/>
          </p:nvSpPr>
          <p:spPr>
            <a:xfrm>
              <a:off x="251520" y="2060848"/>
              <a:ext cx="1080120" cy="504056"/>
            </a:xfrm>
            <a:prstGeom prst="rightArrow">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Evidence</a:t>
              </a:r>
              <a:endParaRPr lang="en-GB" sz="1400" dirty="0">
                <a:solidFill>
                  <a:schemeClr val="tx1"/>
                </a:solidFill>
              </a:endParaRPr>
            </a:p>
          </p:txBody>
        </p:sp>
        <p:sp>
          <p:nvSpPr>
            <p:cNvPr id="7" name="Down Arrow 6"/>
            <p:cNvSpPr/>
            <p:nvPr/>
          </p:nvSpPr>
          <p:spPr>
            <a:xfrm>
              <a:off x="395536" y="2564904"/>
              <a:ext cx="648072" cy="100811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solidFill>
                    <a:schemeClr val="tx1"/>
                  </a:solidFill>
                </a:rPr>
                <a:t>Activity</a:t>
              </a:r>
              <a:endParaRPr lang="en-GB" dirty="0">
                <a:solidFill>
                  <a:schemeClr val="tx1"/>
                </a:solidFill>
              </a:endParaRPr>
            </a:p>
          </p:txBody>
        </p:sp>
      </p:grpSp>
    </p:spTree>
    <p:extLst>
      <p:ext uri="{BB962C8B-B14F-4D97-AF65-F5344CB8AC3E}">
        <p14:creationId xmlns:p14="http://schemas.microsoft.com/office/powerpoint/2010/main" val="33636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288" y="1844675"/>
            <a:ext cx="8353425" cy="2447925"/>
          </a:xfrm>
        </p:spPr>
        <p:txBody>
          <a:bodyPr>
            <a:normAutofit/>
          </a:bodyPr>
          <a:lstStyle/>
          <a:p>
            <a:r>
              <a:rPr lang="en-GB" altLang="en-US" dirty="0" smtClean="0">
                <a:latin typeface="Arial" charset="0"/>
                <a:cs typeface="Arial" charset="0"/>
              </a:rPr>
              <a:t>Aspect 4: </a:t>
            </a:r>
            <a:br>
              <a:rPr lang="en-GB" altLang="en-US" dirty="0" smtClean="0">
                <a:latin typeface="Arial" charset="0"/>
                <a:cs typeface="Arial" charset="0"/>
              </a:rPr>
            </a:br>
            <a:r>
              <a:rPr lang="en-GB" altLang="en-US" dirty="0" smtClean="0">
                <a:latin typeface="Arial" charset="0"/>
                <a:cs typeface="Arial" charset="0"/>
              </a:rPr>
              <a:t/>
            </a:r>
            <a:br>
              <a:rPr lang="en-GB" altLang="en-US" dirty="0" smtClean="0">
                <a:latin typeface="Arial" charset="0"/>
                <a:cs typeface="Arial" charset="0"/>
              </a:rPr>
            </a:br>
            <a:endParaRPr lang="en-GB" dirty="0"/>
          </a:p>
        </p:txBody>
      </p:sp>
      <p:sp>
        <p:nvSpPr>
          <p:cNvPr id="3" name="Rounded Rectangle 2"/>
          <p:cNvSpPr/>
          <p:nvPr/>
        </p:nvSpPr>
        <p:spPr>
          <a:xfrm>
            <a:off x="403623" y="3645024"/>
            <a:ext cx="8362574" cy="1740140"/>
          </a:xfrm>
          <a:prstGeom prst="roundRect">
            <a:avLst/>
          </a:prstGeom>
          <a:solidFill>
            <a:schemeClr val="accent5">
              <a:lumMod val="40000"/>
              <a:lumOff val="60000"/>
            </a:schemeClr>
          </a:solidFill>
          <a:ln w="38100">
            <a:solidFill>
              <a:schemeClr val="accent1">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3200" dirty="0" smtClean="0">
              <a:solidFill>
                <a:schemeClr val="tx1"/>
              </a:solidFill>
            </a:endParaRPr>
          </a:p>
          <a:p>
            <a:pPr algn="ctr"/>
            <a:r>
              <a:rPr lang="en-GB" sz="4000" dirty="0" smtClean="0">
                <a:solidFill>
                  <a:schemeClr val="tx1"/>
                </a:solidFill>
              </a:rPr>
              <a:t>Turning local evidence into </a:t>
            </a:r>
            <a:r>
              <a:rPr lang="en-GB" sz="4000" dirty="0">
                <a:solidFill>
                  <a:schemeClr val="tx1"/>
                </a:solidFill>
              </a:rPr>
              <a:t>scholarship</a:t>
            </a:r>
          </a:p>
          <a:p>
            <a:pPr algn="ctr"/>
            <a:endParaRPr lang="en-GB" sz="3200" b="1" dirty="0">
              <a:solidFill>
                <a:schemeClr val="tx1"/>
              </a:solidFill>
              <a:latin typeface="Cambria" pitchFamily="18" charset="0"/>
            </a:endParaRPr>
          </a:p>
        </p:txBody>
      </p:sp>
    </p:spTree>
    <p:extLst>
      <p:ext uri="{BB962C8B-B14F-4D97-AF65-F5344CB8AC3E}">
        <p14:creationId xmlns:p14="http://schemas.microsoft.com/office/powerpoint/2010/main" val="40929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GB" altLang="en-US" smtClean="0"/>
              <a:t>Mapping onto Nelson’s Groups (DATE)</a:t>
            </a:r>
          </a:p>
        </p:txBody>
      </p:sp>
      <p:sp>
        <p:nvSpPr>
          <p:cNvPr id="36867" name="Content Placeholder 4"/>
          <p:cNvSpPr>
            <a:spLocks noGrp="1"/>
          </p:cNvSpPr>
          <p:nvPr>
            <p:ph idx="1"/>
          </p:nvPr>
        </p:nvSpPr>
        <p:spPr/>
        <p:txBody>
          <a:bodyPr/>
          <a:lstStyle/>
          <a:p>
            <a:pPr marL="514350" indent="-514350">
              <a:buFontTx/>
              <a:buAutoNum type="arabicPeriod"/>
            </a:pPr>
            <a:r>
              <a:rPr lang="en-GB" altLang="en-US" smtClean="0"/>
              <a:t>ANYTHING TO SAY RE MY ANALYSIS?</a:t>
            </a:r>
          </a:p>
          <a:p>
            <a:pPr marL="514350" indent="-514350">
              <a:buFontTx/>
              <a:buAutoNum type="arabicPeriod"/>
            </a:pPr>
            <a:r>
              <a:rPr lang="en-GB" altLang="en-US" smtClean="0"/>
              <a:t>Reports on particular classes</a:t>
            </a:r>
          </a:p>
          <a:p>
            <a:pPr marL="514350" indent="-514350">
              <a:buFontTx/>
              <a:buAutoNum type="arabicPeriod"/>
            </a:pPr>
            <a:r>
              <a:rPr lang="en-GB" altLang="en-US" smtClean="0"/>
              <a:t>Reflections on years of teaching experience</a:t>
            </a:r>
          </a:p>
          <a:p>
            <a:pPr marL="514350" indent="-514350">
              <a:buFontTx/>
              <a:buAutoNum type="arabicPeriod"/>
            </a:pPr>
            <a:r>
              <a:rPr lang="en-GB" altLang="en-US" smtClean="0"/>
              <a:t>Larger contexts, comparisons</a:t>
            </a:r>
          </a:p>
          <a:p>
            <a:pPr marL="514350" indent="-514350">
              <a:buFontTx/>
              <a:buAutoNum type="arabicPeriod"/>
            </a:pPr>
            <a:r>
              <a:rPr lang="en-GB" altLang="en-US" smtClean="0"/>
              <a:t>Formal research</a:t>
            </a:r>
          </a:p>
          <a:p>
            <a:pPr marL="514350" indent="-514350">
              <a:buFontTx/>
              <a:buAutoNum type="arabicPeriod"/>
            </a:pPr>
            <a:r>
              <a:rPr lang="en-GB" altLang="en-US" smtClean="0"/>
              <a:t>Summaries and analyses of prior studies</a:t>
            </a:r>
          </a:p>
        </p:txBody>
      </p:sp>
      <p:pic>
        <p:nvPicPr>
          <p:cNvPr id="36868"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13"/>
            <a:ext cx="12072938" cy="733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746375" y="665163"/>
            <a:ext cx="6054725" cy="3478212"/>
          </a:xfrm>
          <a:prstGeom prst="rect">
            <a:avLst/>
          </a:prstGeom>
          <a:noFill/>
        </p:spPr>
        <p:txBody>
          <a:bodyPr>
            <a:spAutoFit/>
          </a:bodyPr>
          <a:lstStyle/>
          <a:p>
            <a:pPr marL="742950" indent="-742950">
              <a:buFont typeface="+mj-lt"/>
              <a:buAutoNum type="arabicPeriod"/>
              <a:defRPr/>
            </a:pPr>
            <a:r>
              <a:rPr lang="en-US" sz="4400" spc="300" dirty="0">
                <a:effectLst>
                  <a:outerShdw blurRad="38100" dist="38100" dir="2700000" algn="tl">
                    <a:srgbClr val="000000">
                      <a:alpha val="43137"/>
                    </a:srgbClr>
                  </a:outerShdw>
                </a:effectLst>
              </a:rPr>
              <a:t>What is?</a:t>
            </a:r>
          </a:p>
          <a:p>
            <a:pPr marL="742950" indent="-742950">
              <a:buFont typeface="+mj-lt"/>
              <a:buAutoNum type="arabicPeriod"/>
              <a:defRPr/>
            </a:pPr>
            <a:r>
              <a:rPr lang="en-US" sz="4400" spc="300" dirty="0">
                <a:effectLst>
                  <a:outerShdw blurRad="38100" dist="38100" dir="2700000" algn="tl">
                    <a:srgbClr val="000000">
                      <a:alpha val="43137"/>
                    </a:srgbClr>
                  </a:outerShdw>
                </a:effectLst>
              </a:rPr>
              <a:t>What works?</a:t>
            </a:r>
          </a:p>
          <a:p>
            <a:pPr marL="742950" indent="-742950">
              <a:buFont typeface="+mj-lt"/>
              <a:buAutoNum type="arabicPeriod"/>
              <a:defRPr/>
            </a:pPr>
            <a:r>
              <a:rPr lang="en-US" sz="4400" spc="300" dirty="0">
                <a:effectLst>
                  <a:outerShdw blurRad="38100" dist="38100" dir="2700000" algn="tl">
                    <a:srgbClr val="000000">
                      <a:alpha val="43137"/>
                    </a:srgbClr>
                  </a:outerShdw>
                </a:effectLst>
              </a:rPr>
              <a:t>What could be?</a:t>
            </a:r>
          </a:p>
          <a:p>
            <a:pPr marL="742950" indent="-742950">
              <a:buFont typeface="+mj-lt"/>
              <a:buAutoNum type="arabicPeriod"/>
              <a:defRPr/>
            </a:pPr>
            <a:r>
              <a:rPr lang="en-US" sz="4400" spc="300" dirty="0">
                <a:effectLst>
                  <a:outerShdw blurRad="38100" dist="38100" dir="2700000" algn="tl">
                    <a:srgbClr val="000000">
                      <a:alpha val="43137"/>
                    </a:srgbClr>
                  </a:outerShdw>
                </a:effectLst>
              </a:rPr>
              <a:t>Theory building?</a:t>
            </a:r>
          </a:p>
          <a:p>
            <a:pPr>
              <a:defRPr/>
            </a:pPr>
            <a:r>
              <a:rPr lang="en-US" sz="4400" spc="300" dirty="0">
                <a:effectLst>
                  <a:outerShdw blurRad="38100" dist="38100" dir="2700000" algn="tl">
                    <a:srgbClr val="000000">
                      <a:alpha val="43137"/>
                    </a:srgbClr>
                  </a:outerShdw>
                </a:effectLst>
              </a:rPr>
              <a:t>(Hutchings, 2000)</a:t>
            </a:r>
          </a:p>
        </p:txBody>
      </p:sp>
    </p:spTree>
    <p:extLst>
      <p:ext uri="{BB962C8B-B14F-4D97-AF65-F5344CB8AC3E}">
        <p14:creationId xmlns:p14="http://schemas.microsoft.com/office/powerpoint/2010/main" val="670675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7119224" y="2960268"/>
            <a:ext cx="1655762" cy="1200329"/>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en-US"/>
              <a:t>Reflection on practice: 41</a:t>
            </a:r>
          </a:p>
        </p:txBody>
      </p:sp>
      <p:sp>
        <p:nvSpPr>
          <p:cNvPr id="11" name="Text Box 9"/>
          <p:cNvSpPr txBox="1">
            <a:spLocks noChangeArrowheads="1"/>
          </p:cNvSpPr>
          <p:nvPr/>
        </p:nvSpPr>
        <p:spPr bwMode="auto">
          <a:xfrm>
            <a:off x="3635896" y="1196752"/>
            <a:ext cx="2447925" cy="830997"/>
          </a:xfrm>
          <a:prstGeom prst="rect">
            <a:avLst/>
          </a:prstGeom>
          <a:solidFill>
            <a:srgbClr val="F3F3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en-US" dirty="0"/>
              <a:t>Peer Observation: </a:t>
            </a:r>
            <a:r>
              <a:rPr lang="en-GB" altLang="en-US" dirty="0" smtClean="0"/>
              <a:t>16</a:t>
            </a:r>
            <a:endParaRPr lang="en-GB" altLang="en-US" dirty="0"/>
          </a:p>
        </p:txBody>
      </p:sp>
      <p:sp>
        <p:nvSpPr>
          <p:cNvPr id="12" name="Text Box 11"/>
          <p:cNvSpPr txBox="1">
            <a:spLocks noChangeArrowheads="1"/>
          </p:cNvSpPr>
          <p:nvPr/>
        </p:nvSpPr>
        <p:spPr bwMode="auto">
          <a:xfrm>
            <a:off x="6838950" y="4685134"/>
            <a:ext cx="2305050" cy="461665"/>
          </a:xfrm>
          <a:prstGeom prst="rect">
            <a:avLst/>
          </a:prstGeom>
          <a:solidFill>
            <a:srgbClr val="CDFF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en-US"/>
              <a:t>L&amp;T Research: 8</a:t>
            </a:r>
          </a:p>
        </p:txBody>
      </p:sp>
      <p:sp>
        <p:nvSpPr>
          <p:cNvPr id="13" name="Text Box 12"/>
          <p:cNvSpPr txBox="1">
            <a:spLocks noChangeArrowheads="1"/>
          </p:cNvSpPr>
          <p:nvPr/>
        </p:nvSpPr>
        <p:spPr bwMode="auto">
          <a:xfrm>
            <a:off x="280376" y="1484784"/>
            <a:ext cx="2533535" cy="830997"/>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en-US"/>
              <a:t>University /dept questionnaire:  15</a:t>
            </a:r>
          </a:p>
        </p:txBody>
      </p:sp>
      <p:sp>
        <p:nvSpPr>
          <p:cNvPr id="14" name="Text Box 13"/>
          <p:cNvSpPr txBox="1">
            <a:spLocks noChangeArrowheads="1"/>
          </p:cNvSpPr>
          <p:nvPr/>
        </p:nvSpPr>
        <p:spPr bwMode="auto">
          <a:xfrm>
            <a:off x="4902993" y="5144821"/>
            <a:ext cx="1655763" cy="156966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en-US"/>
              <a:t>Ad hoc discussion with students: 42</a:t>
            </a:r>
          </a:p>
        </p:txBody>
      </p:sp>
      <p:sp>
        <p:nvSpPr>
          <p:cNvPr id="15" name="Text Box 14"/>
          <p:cNvSpPr txBox="1">
            <a:spLocks noChangeArrowheads="1"/>
          </p:cNvSpPr>
          <p:nvPr/>
        </p:nvSpPr>
        <p:spPr bwMode="auto">
          <a:xfrm>
            <a:off x="3786188" y="3645024"/>
            <a:ext cx="1944687" cy="138499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en-US"/>
              <a:t>Tests: 8</a:t>
            </a:r>
          </a:p>
          <a:p>
            <a:pPr>
              <a:spcBef>
                <a:spcPct val="50000"/>
              </a:spcBef>
            </a:pPr>
            <a:r>
              <a:rPr lang="en-GB" altLang="en-US"/>
              <a:t>Assessment Results: 39</a:t>
            </a:r>
          </a:p>
        </p:txBody>
      </p:sp>
      <p:sp>
        <p:nvSpPr>
          <p:cNvPr id="16" name="Text Box 16"/>
          <p:cNvSpPr txBox="1">
            <a:spLocks noChangeArrowheads="1"/>
          </p:cNvSpPr>
          <p:nvPr/>
        </p:nvSpPr>
        <p:spPr bwMode="auto">
          <a:xfrm>
            <a:off x="6793300" y="1484784"/>
            <a:ext cx="2130425" cy="1200329"/>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en-US"/>
              <a:t>Own questionnaire: 25</a:t>
            </a:r>
          </a:p>
        </p:txBody>
      </p:sp>
      <p:sp>
        <p:nvSpPr>
          <p:cNvPr id="17" name="Text Box 17"/>
          <p:cNvSpPr txBox="1">
            <a:spLocks noChangeArrowheads="1"/>
          </p:cNvSpPr>
          <p:nvPr/>
        </p:nvSpPr>
        <p:spPr bwMode="auto">
          <a:xfrm>
            <a:off x="4123884" y="2348881"/>
            <a:ext cx="1904344" cy="46166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en-US"/>
              <a:t>Mentoring: 3</a:t>
            </a:r>
          </a:p>
        </p:txBody>
      </p:sp>
      <p:sp>
        <p:nvSpPr>
          <p:cNvPr id="19" name="Text Box 20"/>
          <p:cNvSpPr txBox="1">
            <a:spLocks noChangeArrowheads="1"/>
          </p:cNvSpPr>
          <p:nvPr/>
        </p:nvSpPr>
        <p:spPr bwMode="auto">
          <a:xfrm>
            <a:off x="-40888" y="-18586"/>
            <a:ext cx="8964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en-US" b="1" dirty="0"/>
              <a:t>5. How do you evaluate your learning and teaching activity? In other words, how do you decide whether or not it is going well and students are learning what you want them to learn? </a:t>
            </a:r>
          </a:p>
        </p:txBody>
      </p:sp>
      <p:sp>
        <p:nvSpPr>
          <p:cNvPr id="20" name="Text Box 21"/>
          <p:cNvSpPr txBox="1">
            <a:spLocks noChangeArrowheads="1"/>
          </p:cNvSpPr>
          <p:nvPr/>
        </p:nvSpPr>
        <p:spPr bwMode="auto">
          <a:xfrm>
            <a:off x="814102" y="4770854"/>
            <a:ext cx="2447850" cy="83099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en-US"/>
              <a:t>In-class feedback: 28</a:t>
            </a:r>
          </a:p>
        </p:txBody>
      </p:sp>
      <p:sp>
        <p:nvSpPr>
          <p:cNvPr id="21" name="Text Box 22"/>
          <p:cNvSpPr txBox="1">
            <a:spLocks noChangeArrowheads="1"/>
          </p:cNvSpPr>
          <p:nvPr/>
        </p:nvSpPr>
        <p:spPr bwMode="auto">
          <a:xfrm>
            <a:off x="395536" y="3286125"/>
            <a:ext cx="2014538" cy="1200329"/>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en-US"/>
              <a:t>Peer Review of materials: 14</a:t>
            </a:r>
          </a:p>
        </p:txBody>
      </p:sp>
      <p:sp>
        <p:nvSpPr>
          <p:cNvPr id="22" name="Text Box 22"/>
          <p:cNvSpPr txBox="1">
            <a:spLocks noChangeArrowheads="1"/>
          </p:cNvSpPr>
          <p:nvPr/>
        </p:nvSpPr>
        <p:spPr bwMode="auto">
          <a:xfrm>
            <a:off x="1440377" y="5886251"/>
            <a:ext cx="3071812" cy="83099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en-US"/>
              <a:t>Other Student Feedback: 12</a:t>
            </a:r>
          </a:p>
        </p:txBody>
      </p:sp>
      <p:sp>
        <p:nvSpPr>
          <p:cNvPr id="23" name="Text Box 22"/>
          <p:cNvSpPr txBox="1">
            <a:spLocks noChangeArrowheads="1"/>
          </p:cNvSpPr>
          <p:nvPr/>
        </p:nvSpPr>
        <p:spPr bwMode="auto">
          <a:xfrm>
            <a:off x="7392988" y="5370660"/>
            <a:ext cx="1571625" cy="1200329"/>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en-US"/>
              <a:t>Other Peer Feedback: 9</a:t>
            </a:r>
          </a:p>
        </p:txBody>
      </p:sp>
    </p:spTree>
    <p:extLst>
      <p:ext uri="{BB962C8B-B14F-4D97-AF65-F5344CB8AC3E}">
        <p14:creationId xmlns:p14="http://schemas.microsoft.com/office/powerpoint/2010/main" val="2530724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95288" y="1773238"/>
            <a:ext cx="8353425" cy="4824114"/>
          </a:xfrm>
        </p:spPr>
        <p:txBody>
          <a:bodyPr>
            <a:normAutofit/>
          </a:bodyPr>
          <a:lstStyle/>
          <a:p>
            <a:r>
              <a:rPr lang="en-GB" altLang="en-US" sz="2800" dirty="0" smtClean="0"/>
              <a:t>‘guideposts for developing and refining both individual </a:t>
            </a:r>
            <a:r>
              <a:rPr lang="en-GB" altLang="en-US" sz="2800" dirty="0" err="1" smtClean="0"/>
              <a:t>SoTL</a:t>
            </a:r>
            <a:r>
              <a:rPr lang="en-GB" altLang="en-US" sz="2800" dirty="0" smtClean="0"/>
              <a:t> inquiries and larger </a:t>
            </a:r>
            <a:r>
              <a:rPr lang="en-GB" altLang="en-US" sz="2800" dirty="0" err="1" smtClean="0"/>
              <a:t>SoTL</a:t>
            </a:r>
            <a:r>
              <a:rPr lang="en-GB" altLang="en-US" sz="2800" dirty="0" smtClean="0"/>
              <a:t> initiatives’ (</a:t>
            </a:r>
            <a:r>
              <a:rPr lang="en-GB" altLang="en-US" sz="2800" dirty="0" err="1" smtClean="0"/>
              <a:t>Felten</a:t>
            </a:r>
            <a:r>
              <a:rPr lang="en-GB" altLang="en-US" sz="2800" dirty="0" smtClean="0"/>
              <a:t>, 2013: 124):</a:t>
            </a:r>
          </a:p>
          <a:p>
            <a:endParaRPr lang="en-GB" altLang="en-US" sz="2800" dirty="0" smtClean="0"/>
          </a:p>
          <a:p>
            <a:pPr>
              <a:buFontTx/>
              <a:buAutoNum type="arabicPeriod"/>
            </a:pPr>
            <a:r>
              <a:rPr lang="en-GB" altLang="en-US" dirty="0" smtClean="0"/>
              <a:t>Inquiry focused on student learning</a:t>
            </a:r>
          </a:p>
          <a:p>
            <a:pPr>
              <a:buFontTx/>
              <a:buAutoNum type="arabicPeriod"/>
            </a:pPr>
            <a:r>
              <a:rPr lang="en-GB" altLang="en-US" dirty="0" smtClean="0"/>
              <a:t>Grounded in context (local and scholarly)</a:t>
            </a:r>
          </a:p>
          <a:p>
            <a:pPr>
              <a:buFontTx/>
              <a:buAutoNum type="arabicPeriod"/>
            </a:pPr>
            <a:r>
              <a:rPr lang="en-GB" altLang="en-US" dirty="0" smtClean="0"/>
              <a:t>Methodologically sound</a:t>
            </a:r>
          </a:p>
          <a:p>
            <a:pPr>
              <a:buFontTx/>
              <a:buAutoNum type="arabicPeriod"/>
            </a:pPr>
            <a:r>
              <a:rPr lang="en-GB" altLang="en-US" dirty="0" smtClean="0"/>
              <a:t>Conducted in partnership with students</a:t>
            </a:r>
          </a:p>
          <a:p>
            <a:pPr>
              <a:buFontTx/>
              <a:buAutoNum type="arabicPeriod"/>
            </a:pPr>
            <a:r>
              <a:rPr lang="en-GB" altLang="en-US" dirty="0" smtClean="0"/>
              <a:t>Appropriately public.</a:t>
            </a:r>
          </a:p>
        </p:txBody>
      </p:sp>
      <p:sp>
        <p:nvSpPr>
          <p:cNvPr id="66563" name="Title 2"/>
          <p:cNvSpPr>
            <a:spLocks noGrp="1"/>
          </p:cNvSpPr>
          <p:nvPr>
            <p:ph type="title"/>
          </p:nvPr>
        </p:nvSpPr>
        <p:spPr>
          <a:xfrm>
            <a:off x="0" y="765175"/>
            <a:ext cx="9144000" cy="763588"/>
          </a:xfrm>
        </p:spPr>
        <p:txBody>
          <a:bodyPr/>
          <a:lstStyle/>
          <a:p>
            <a:r>
              <a:rPr lang="en-GB" altLang="en-US" dirty="0" smtClean="0"/>
              <a:t>Principles</a:t>
            </a:r>
          </a:p>
        </p:txBody>
      </p:sp>
    </p:spTree>
    <p:extLst>
      <p:ext uri="{BB962C8B-B14F-4D97-AF65-F5344CB8AC3E}">
        <p14:creationId xmlns:p14="http://schemas.microsoft.com/office/powerpoint/2010/main" val="205546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92696"/>
            <a:ext cx="9144000" cy="1080120"/>
          </a:xfrm>
        </p:spPr>
        <p:txBody>
          <a:bodyPr>
            <a:normAutofit fontScale="90000"/>
          </a:bodyPr>
          <a:lstStyle/>
          <a:p>
            <a:r>
              <a:rPr lang="en-GB" dirty="0" smtClean="0"/>
              <a:t>Evidence-informed </a:t>
            </a:r>
            <a:br>
              <a:rPr lang="en-GB" dirty="0" smtClean="0"/>
            </a:br>
            <a:r>
              <a:rPr lang="en-GB" dirty="0" smtClean="0"/>
              <a:t>scholarliness becomes scholarship</a:t>
            </a:r>
            <a:endParaRPr lang="en-GB" dirty="0"/>
          </a:p>
        </p:txBody>
      </p:sp>
      <p:sp>
        <p:nvSpPr>
          <p:cNvPr id="4" name="TextBox 3"/>
          <p:cNvSpPr txBox="1"/>
          <p:nvPr/>
        </p:nvSpPr>
        <p:spPr>
          <a:xfrm>
            <a:off x="467544" y="2060848"/>
            <a:ext cx="3672408" cy="4893647"/>
          </a:xfrm>
          <a:prstGeom prst="rect">
            <a:avLst/>
          </a:prstGeom>
          <a:noFill/>
        </p:spPr>
        <p:txBody>
          <a:bodyPr wrap="square" rtlCol="0">
            <a:spAutoFit/>
          </a:bodyPr>
          <a:lstStyle/>
          <a:p>
            <a:r>
              <a:rPr lang="en-GB" sz="2600" b="1" dirty="0" smtClean="0">
                <a:latin typeface="Arial" panose="020B0604020202020204" pitchFamily="34" charset="0"/>
                <a:cs typeface="Arial" panose="020B0604020202020204" pitchFamily="34" charset="0"/>
              </a:rPr>
              <a:t>Scholarliness for</a:t>
            </a:r>
            <a:r>
              <a:rPr lang="en-GB" sz="2600" dirty="0" smtClean="0">
                <a:latin typeface="Arial" panose="020B0604020202020204" pitchFamily="34" charset="0"/>
                <a:cs typeface="Arial" panose="020B0604020202020204" pitchFamily="34" charset="0"/>
              </a:rPr>
              <a:t>:</a:t>
            </a:r>
          </a:p>
          <a:p>
            <a:endParaRPr lang="en-GB" sz="2600" dirty="0" smtClean="0">
              <a:latin typeface="Arial" panose="020B0604020202020204" pitchFamily="34" charset="0"/>
              <a:cs typeface="Arial" panose="020B0604020202020204" pitchFamily="34" charset="0"/>
            </a:endParaRPr>
          </a:p>
          <a:p>
            <a:pPr marL="342900" indent="-342900">
              <a:buFont typeface="Arial" pitchFamily="34" charset="0"/>
              <a:buChar char="•"/>
            </a:pPr>
            <a:r>
              <a:rPr lang="en-GB" sz="2600" dirty="0" smtClean="0">
                <a:latin typeface="Arial" panose="020B0604020202020204" pitchFamily="34" charset="0"/>
                <a:cs typeface="Arial" panose="020B0604020202020204" pitchFamily="34" charset="0"/>
              </a:rPr>
              <a:t>Investigation of practices</a:t>
            </a:r>
          </a:p>
          <a:p>
            <a:pPr marL="342900" indent="-342900">
              <a:buFont typeface="Arial" pitchFamily="34" charset="0"/>
              <a:buChar char="•"/>
            </a:pPr>
            <a:r>
              <a:rPr lang="en-GB" sz="2600" dirty="0" smtClean="0">
                <a:latin typeface="Arial" panose="020B0604020202020204" pitchFamily="34" charset="0"/>
                <a:cs typeface="Arial" panose="020B0604020202020204" pitchFamily="34" charset="0"/>
              </a:rPr>
              <a:t>Aimed at improving practices</a:t>
            </a:r>
          </a:p>
          <a:p>
            <a:pPr marL="342900" indent="-342900">
              <a:buFont typeface="Arial" pitchFamily="34" charset="0"/>
              <a:buChar char="•"/>
            </a:pPr>
            <a:r>
              <a:rPr lang="en-GB" sz="2600" dirty="0" smtClean="0">
                <a:latin typeface="Arial" panose="020B0604020202020204" pitchFamily="34" charset="0"/>
                <a:cs typeface="Arial" panose="020B0604020202020204" pitchFamily="34" charset="0"/>
              </a:rPr>
              <a:t>Informed by appropriate literature</a:t>
            </a:r>
          </a:p>
          <a:p>
            <a:pPr marL="342900" indent="-342900">
              <a:buFont typeface="Arial" pitchFamily="34" charset="0"/>
              <a:buChar char="•"/>
            </a:pPr>
            <a:r>
              <a:rPr lang="en-GB" sz="2600" dirty="0" smtClean="0">
                <a:latin typeface="Arial" panose="020B0604020202020204" pitchFamily="34" charset="0"/>
                <a:cs typeface="Arial" panose="020B0604020202020204" pitchFamily="34" charset="0"/>
              </a:rPr>
              <a:t>Using the experience of practitioners involved</a:t>
            </a:r>
          </a:p>
          <a:p>
            <a:pPr marL="342900" indent="-342900">
              <a:buFont typeface="Arial" pitchFamily="34" charset="0"/>
              <a:buChar char="•"/>
            </a:pPr>
            <a:endParaRPr lang="en-GB" sz="2600" dirty="0">
              <a:latin typeface="Arial" panose="020B0604020202020204" pitchFamily="34" charset="0"/>
              <a:cs typeface="Arial" panose="020B0604020202020204" pitchFamily="34" charset="0"/>
            </a:endParaRPr>
          </a:p>
        </p:txBody>
      </p:sp>
      <p:sp>
        <p:nvSpPr>
          <p:cNvPr id="6" name="TextBox 5"/>
          <p:cNvSpPr txBox="1"/>
          <p:nvPr/>
        </p:nvSpPr>
        <p:spPr>
          <a:xfrm>
            <a:off x="4860032" y="2060848"/>
            <a:ext cx="3960440" cy="4893647"/>
          </a:xfrm>
          <a:prstGeom prst="rect">
            <a:avLst/>
          </a:prstGeom>
          <a:noFill/>
        </p:spPr>
        <p:txBody>
          <a:bodyPr wrap="square" rtlCol="0">
            <a:spAutoFit/>
          </a:bodyPr>
          <a:lstStyle/>
          <a:p>
            <a:r>
              <a:rPr lang="en-GB" sz="2600" b="1" dirty="0" smtClean="0">
                <a:latin typeface="Arial" panose="020B0604020202020204" pitchFamily="34" charset="0"/>
                <a:cs typeface="Arial" panose="020B0604020202020204" pitchFamily="34" charset="0"/>
              </a:rPr>
              <a:t>Scholarship:</a:t>
            </a:r>
          </a:p>
          <a:p>
            <a:endParaRPr lang="en-GB" sz="2600" b="1" dirty="0" smtClean="0">
              <a:latin typeface="Arial" panose="020B0604020202020204" pitchFamily="34" charset="0"/>
              <a:cs typeface="Arial" panose="020B0604020202020204" pitchFamily="34" charset="0"/>
            </a:endParaRPr>
          </a:p>
          <a:p>
            <a:pPr marL="285750" indent="-285750">
              <a:buFont typeface="Arial" pitchFamily="34" charset="0"/>
              <a:buChar char="•"/>
            </a:pPr>
            <a:r>
              <a:rPr lang="en-GB" sz="2600" dirty="0" smtClean="0">
                <a:latin typeface="Arial" panose="020B0604020202020204" pitchFamily="34" charset="0"/>
                <a:cs typeface="Arial" panose="020B0604020202020204" pitchFamily="34" charset="0"/>
              </a:rPr>
              <a:t>All of those, and</a:t>
            </a:r>
          </a:p>
          <a:p>
            <a:pPr marL="285750" indent="-285750">
              <a:buFont typeface="Arial" pitchFamily="34" charset="0"/>
              <a:buChar char="•"/>
            </a:pPr>
            <a:r>
              <a:rPr lang="en-GB" sz="2600" dirty="0" smtClean="0">
                <a:latin typeface="Arial" panose="020B0604020202020204" pitchFamily="34" charset="0"/>
                <a:cs typeface="Arial" panose="020B0604020202020204" pitchFamily="34" charset="0"/>
              </a:rPr>
              <a:t>‘Going meta’ (Hutchings </a:t>
            </a:r>
            <a:r>
              <a:rPr lang="en-GB" sz="2600" dirty="0">
                <a:latin typeface="Arial" panose="020B0604020202020204" pitchFamily="34" charset="0"/>
                <a:cs typeface="Arial" panose="020B0604020202020204" pitchFamily="34" charset="0"/>
              </a:rPr>
              <a:t>and </a:t>
            </a:r>
            <a:r>
              <a:rPr lang="en-GB" sz="2600" dirty="0" smtClean="0">
                <a:latin typeface="Arial" panose="020B0604020202020204" pitchFamily="34" charset="0"/>
                <a:cs typeface="Arial" panose="020B0604020202020204" pitchFamily="34" charset="0"/>
              </a:rPr>
              <a:t>Shulman, 1999) </a:t>
            </a:r>
          </a:p>
          <a:p>
            <a:pPr marL="285750" indent="-285750">
              <a:buFont typeface="Arial" pitchFamily="34" charset="0"/>
              <a:buChar char="•"/>
            </a:pPr>
            <a:r>
              <a:rPr lang="en-GB" sz="2600" dirty="0" smtClean="0">
                <a:latin typeface="Arial" panose="020B0604020202020204" pitchFamily="34" charset="0"/>
                <a:cs typeface="Arial" panose="020B0604020202020204" pitchFamily="34" charset="0"/>
              </a:rPr>
              <a:t>Subjecting to critique of others</a:t>
            </a:r>
          </a:p>
          <a:p>
            <a:pPr marL="285750" indent="-285750">
              <a:buFont typeface="Arial" pitchFamily="34" charset="0"/>
              <a:buChar char="•"/>
            </a:pPr>
            <a:r>
              <a:rPr lang="en-GB" sz="2600" dirty="0" smtClean="0">
                <a:latin typeface="Arial" panose="020B0604020202020204" pitchFamily="34" charset="0"/>
                <a:cs typeface="Arial" panose="020B0604020202020204" pitchFamily="34" charset="0"/>
              </a:rPr>
              <a:t>Informing wider audience</a:t>
            </a:r>
          </a:p>
          <a:p>
            <a:pPr marL="285750" indent="-285750">
              <a:buFont typeface="Arial" pitchFamily="34" charset="0"/>
              <a:buChar char="•"/>
            </a:pPr>
            <a:r>
              <a:rPr lang="en-GB" sz="2600" dirty="0" smtClean="0">
                <a:latin typeface="Arial" panose="020B0604020202020204" pitchFamily="34" charset="0"/>
                <a:cs typeface="Arial" panose="020B0604020202020204" pitchFamily="34" charset="0"/>
              </a:rPr>
              <a:t>Becoming public knowledge</a:t>
            </a:r>
          </a:p>
        </p:txBody>
      </p:sp>
    </p:spTree>
    <p:extLst>
      <p:ext uri="{BB962C8B-B14F-4D97-AF65-F5344CB8AC3E}">
        <p14:creationId xmlns:p14="http://schemas.microsoft.com/office/powerpoint/2010/main" val="2741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GB" dirty="0" smtClean="0"/>
          </a:p>
          <a:p>
            <a:endParaRPr lang="en-GB" dirty="0"/>
          </a:p>
        </p:txBody>
      </p:sp>
      <p:sp>
        <p:nvSpPr>
          <p:cNvPr id="3" name="Title 2"/>
          <p:cNvSpPr>
            <a:spLocks noGrp="1"/>
          </p:cNvSpPr>
          <p:nvPr>
            <p:ph type="title"/>
          </p:nvPr>
        </p:nvSpPr>
        <p:spPr/>
        <p:txBody>
          <a:bodyPr>
            <a:normAutofit/>
          </a:bodyPr>
          <a:lstStyle/>
          <a:p>
            <a:r>
              <a:rPr lang="en-GB" dirty="0" smtClean="0"/>
              <a:t>Evaluating – Evidencing</a:t>
            </a:r>
            <a:endParaRPr lang="en-GB" dirty="0"/>
          </a:p>
        </p:txBody>
      </p:sp>
      <p:pic>
        <p:nvPicPr>
          <p:cNvPr id="5" name="Picture 2"/>
          <p:cNvPicPr>
            <a:picLocks noChangeArrowheads="1"/>
          </p:cNvPicPr>
          <p:nvPr/>
        </p:nvPicPr>
        <p:blipFill>
          <a:blip r:embed="rId3" cstate="print"/>
          <a:srcRect l="14401" b="8495"/>
          <a:stretch>
            <a:fillRect/>
          </a:stretch>
        </p:blipFill>
        <p:spPr bwMode="auto">
          <a:xfrm>
            <a:off x="408273" y="1925196"/>
            <a:ext cx="3515655" cy="4768418"/>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4932040" y="1901035"/>
            <a:ext cx="3757153" cy="4792579"/>
          </a:xfrm>
          <a:prstGeom prst="rect">
            <a:avLst/>
          </a:prstGeom>
        </p:spPr>
      </p:pic>
    </p:spTree>
    <p:extLst>
      <p:ext uri="{BB962C8B-B14F-4D97-AF65-F5344CB8AC3E}">
        <p14:creationId xmlns:p14="http://schemas.microsoft.com/office/powerpoint/2010/main" val="51238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dirty="0"/>
          </a:p>
          <a:p>
            <a:endParaRPr lang="en-GB" dirty="0"/>
          </a:p>
        </p:txBody>
      </p:sp>
      <p:sp>
        <p:nvSpPr>
          <p:cNvPr id="3" name="Title 2"/>
          <p:cNvSpPr>
            <a:spLocks noGrp="1"/>
          </p:cNvSpPr>
          <p:nvPr>
            <p:ph type="title"/>
          </p:nvPr>
        </p:nvSpPr>
        <p:spPr>
          <a:xfrm>
            <a:off x="1089" y="836712"/>
            <a:ext cx="9144000" cy="764704"/>
          </a:xfrm>
        </p:spPr>
        <p:txBody>
          <a:bodyPr>
            <a:normAutofit fontScale="90000"/>
          </a:bodyPr>
          <a:lstStyle/>
          <a:p>
            <a:r>
              <a:rPr lang="en-GB" sz="3600" dirty="0" smtClean="0"/>
              <a:t>Levels of Pedagogic Investigation</a:t>
            </a:r>
            <a:r>
              <a:rPr lang="en-GB" dirty="0"/>
              <a:t/>
            </a:r>
            <a:br>
              <a:rPr lang="en-GB" dirty="0"/>
            </a:br>
            <a:r>
              <a:rPr lang="en-GB" sz="2000" dirty="0" smtClean="0"/>
              <a:t>(Ashwin &amp; </a:t>
            </a:r>
            <a:r>
              <a:rPr lang="en-GB" sz="2000" dirty="0" err="1" smtClean="0"/>
              <a:t>Trigwell</a:t>
            </a:r>
            <a:r>
              <a:rPr lang="en-GB" sz="2000" dirty="0" smtClean="0"/>
              <a:t>, 2004)</a:t>
            </a:r>
            <a:endParaRPr lang="en-GB" sz="2000" dirty="0"/>
          </a:p>
        </p:txBody>
      </p:sp>
      <p:pic>
        <p:nvPicPr>
          <p:cNvPr id="4" name="Picture 3"/>
          <p:cNvPicPr>
            <a:picLocks noChangeAspect="1"/>
          </p:cNvPicPr>
          <p:nvPr/>
        </p:nvPicPr>
        <p:blipFill>
          <a:blip r:embed="rId3"/>
          <a:stretch>
            <a:fillRect/>
          </a:stretch>
        </p:blipFill>
        <p:spPr>
          <a:xfrm>
            <a:off x="-72324" y="1772816"/>
            <a:ext cx="9108820" cy="5572125"/>
          </a:xfrm>
          <a:prstGeom prst="rect">
            <a:avLst/>
          </a:prstGeom>
        </p:spPr>
      </p:pic>
    </p:spTree>
    <p:extLst>
      <p:ext uri="{BB962C8B-B14F-4D97-AF65-F5344CB8AC3E}">
        <p14:creationId xmlns:p14="http://schemas.microsoft.com/office/powerpoint/2010/main" val="18909234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9552" y="1052736"/>
            <a:ext cx="8353425" cy="3168501"/>
          </a:xfrm>
        </p:spPr>
        <p:txBody>
          <a:bodyPr>
            <a:normAutofit/>
          </a:bodyPr>
          <a:lstStyle/>
          <a:p>
            <a:r>
              <a:rPr lang="en-GB" altLang="en-US" dirty="0" smtClean="0">
                <a:latin typeface="Arial" charset="0"/>
                <a:cs typeface="Arial" charset="0"/>
              </a:rPr>
              <a:t>Aspect 5: </a:t>
            </a:r>
            <a:br>
              <a:rPr lang="en-GB" altLang="en-US" dirty="0" smtClean="0">
                <a:latin typeface="Arial" charset="0"/>
                <a:cs typeface="Arial" charset="0"/>
              </a:rPr>
            </a:br>
            <a:r>
              <a:rPr lang="en-GB" altLang="en-US" dirty="0" smtClean="0">
                <a:latin typeface="Arial" charset="0"/>
                <a:cs typeface="Arial" charset="0"/>
              </a:rPr>
              <a:t/>
            </a:r>
            <a:br>
              <a:rPr lang="en-GB" altLang="en-US" dirty="0" smtClean="0">
                <a:latin typeface="Arial" charset="0"/>
                <a:cs typeface="Arial" charset="0"/>
              </a:rPr>
            </a:br>
            <a:endParaRPr lang="en-GB" altLang="en-US" dirty="0" smtClean="0">
              <a:latin typeface="Arial" charset="0"/>
              <a:cs typeface="Arial" charset="0"/>
            </a:endParaRPr>
          </a:p>
        </p:txBody>
      </p:sp>
      <p:sp>
        <p:nvSpPr>
          <p:cNvPr id="3" name="Rounded Rectangle 2"/>
          <p:cNvSpPr/>
          <p:nvPr/>
        </p:nvSpPr>
        <p:spPr>
          <a:xfrm>
            <a:off x="403623" y="3356992"/>
            <a:ext cx="8362574" cy="1627490"/>
          </a:xfrm>
          <a:prstGeom prst="roundRect">
            <a:avLst/>
          </a:prstGeom>
          <a:solidFill>
            <a:schemeClr val="accent5">
              <a:lumMod val="40000"/>
              <a:lumOff val="60000"/>
            </a:schemeClr>
          </a:solidFill>
          <a:ln w="28575">
            <a:solidFill>
              <a:schemeClr val="accent1">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3200" dirty="0" smtClean="0">
              <a:solidFill>
                <a:schemeClr val="tx1"/>
              </a:solidFill>
            </a:endParaRPr>
          </a:p>
          <a:p>
            <a:pPr algn="ctr"/>
            <a:r>
              <a:rPr lang="en-GB" sz="4000" dirty="0" smtClean="0">
                <a:solidFill>
                  <a:schemeClr val="tx1"/>
                </a:solidFill>
              </a:rPr>
              <a:t>Making a difference to our local knowledge and practices</a:t>
            </a:r>
            <a:endParaRPr lang="en-GB" sz="4000" dirty="0">
              <a:solidFill>
                <a:schemeClr val="tx1"/>
              </a:solidFill>
            </a:endParaRPr>
          </a:p>
          <a:p>
            <a:pPr algn="ctr"/>
            <a:endParaRPr lang="en-GB" sz="3200" dirty="0">
              <a:solidFill>
                <a:schemeClr val="tx1"/>
              </a:solidFill>
              <a:latin typeface="Cambria" pitchFamily="18" charset="0"/>
            </a:endParaRPr>
          </a:p>
        </p:txBody>
      </p:sp>
    </p:spTree>
    <p:extLst>
      <p:ext uri="{BB962C8B-B14F-4D97-AF65-F5344CB8AC3E}">
        <p14:creationId xmlns:p14="http://schemas.microsoft.com/office/powerpoint/2010/main" val="40929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2834" y="2333368"/>
            <a:ext cx="8362574" cy="1790239"/>
          </a:xfrm>
          <a:prstGeom prst="round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5400" dirty="0" smtClean="0"/>
              <a:t>Publishable</a:t>
            </a:r>
            <a:endParaRPr lang="en-GB" sz="5400" dirty="0">
              <a:solidFill>
                <a:schemeClr val="tx1"/>
              </a:solidFill>
              <a:latin typeface="Cambria" pitchFamily="18" charset="0"/>
            </a:endParaRPr>
          </a:p>
        </p:txBody>
      </p:sp>
      <p:sp>
        <p:nvSpPr>
          <p:cNvPr id="5" name="Rounded Rectangle 4"/>
          <p:cNvSpPr/>
          <p:nvPr/>
        </p:nvSpPr>
        <p:spPr>
          <a:xfrm>
            <a:off x="412834" y="229624"/>
            <a:ext cx="8362574" cy="1790239"/>
          </a:xfrm>
          <a:prstGeom prst="round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5400" dirty="0" smtClean="0"/>
              <a:t>Evidence-informed practices</a:t>
            </a:r>
            <a:endParaRPr lang="en-GB" sz="5400" dirty="0">
              <a:solidFill>
                <a:schemeClr val="tx1"/>
              </a:solidFill>
              <a:latin typeface="Cambria" pitchFamily="18" charset="0"/>
            </a:endParaRPr>
          </a:p>
        </p:txBody>
      </p:sp>
      <p:sp>
        <p:nvSpPr>
          <p:cNvPr id="6" name="Rounded Rectangle 5"/>
          <p:cNvSpPr/>
          <p:nvPr/>
        </p:nvSpPr>
        <p:spPr>
          <a:xfrm>
            <a:off x="467544" y="4437112"/>
            <a:ext cx="8362574" cy="1790239"/>
          </a:xfrm>
          <a:prstGeom prst="round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5400" dirty="0" smtClean="0"/>
              <a:t>Virtuous mess</a:t>
            </a:r>
            <a:endParaRPr lang="en-GB" sz="5400" dirty="0">
              <a:solidFill>
                <a:schemeClr val="tx1"/>
              </a:solidFill>
              <a:latin typeface="Cambria" pitchFamily="18" charset="0"/>
            </a:endParaRPr>
          </a:p>
        </p:txBody>
      </p:sp>
    </p:spTree>
    <p:extLst>
      <p:ext uri="{BB962C8B-B14F-4D97-AF65-F5344CB8AC3E}">
        <p14:creationId xmlns:p14="http://schemas.microsoft.com/office/powerpoint/2010/main" val="314890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95288" y="1773238"/>
            <a:ext cx="8353425" cy="4824114"/>
          </a:xfrm>
        </p:spPr>
        <p:txBody>
          <a:bodyPr>
            <a:normAutofit/>
          </a:bodyPr>
          <a:lstStyle/>
          <a:p>
            <a:r>
              <a:rPr lang="en-GB" altLang="en-US" sz="5000" dirty="0" smtClean="0"/>
              <a:t>You are planning a new PTAS project -</a:t>
            </a:r>
          </a:p>
          <a:p>
            <a:endParaRPr lang="en-GB" altLang="en-US" sz="5000" dirty="0"/>
          </a:p>
          <a:p>
            <a:r>
              <a:rPr lang="en-GB" altLang="en-US" sz="5000" dirty="0" smtClean="0"/>
              <a:t>What will your evidence grid look like?</a:t>
            </a:r>
          </a:p>
        </p:txBody>
      </p:sp>
      <p:sp>
        <p:nvSpPr>
          <p:cNvPr id="66563" name="Title 2"/>
          <p:cNvSpPr>
            <a:spLocks noGrp="1"/>
          </p:cNvSpPr>
          <p:nvPr>
            <p:ph type="title"/>
          </p:nvPr>
        </p:nvSpPr>
        <p:spPr>
          <a:xfrm>
            <a:off x="0" y="765175"/>
            <a:ext cx="9144000" cy="763588"/>
          </a:xfrm>
        </p:spPr>
        <p:txBody>
          <a:bodyPr/>
          <a:lstStyle/>
          <a:p>
            <a:r>
              <a:rPr lang="en-GB" altLang="en-US" dirty="0" smtClean="0"/>
              <a:t>Your Evidence</a:t>
            </a:r>
          </a:p>
        </p:txBody>
      </p:sp>
    </p:spTree>
    <p:extLst>
      <p:ext uri="{BB962C8B-B14F-4D97-AF65-F5344CB8AC3E}">
        <p14:creationId xmlns:p14="http://schemas.microsoft.com/office/powerpoint/2010/main" val="5959368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95536" y="1772816"/>
            <a:ext cx="8352928" cy="5085184"/>
          </a:xfrm>
        </p:spPr>
        <p:txBody>
          <a:bodyPr>
            <a:normAutofit fontScale="40000" lnSpcReduction="20000"/>
          </a:bodyPr>
          <a:lstStyle/>
          <a:p>
            <a:pPr marL="180000" indent="-457200"/>
            <a:r>
              <a:rPr lang="en-GB" sz="4000" dirty="0" err="1">
                <a:latin typeface="Arial" panose="020B0604020202020204" pitchFamily="34" charset="0"/>
                <a:cs typeface="Arial" panose="020B0604020202020204" pitchFamily="34" charset="0"/>
              </a:rPr>
              <a:t>Ashwin</a:t>
            </a:r>
            <a:r>
              <a:rPr lang="en-GB" sz="4000" dirty="0">
                <a:latin typeface="Arial" panose="020B0604020202020204" pitchFamily="34" charset="0"/>
                <a:cs typeface="Arial" panose="020B0604020202020204" pitchFamily="34" charset="0"/>
              </a:rPr>
              <a:t>, P. and </a:t>
            </a:r>
            <a:r>
              <a:rPr lang="en-GB" sz="4000" dirty="0" err="1">
                <a:latin typeface="Arial" panose="020B0604020202020204" pitchFamily="34" charset="0"/>
                <a:cs typeface="Arial" panose="020B0604020202020204" pitchFamily="34" charset="0"/>
              </a:rPr>
              <a:t>Trigwell</a:t>
            </a:r>
            <a:r>
              <a:rPr lang="en-GB" sz="4000" dirty="0">
                <a:latin typeface="Arial" panose="020B0604020202020204" pitchFamily="34" charset="0"/>
                <a:cs typeface="Arial" panose="020B0604020202020204" pitchFamily="34" charset="0"/>
              </a:rPr>
              <a:t>, K. (2004) </a:t>
            </a:r>
            <a:r>
              <a:rPr lang="en-GB" sz="4000" i="1" dirty="0">
                <a:latin typeface="Arial" panose="020B0604020202020204" pitchFamily="34" charset="0"/>
                <a:cs typeface="Arial" panose="020B0604020202020204" pitchFamily="34" charset="0"/>
              </a:rPr>
              <a:t>Investigating educational development.</a:t>
            </a:r>
            <a:r>
              <a:rPr lang="en-GB" sz="4000" dirty="0">
                <a:latin typeface="Arial" panose="020B0604020202020204" pitchFamily="34" charset="0"/>
                <a:cs typeface="Arial" panose="020B0604020202020204" pitchFamily="34" charset="0"/>
              </a:rPr>
              <a:t> In: Enhancing staff and educational development. </a:t>
            </a:r>
            <a:r>
              <a:rPr lang="en-GB" sz="4000" dirty="0" err="1">
                <a:latin typeface="Arial" panose="020B0604020202020204" pitchFamily="34" charset="0"/>
                <a:cs typeface="Arial" panose="020B0604020202020204" pitchFamily="34" charset="0"/>
              </a:rPr>
              <a:t>Kogan</a:t>
            </a:r>
            <a:r>
              <a:rPr lang="en-GB" sz="4000" dirty="0">
                <a:latin typeface="Arial" panose="020B0604020202020204" pitchFamily="34" charset="0"/>
                <a:cs typeface="Arial" panose="020B0604020202020204" pitchFamily="34" charset="0"/>
              </a:rPr>
              <a:t> Page, London, pp. 117-131.</a:t>
            </a:r>
          </a:p>
          <a:p>
            <a:pPr marL="180000" indent="-457200"/>
            <a:r>
              <a:rPr lang="en-GB" sz="4000" dirty="0" smtClean="0">
                <a:latin typeface="Arial" panose="020B0604020202020204" pitchFamily="34" charset="0"/>
                <a:cs typeface="Arial" panose="020B0604020202020204" pitchFamily="34" charset="0"/>
              </a:rPr>
              <a:t>Bamber, V (Ed) (2013) </a:t>
            </a:r>
            <a:r>
              <a:rPr lang="en-GB" sz="4000" i="1" dirty="0" smtClean="0">
                <a:latin typeface="Arial" panose="020B0604020202020204" pitchFamily="34" charset="0"/>
                <a:cs typeface="Arial" panose="020B0604020202020204" pitchFamily="34" charset="0"/>
              </a:rPr>
              <a:t>Evidencing the Value of Educational Development. SEDA Special No 34. </a:t>
            </a:r>
            <a:r>
              <a:rPr lang="en-GB" sz="4000" dirty="0">
                <a:latin typeface="Arial" panose="020B0604020202020204" pitchFamily="34" charset="0"/>
                <a:cs typeface="Arial" panose="020B0604020202020204" pitchFamily="34" charset="0"/>
              </a:rPr>
              <a:t>ISBN 978-1-902435-56-5</a:t>
            </a:r>
          </a:p>
          <a:p>
            <a:pPr marL="180000" indent="-457200"/>
            <a:r>
              <a:rPr lang="en-GB" sz="4000" dirty="0" smtClean="0">
                <a:latin typeface="Arial" panose="020B0604020202020204" pitchFamily="34" charset="0"/>
                <a:cs typeface="Arial" panose="020B0604020202020204" pitchFamily="34" charset="0"/>
              </a:rPr>
              <a:t>Bamber</a:t>
            </a:r>
            <a:r>
              <a:rPr lang="en-GB" sz="4000" dirty="0">
                <a:latin typeface="Arial" panose="020B0604020202020204" pitchFamily="34" charset="0"/>
                <a:cs typeface="Arial" panose="020B0604020202020204" pitchFamily="34" charset="0"/>
              </a:rPr>
              <a:t>, J., Rowley, C. and Power, A. (2012) ‘Speaking evidence to youth work – and vice versa’, </a:t>
            </a:r>
            <a:r>
              <a:rPr lang="en-GB" sz="4000" i="1" dirty="0">
                <a:latin typeface="Arial" panose="020B0604020202020204" pitchFamily="34" charset="0"/>
                <a:cs typeface="Arial" panose="020B0604020202020204" pitchFamily="34" charset="0"/>
              </a:rPr>
              <a:t>Journal of Youth Work – research and positive practices in work with young people,</a:t>
            </a:r>
            <a:r>
              <a:rPr lang="en-GB" sz="4000" dirty="0">
                <a:latin typeface="Arial" panose="020B0604020202020204" pitchFamily="34" charset="0"/>
                <a:cs typeface="Arial" panose="020B0604020202020204" pitchFamily="34" charset="0"/>
              </a:rPr>
              <a:t> 10, pp. 37-56</a:t>
            </a:r>
            <a:r>
              <a:rPr lang="en-GB" sz="4000" dirty="0" smtClean="0">
                <a:latin typeface="Arial" panose="020B0604020202020204" pitchFamily="34" charset="0"/>
                <a:cs typeface="Arial" panose="020B0604020202020204" pitchFamily="34" charset="0"/>
              </a:rPr>
              <a:t>.</a:t>
            </a:r>
          </a:p>
          <a:p>
            <a:pPr marL="180000" indent="-457200"/>
            <a:r>
              <a:rPr lang="en-US" sz="4000" dirty="0" err="1" smtClean="0">
                <a:latin typeface="Arial" panose="020B0604020202020204" pitchFamily="34" charset="0"/>
                <a:cs typeface="Arial" panose="020B0604020202020204" pitchFamily="34" charset="0"/>
              </a:rPr>
              <a:t>Biesta</a:t>
            </a:r>
            <a:r>
              <a:rPr lang="en-US" sz="4000" dirty="0">
                <a:latin typeface="Arial" panose="020B0604020202020204" pitchFamily="34" charset="0"/>
                <a:cs typeface="Arial" panose="020B0604020202020204" pitchFamily="34" charset="0"/>
              </a:rPr>
              <a:t>, G. (2007) ‘Why ‘‘What Works’’ Won’t Work: Evidence-Based Practice and the Democratic Deficit in Educational Research’. </a:t>
            </a:r>
            <a:r>
              <a:rPr lang="en-US" sz="4000" i="1" dirty="0">
                <a:latin typeface="Arial" panose="020B0604020202020204" pitchFamily="34" charset="0"/>
                <a:cs typeface="Arial" panose="020B0604020202020204" pitchFamily="34" charset="0"/>
              </a:rPr>
              <a:t>Educational Theory</a:t>
            </a:r>
            <a:r>
              <a:rPr lang="en-US" sz="4000" dirty="0">
                <a:latin typeface="Arial" panose="020B0604020202020204" pitchFamily="34" charset="0"/>
                <a:cs typeface="Arial" panose="020B0604020202020204" pitchFamily="34" charset="0"/>
              </a:rPr>
              <a:t>, 57(1), 1-22</a:t>
            </a:r>
            <a:r>
              <a:rPr lang="en-US" sz="4000" dirty="0" smtClean="0">
                <a:latin typeface="Arial" panose="020B0604020202020204" pitchFamily="34" charset="0"/>
                <a:cs typeface="Arial" panose="020B0604020202020204" pitchFamily="34" charset="0"/>
              </a:rPr>
              <a:t>.</a:t>
            </a:r>
          </a:p>
          <a:p>
            <a:r>
              <a:rPr lang="en-GB" sz="4000" dirty="0" err="1">
                <a:latin typeface="Arial" panose="020B0604020202020204" pitchFamily="34" charset="0"/>
                <a:cs typeface="Arial" panose="020B0604020202020204" pitchFamily="34" charset="0"/>
              </a:rPr>
              <a:t>Felten</a:t>
            </a:r>
            <a:r>
              <a:rPr lang="en-GB" sz="4000" dirty="0">
                <a:latin typeface="Arial" panose="020B0604020202020204" pitchFamily="34" charset="0"/>
                <a:cs typeface="Arial" panose="020B0604020202020204" pitchFamily="34" charset="0"/>
              </a:rPr>
              <a:t>, P. (2013) </a:t>
            </a:r>
            <a:r>
              <a:rPr lang="en-GB" sz="4000" dirty="0" err="1">
                <a:latin typeface="Arial" panose="020B0604020202020204" pitchFamily="34" charset="0"/>
                <a:cs typeface="Arial" panose="020B0604020202020204" pitchFamily="34" charset="0"/>
              </a:rPr>
              <a:t>Pricniples</a:t>
            </a:r>
            <a:r>
              <a:rPr lang="en-GB" sz="4000" dirty="0">
                <a:latin typeface="Arial" panose="020B0604020202020204" pitchFamily="34" charset="0"/>
                <a:cs typeface="Arial" panose="020B0604020202020204" pitchFamily="34" charset="0"/>
              </a:rPr>
              <a:t> of Good  Practice in </a:t>
            </a:r>
            <a:r>
              <a:rPr lang="en-GB" sz="4000" dirty="0" err="1">
                <a:latin typeface="Arial" panose="020B0604020202020204" pitchFamily="34" charset="0"/>
                <a:cs typeface="Arial" panose="020B0604020202020204" pitchFamily="34" charset="0"/>
              </a:rPr>
              <a:t>SoTL</a:t>
            </a:r>
            <a:r>
              <a:rPr lang="en-GB" sz="4000" dirty="0">
                <a:latin typeface="Arial" panose="020B0604020202020204" pitchFamily="34" charset="0"/>
                <a:cs typeface="Arial" panose="020B0604020202020204" pitchFamily="34" charset="0"/>
              </a:rPr>
              <a:t>.  </a:t>
            </a:r>
            <a:r>
              <a:rPr lang="en-GB" sz="4000" i="1" dirty="0">
                <a:latin typeface="Arial" panose="020B0604020202020204" pitchFamily="34" charset="0"/>
                <a:cs typeface="Arial" panose="020B0604020202020204" pitchFamily="34" charset="0"/>
              </a:rPr>
              <a:t>Teaching and Learning Inquiry</a:t>
            </a:r>
            <a:r>
              <a:rPr lang="en-GB" sz="4000" dirty="0">
                <a:latin typeface="Arial" panose="020B0604020202020204" pitchFamily="34" charset="0"/>
                <a:cs typeface="Arial" panose="020B0604020202020204" pitchFamily="34" charset="0"/>
              </a:rPr>
              <a:t>, Vol 1, Issue 1, pp 121-125.</a:t>
            </a:r>
          </a:p>
          <a:p>
            <a:pPr lvl="0"/>
            <a:r>
              <a:rPr lang="en-GB" sz="4000" dirty="0">
                <a:latin typeface="Arial" panose="020B0604020202020204" pitchFamily="34" charset="0"/>
                <a:cs typeface="Arial" panose="020B0604020202020204" pitchFamily="34" charset="0"/>
              </a:rPr>
              <a:t>Hutchings, P. and Shulman, L. S. (1999) The Scholarship of Teaching: New Elaborations, New Developments. </a:t>
            </a:r>
            <a:r>
              <a:rPr lang="fr-FR" sz="4000" i="1" dirty="0">
                <a:latin typeface="Arial" panose="020B0604020202020204" pitchFamily="34" charset="0"/>
                <a:cs typeface="Arial" panose="020B0604020202020204" pitchFamily="34" charset="0"/>
              </a:rPr>
              <a:t>Change</a:t>
            </a:r>
            <a:r>
              <a:rPr lang="fr-FR" sz="4000" dirty="0">
                <a:latin typeface="Arial" panose="020B0604020202020204" pitchFamily="34" charset="0"/>
                <a:cs typeface="Arial" panose="020B0604020202020204" pitchFamily="34" charset="0"/>
              </a:rPr>
              <a:t>, 31, 5. Pp 10-15. </a:t>
            </a:r>
            <a:r>
              <a:rPr lang="fr-FR" sz="4000" u="sng" dirty="0">
                <a:latin typeface="Arial" panose="020B0604020202020204" pitchFamily="34" charset="0"/>
                <a:cs typeface="Arial" panose="020B0604020202020204" pitchFamily="34" charset="0"/>
                <a:hlinkClick r:id="rId2"/>
              </a:rPr>
              <a:t>http://www.carnegiefoundation.org/publications/sub.asp?key=452&amp;subkey=613</a:t>
            </a:r>
            <a:endParaRPr lang="en-GB" sz="4000" dirty="0">
              <a:latin typeface="Arial" panose="020B0604020202020204" pitchFamily="34" charset="0"/>
              <a:cs typeface="Arial" panose="020B0604020202020204" pitchFamily="34" charset="0"/>
            </a:endParaRPr>
          </a:p>
          <a:p>
            <a:pPr marL="180000" indent="-457200"/>
            <a:r>
              <a:rPr lang="en-US" sz="4000" dirty="0" smtClean="0">
                <a:latin typeface="Arial" panose="020B0604020202020204" pitchFamily="34" charset="0"/>
                <a:cs typeface="Arial" panose="020B0604020202020204" pitchFamily="34" charset="0"/>
              </a:rPr>
              <a:t>Kelly, T. </a:t>
            </a:r>
            <a:r>
              <a:rPr lang="en-US" sz="4000" i="1" dirty="0" smtClean="0">
                <a:latin typeface="Arial" panose="020B0604020202020204" pitchFamily="34" charset="0"/>
                <a:cs typeface="Arial" panose="020B0604020202020204" pitchFamily="34" charset="0"/>
              </a:rPr>
              <a:t>(2008)</a:t>
            </a:r>
            <a:r>
              <a:rPr lang="en-US" sz="4000" dirty="0" smtClean="0">
                <a:latin typeface="Arial" panose="020B0604020202020204" pitchFamily="34" charset="0"/>
                <a:cs typeface="Arial" panose="020B0604020202020204" pitchFamily="34" charset="0"/>
              </a:rPr>
              <a:t> Evidence. In </a:t>
            </a:r>
            <a:r>
              <a:rPr lang="en-US" sz="4000" i="1" dirty="0" smtClean="0">
                <a:latin typeface="Arial" panose="020B0604020202020204" pitchFamily="34" charset="0"/>
                <a:cs typeface="Arial" panose="020B0604020202020204" pitchFamily="34" charset="0"/>
              </a:rPr>
              <a:t>The Stanford Encyclopedia of Philosophy, </a:t>
            </a:r>
            <a:r>
              <a:rPr lang="en-US" sz="4000" dirty="0" smtClean="0">
                <a:latin typeface="Arial" panose="020B0604020202020204" pitchFamily="34" charset="0"/>
                <a:cs typeface="Arial" panose="020B0604020202020204" pitchFamily="34" charset="0"/>
              </a:rPr>
              <a:t> E. N. </a:t>
            </a:r>
            <a:r>
              <a:rPr lang="en-US" sz="4000" dirty="0" err="1" smtClean="0">
                <a:latin typeface="Arial" panose="020B0604020202020204" pitchFamily="34" charset="0"/>
                <a:cs typeface="Arial" panose="020B0604020202020204" pitchFamily="34" charset="0"/>
              </a:rPr>
              <a:t>Zalta</a:t>
            </a:r>
            <a:r>
              <a:rPr lang="en-US" sz="4000" dirty="0" smtClean="0">
                <a:latin typeface="Arial" panose="020B0604020202020204" pitchFamily="34" charset="0"/>
                <a:cs typeface="Arial" panose="020B0604020202020204" pitchFamily="34" charset="0"/>
              </a:rPr>
              <a:t> (Ed) </a:t>
            </a:r>
            <a:r>
              <a:rPr lang="en-US" sz="4000" u="sng" dirty="0" smtClean="0">
                <a:latin typeface="Arial" panose="020B0604020202020204" pitchFamily="34" charset="0"/>
                <a:cs typeface="Arial" panose="020B0604020202020204" pitchFamily="34" charset="0"/>
                <a:hlinkClick r:id="rId3"/>
              </a:rPr>
              <a:t>http://plato.stanford.edu/archives/fall2008/entries/evidence/</a:t>
            </a:r>
            <a:r>
              <a:rPr lang="en-US" sz="4000" dirty="0" smtClean="0">
                <a:latin typeface="Arial" panose="020B0604020202020204" pitchFamily="34" charset="0"/>
                <a:cs typeface="Arial" panose="020B0604020202020204" pitchFamily="34" charset="0"/>
              </a:rPr>
              <a:t>. (Last accessed 12-1-2013).</a:t>
            </a:r>
          </a:p>
          <a:p>
            <a:pPr marL="180000" indent="-457200"/>
            <a:r>
              <a:rPr lang="en-US" sz="4000" dirty="0" smtClean="0">
                <a:latin typeface="Arial" panose="020B0604020202020204" pitchFamily="34" charset="0"/>
                <a:cs typeface="Arial" panose="020B0604020202020204" pitchFamily="34" charset="0"/>
              </a:rPr>
              <a:t>McArthur, J. (2012). Virtuous mess and wicked clarity: struggle in higher education research. </a:t>
            </a:r>
            <a:r>
              <a:rPr lang="en-US" sz="4000" i="1" dirty="0" smtClean="0">
                <a:latin typeface="Arial" panose="020B0604020202020204" pitchFamily="34" charset="0"/>
                <a:cs typeface="Arial" panose="020B0604020202020204" pitchFamily="34" charset="0"/>
              </a:rPr>
              <a:t>Higher Education Research and Development.</a:t>
            </a:r>
            <a:r>
              <a:rPr lang="en-US" sz="4000" dirty="0" smtClean="0">
                <a:latin typeface="Arial" panose="020B0604020202020204" pitchFamily="34" charset="0"/>
                <a:cs typeface="Arial" panose="020B0604020202020204" pitchFamily="34" charset="0"/>
              </a:rPr>
              <a:t> 31:3, 419-430.</a:t>
            </a:r>
          </a:p>
          <a:p>
            <a:pPr marL="180000" indent="-457200"/>
            <a:r>
              <a:rPr lang="en-GB" sz="4000" dirty="0" smtClean="0">
                <a:latin typeface="Arial" panose="020B0604020202020204" pitchFamily="34" charset="0"/>
                <a:cs typeface="Arial" panose="020B0604020202020204" pitchFamily="34" charset="0"/>
              </a:rPr>
              <a:t>Nutley</a:t>
            </a:r>
            <a:r>
              <a:rPr lang="en-GB" sz="4000" dirty="0">
                <a:latin typeface="Arial" panose="020B0604020202020204" pitchFamily="34" charset="0"/>
                <a:cs typeface="Arial" panose="020B0604020202020204" pitchFamily="34" charset="0"/>
              </a:rPr>
              <a:t>, S, Powell, A and Davies, H (2013) </a:t>
            </a:r>
            <a:r>
              <a:rPr lang="en-GB" sz="4000" i="1" dirty="0" smtClean="0">
                <a:latin typeface="Arial" panose="020B0604020202020204" pitchFamily="34" charset="0"/>
                <a:cs typeface="Arial" panose="020B0604020202020204" pitchFamily="34" charset="0"/>
              </a:rPr>
              <a:t>What </a:t>
            </a:r>
            <a:r>
              <a:rPr lang="en-GB" sz="4000" i="1" dirty="0">
                <a:latin typeface="Arial" panose="020B0604020202020204" pitchFamily="34" charset="0"/>
                <a:cs typeface="Arial" panose="020B0604020202020204" pitchFamily="34" charset="0"/>
              </a:rPr>
              <a:t>counts </a:t>
            </a:r>
            <a:r>
              <a:rPr lang="en-GB" sz="4000" i="1" dirty="0" smtClean="0">
                <a:latin typeface="Arial" panose="020B0604020202020204" pitchFamily="34" charset="0"/>
                <a:cs typeface="Arial" panose="020B0604020202020204" pitchFamily="34" charset="0"/>
              </a:rPr>
              <a:t>as good </a:t>
            </a:r>
            <a:r>
              <a:rPr lang="en-GB" sz="4000" i="1" dirty="0">
                <a:latin typeface="Arial" panose="020B0604020202020204" pitchFamily="34" charset="0"/>
                <a:cs typeface="Arial" panose="020B0604020202020204" pitchFamily="34" charset="0"/>
              </a:rPr>
              <a:t>evidence? Provocation Paper for the Alliance for Useful Evidence</a:t>
            </a:r>
            <a:r>
              <a:rPr lang="en-GB" sz="4000" dirty="0">
                <a:latin typeface="Arial" panose="020B0604020202020204" pitchFamily="34" charset="0"/>
                <a:cs typeface="Arial" panose="020B0604020202020204" pitchFamily="34" charset="0"/>
              </a:rPr>
              <a:t>. St Andrews: Research Unit for Research </a:t>
            </a:r>
            <a:r>
              <a:rPr lang="en-GB" sz="4000" dirty="0" smtClean="0">
                <a:latin typeface="Arial" panose="020B0604020202020204" pitchFamily="34" charset="0"/>
                <a:cs typeface="Arial" panose="020B0604020202020204" pitchFamily="34" charset="0"/>
              </a:rPr>
              <a:t>Utilisation</a:t>
            </a:r>
          </a:p>
          <a:p>
            <a:pPr marL="180000" indent="-457200"/>
            <a:r>
              <a:rPr lang="en-GB" sz="4000" dirty="0">
                <a:latin typeface="Arial" panose="020B0604020202020204" pitchFamily="34" charset="0"/>
                <a:cs typeface="Arial" panose="020B0604020202020204" pitchFamily="34" charset="0"/>
              </a:rPr>
              <a:t>Hutchings, P. (</a:t>
            </a:r>
            <a:r>
              <a:rPr lang="en-GB" sz="4000" dirty="0" err="1">
                <a:latin typeface="Arial" panose="020B0604020202020204" pitchFamily="34" charset="0"/>
                <a:cs typeface="Arial" panose="020B0604020202020204" pitchFamily="34" charset="0"/>
              </a:rPr>
              <a:t>ed</a:t>
            </a:r>
            <a:r>
              <a:rPr lang="en-GB" sz="4000" dirty="0">
                <a:latin typeface="Arial" panose="020B0604020202020204" pitchFamily="34" charset="0"/>
                <a:cs typeface="Arial" panose="020B0604020202020204" pitchFamily="34" charset="0"/>
              </a:rPr>
              <a:t>) 2000: </a:t>
            </a:r>
            <a:r>
              <a:rPr lang="en-GB" sz="4000" i="1" dirty="0">
                <a:latin typeface="Arial" panose="020B0604020202020204" pitchFamily="34" charset="0"/>
                <a:cs typeface="Arial" panose="020B0604020202020204" pitchFamily="34" charset="0"/>
              </a:rPr>
              <a:t>Opening lines: Approaches to the scholarship of teaching and learning</a:t>
            </a:r>
            <a:r>
              <a:rPr lang="en-GB" sz="4000" dirty="0">
                <a:latin typeface="Arial" panose="020B0604020202020204" pitchFamily="34" charset="0"/>
                <a:cs typeface="Arial" panose="020B0604020202020204" pitchFamily="34" charset="0"/>
              </a:rPr>
              <a:t>. The Carnegie Foundation for the Advancement of Teaching, Menlo Park. </a:t>
            </a:r>
          </a:p>
          <a:p>
            <a:pPr marL="180000" indent="-457200"/>
            <a:endParaRPr lang="en-GB" dirty="0"/>
          </a:p>
          <a:p>
            <a:pPr marL="180000" indent="-457200"/>
            <a:endParaRPr lang="en-GB" dirty="0" smtClean="0"/>
          </a:p>
          <a:p>
            <a:pPr marL="180000" indent="-457200"/>
            <a:endParaRPr lang="en-GB" dirty="0" smtClean="0"/>
          </a:p>
          <a:p>
            <a:pPr marL="180000" indent="-457200"/>
            <a:endParaRPr lang="en-GB" dirty="0" smtClean="0"/>
          </a:p>
          <a:p>
            <a:pPr marL="180000" indent="-457200"/>
            <a:endParaRPr lang="en-GB" dirty="0" smtClean="0"/>
          </a:p>
          <a:p>
            <a:pPr marL="180000" indent="-457200"/>
            <a:endParaRPr lang="en-GB" dirty="0"/>
          </a:p>
        </p:txBody>
      </p:sp>
      <p:sp>
        <p:nvSpPr>
          <p:cNvPr id="3" name="Title 2"/>
          <p:cNvSpPr>
            <a:spLocks noGrp="1"/>
          </p:cNvSpPr>
          <p:nvPr>
            <p:ph type="title"/>
          </p:nvPr>
        </p:nvSpPr>
        <p:spPr/>
        <p:txBody>
          <a:bodyPr/>
          <a:lstStyle/>
          <a:p>
            <a:r>
              <a:rPr lang="en-GB" dirty="0" smtClean="0"/>
              <a:t>References</a:t>
            </a:r>
            <a:endParaRPr lang="en-GB" dirty="0"/>
          </a:p>
        </p:txBody>
      </p:sp>
    </p:spTree>
    <p:extLst>
      <p:ext uri="{BB962C8B-B14F-4D97-AF65-F5344CB8AC3E}">
        <p14:creationId xmlns:p14="http://schemas.microsoft.com/office/powerpoint/2010/main" val="42096601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3623" y="2564904"/>
            <a:ext cx="8362574" cy="1790239"/>
          </a:xfrm>
          <a:prstGeom prst="round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5400" dirty="0" smtClean="0"/>
              <a:t>Thank </a:t>
            </a:r>
            <a:r>
              <a:rPr lang="en-GB" sz="5400" dirty="0"/>
              <a:t>You</a:t>
            </a:r>
            <a:endParaRPr lang="en-GB" sz="5400" dirty="0">
              <a:solidFill>
                <a:schemeClr val="tx1"/>
              </a:solidFill>
              <a:latin typeface="Cambria" pitchFamily="18" charset="0"/>
            </a:endParaRPr>
          </a:p>
        </p:txBody>
      </p:sp>
    </p:spTree>
    <p:extLst>
      <p:ext uri="{BB962C8B-B14F-4D97-AF65-F5344CB8AC3E}">
        <p14:creationId xmlns:p14="http://schemas.microsoft.com/office/powerpoint/2010/main" val="130262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992" y="764704"/>
            <a:ext cx="9144000" cy="764704"/>
          </a:xfrm>
        </p:spPr>
        <p:txBody>
          <a:bodyPr/>
          <a:lstStyle/>
          <a:p>
            <a:r>
              <a:rPr lang="en-GB" dirty="0" smtClean="0"/>
              <a:t>My argument…</a:t>
            </a:r>
            <a:endParaRPr lang="en-GB" dirty="0"/>
          </a:p>
        </p:txBody>
      </p:sp>
      <p:sp>
        <p:nvSpPr>
          <p:cNvPr id="5" name="Content Placeholder 4"/>
          <p:cNvSpPr>
            <a:spLocks noGrp="1"/>
          </p:cNvSpPr>
          <p:nvPr>
            <p:ph sz="quarter" idx="13"/>
          </p:nvPr>
        </p:nvSpPr>
        <p:spPr>
          <a:xfrm>
            <a:off x="468560" y="2204864"/>
            <a:ext cx="8999984" cy="4320480"/>
          </a:xfrm>
        </p:spPr>
        <p:txBody>
          <a:bodyPr>
            <a:norm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6" name="Rounded Rectangle 5"/>
          <p:cNvSpPr/>
          <p:nvPr/>
        </p:nvSpPr>
        <p:spPr>
          <a:xfrm>
            <a:off x="403623" y="2686093"/>
            <a:ext cx="8362574" cy="670899"/>
          </a:xfrm>
          <a:prstGeom prst="roundRect">
            <a:avLst/>
          </a:prstGeom>
          <a:solidFill>
            <a:schemeClr val="accent5">
              <a:lumMod val="40000"/>
              <a:lumOff val="60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3200" dirty="0" smtClean="0">
                <a:solidFill>
                  <a:schemeClr val="tx1"/>
                </a:solidFill>
              </a:rPr>
              <a:t>Using multiple sources of evidence</a:t>
            </a:r>
            <a:endParaRPr lang="en-GB" sz="3200" b="1" dirty="0">
              <a:solidFill>
                <a:schemeClr val="tx1"/>
              </a:solidFill>
              <a:latin typeface="Cambria" pitchFamily="18" charset="0"/>
            </a:endParaRPr>
          </a:p>
        </p:txBody>
      </p:sp>
      <p:sp>
        <p:nvSpPr>
          <p:cNvPr id="9" name="Rounded Rectangle 8"/>
          <p:cNvSpPr/>
          <p:nvPr/>
        </p:nvSpPr>
        <p:spPr>
          <a:xfrm>
            <a:off x="403623" y="3601866"/>
            <a:ext cx="8362574" cy="670899"/>
          </a:xfrm>
          <a:prstGeom prst="roundRect">
            <a:avLst/>
          </a:prstGeom>
          <a:solidFill>
            <a:schemeClr val="accent5">
              <a:lumMod val="40000"/>
              <a:lumOff val="60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3200" dirty="0" smtClean="0">
                <a:solidFill>
                  <a:schemeClr val="tx1"/>
                </a:solidFill>
              </a:rPr>
              <a:t>Planning local evidence for local enquiry</a:t>
            </a:r>
          </a:p>
        </p:txBody>
      </p:sp>
      <p:sp>
        <p:nvSpPr>
          <p:cNvPr id="10" name="Rounded Rectangle 9"/>
          <p:cNvSpPr/>
          <p:nvPr/>
        </p:nvSpPr>
        <p:spPr>
          <a:xfrm>
            <a:off x="403623" y="4534996"/>
            <a:ext cx="8362574" cy="670899"/>
          </a:xfrm>
          <a:prstGeom prst="roundRect">
            <a:avLst/>
          </a:prstGeom>
          <a:solidFill>
            <a:schemeClr val="accent5">
              <a:lumMod val="40000"/>
              <a:lumOff val="60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3200" dirty="0" smtClean="0">
              <a:solidFill>
                <a:schemeClr val="tx1"/>
              </a:solidFill>
            </a:endParaRPr>
          </a:p>
          <a:p>
            <a:pPr algn="ctr"/>
            <a:r>
              <a:rPr lang="en-GB" sz="3200" dirty="0" smtClean="0">
                <a:solidFill>
                  <a:schemeClr val="tx1"/>
                </a:solidFill>
              </a:rPr>
              <a:t>Turning local evidence into </a:t>
            </a:r>
            <a:r>
              <a:rPr lang="en-GB" sz="3200" dirty="0">
                <a:solidFill>
                  <a:schemeClr val="tx1"/>
                </a:solidFill>
              </a:rPr>
              <a:t>scholarship</a:t>
            </a:r>
          </a:p>
          <a:p>
            <a:pPr algn="ctr"/>
            <a:endParaRPr lang="en-GB" sz="3200" b="1" dirty="0">
              <a:solidFill>
                <a:schemeClr val="tx1"/>
              </a:solidFill>
              <a:latin typeface="Cambria" pitchFamily="18" charset="0"/>
            </a:endParaRPr>
          </a:p>
        </p:txBody>
      </p:sp>
      <p:sp>
        <p:nvSpPr>
          <p:cNvPr id="11" name="Rounded Rectangle 10"/>
          <p:cNvSpPr/>
          <p:nvPr/>
        </p:nvSpPr>
        <p:spPr>
          <a:xfrm>
            <a:off x="403623" y="5471100"/>
            <a:ext cx="8362574" cy="1111597"/>
          </a:xfrm>
          <a:prstGeom prst="roundRect">
            <a:avLst/>
          </a:prstGeom>
          <a:solidFill>
            <a:schemeClr val="accent5">
              <a:lumMod val="40000"/>
              <a:lumOff val="60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3200" dirty="0" smtClean="0">
              <a:solidFill>
                <a:schemeClr val="tx1"/>
              </a:solidFill>
            </a:endParaRPr>
          </a:p>
          <a:p>
            <a:pPr algn="ctr"/>
            <a:r>
              <a:rPr lang="en-GB" sz="3200" dirty="0" smtClean="0">
                <a:solidFill>
                  <a:schemeClr val="tx1"/>
                </a:solidFill>
              </a:rPr>
              <a:t>Making a difference to our local knowledge and practices</a:t>
            </a:r>
            <a:endParaRPr lang="en-GB" sz="3200" dirty="0">
              <a:solidFill>
                <a:schemeClr val="tx1"/>
              </a:solidFill>
            </a:endParaRPr>
          </a:p>
          <a:p>
            <a:pPr algn="ctr"/>
            <a:endParaRPr lang="en-GB" sz="3200" dirty="0">
              <a:solidFill>
                <a:schemeClr val="tx1"/>
              </a:solidFill>
              <a:latin typeface="Cambria" pitchFamily="18" charset="0"/>
            </a:endParaRPr>
          </a:p>
        </p:txBody>
      </p:sp>
      <p:sp>
        <p:nvSpPr>
          <p:cNvPr id="12" name="Rounded Rectangle 11"/>
          <p:cNvSpPr/>
          <p:nvPr/>
        </p:nvSpPr>
        <p:spPr>
          <a:xfrm>
            <a:off x="403623" y="1772816"/>
            <a:ext cx="8362574" cy="670899"/>
          </a:xfrm>
          <a:prstGeom prst="roundRect">
            <a:avLst/>
          </a:prstGeom>
          <a:solidFill>
            <a:schemeClr val="accent5">
              <a:lumMod val="40000"/>
              <a:lumOff val="60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3200" dirty="0" smtClean="0">
                <a:solidFill>
                  <a:schemeClr val="tx1"/>
                </a:solidFill>
              </a:rPr>
              <a:t>Let’s move from impact to evidencing value</a:t>
            </a:r>
            <a:endParaRPr lang="en-GB" sz="3200" b="1" dirty="0">
              <a:solidFill>
                <a:schemeClr val="tx1"/>
              </a:solidFill>
              <a:latin typeface="Cambria" pitchFamily="18" charset="0"/>
            </a:endParaRPr>
          </a:p>
        </p:txBody>
      </p:sp>
    </p:spTree>
    <p:extLst>
      <p:ext uri="{BB962C8B-B14F-4D97-AF65-F5344CB8AC3E}">
        <p14:creationId xmlns:p14="http://schemas.microsoft.com/office/powerpoint/2010/main" val="229918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95536" y="2204864"/>
            <a:ext cx="8568952" cy="2088232"/>
          </a:xfrm>
        </p:spPr>
        <p:txBody>
          <a:bodyPr>
            <a:noAutofit/>
          </a:bodyPr>
          <a:lstStyle/>
          <a:p>
            <a:r>
              <a:rPr lang="en-GB" sz="4000" dirty="0" smtClean="0"/>
              <a:t>‘Knowledge that you can do nothing with is no knowledge at all. And nothing is nothing, no matter how long you talk about it’ (</a:t>
            </a:r>
            <a:r>
              <a:rPr lang="en-GB" sz="4000" dirty="0" err="1" smtClean="0"/>
              <a:t>Revans</a:t>
            </a:r>
            <a:r>
              <a:rPr lang="en-GB" sz="4000" dirty="0" smtClean="0"/>
              <a:t>)</a:t>
            </a:r>
          </a:p>
          <a:p>
            <a:endParaRPr lang="en-GB" sz="4000" dirty="0" smtClean="0"/>
          </a:p>
          <a:p>
            <a:endParaRPr lang="en-GB" sz="4000" dirty="0"/>
          </a:p>
        </p:txBody>
      </p:sp>
      <p:sp>
        <p:nvSpPr>
          <p:cNvPr id="3" name="Title 2"/>
          <p:cNvSpPr>
            <a:spLocks noGrp="1"/>
          </p:cNvSpPr>
          <p:nvPr>
            <p:ph type="title"/>
          </p:nvPr>
        </p:nvSpPr>
        <p:spPr/>
        <p:txBody>
          <a:bodyPr>
            <a:normAutofit fontScale="90000"/>
          </a:bodyPr>
          <a:lstStyle/>
          <a:p>
            <a:r>
              <a:rPr lang="en-GB" dirty="0" smtClean="0"/>
              <a:t>Better understandings, useful knowledge</a:t>
            </a:r>
            <a:endParaRPr lang="en-GB" dirty="0"/>
          </a:p>
        </p:txBody>
      </p:sp>
      <p:pic>
        <p:nvPicPr>
          <p:cNvPr id="8" name="Picture 7"/>
          <p:cNvPicPr>
            <a:picLocks noChangeAspect="1"/>
          </p:cNvPicPr>
          <p:nvPr/>
        </p:nvPicPr>
        <p:blipFill>
          <a:blip r:embed="rId3"/>
          <a:stretch>
            <a:fillRect/>
          </a:stretch>
        </p:blipFill>
        <p:spPr>
          <a:xfrm>
            <a:off x="7236296" y="4169618"/>
            <a:ext cx="1771650" cy="2571750"/>
          </a:xfrm>
          <a:prstGeom prst="rect">
            <a:avLst/>
          </a:prstGeom>
        </p:spPr>
      </p:pic>
      <p:pic>
        <p:nvPicPr>
          <p:cNvPr id="4" name="Picture 3"/>
          <p:cNvPicPr>
            <a:picLocks noChangeAspect="1"/>
          </p:cNvPicPr>
          <p:nvPr/>
        </p:nvPicPr>
        <p:blipFill>
          <a:blip r:embed="rId4"/>
          <a:stretch>
            <a:fillRect/>
          </a:stretch>
        </p:blipFill>
        <p:spPr>
          <a:xfrm>
            <a:off x="251520" y="4883993"/>
            <a:ext cx="2457450" cy="1857375"/>
          </a:xfrm>
          <a:prstGeom prst="rect">
            <a:avLst/>
          </a:prstGeom>
        </p:spPr>
      </p:pic>
    </p:spTree>
    <p:extLst>
      <p:ext uri="{BB962C8B-B14F-4D97-AF65-F5344CB8AC3E}">
        <p14:creationId xmlns:p14="http://schemas.microsoft.com/office/powerpoint/2010/main" val="414501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duotone>
              <a:schemeClr val="accent5">
                <a:shade val="45000"/>
                <a:satMod val="135000"/>
              </a:schemeClr>
              <a:prstClr val="white"/>
            </a:duotone>
          </a:blip>
          <a:stretch>
            <a:fillRect/>
          </a:stretch>
        </p:blipFill>
        <p:spPr>
          <a:xfrm>
            <a:off x="-57295" y="1580139"/>
            <a:ext cx="9201296" cy="5233237"/>
          </a:xfrm>
          <a:prstGeom prst="rect">
            <a:avLst/>
          </a:prstGeom>
        </p:spPr>
      </p:pic>
      <p:sp>
        <p:nvSpPr>
          <p:cNvPr id="2" name="Content Placeholder 1"/>
          <p:cNvSpPr>
            <a:spLocks noGrp="1"/>
          </p:cNvSpPr>
          <p:nvPr>
            <p:ph sz="quarter" idx="13"/>
          </p:nvPr>
        </p:nvSpPr>
        <p:spPr/>
        <p:txBody>
          <a:bodyPr>
            <a:normAutofit/>
          </a:bodyPr>
          <a:lstStyle/>
          <a:p>
            <a:pPr algn="ctr"/>
            <a:r>
              <a:rPr lang="en-GB" sz="4000" b="1" dirty="0"/>
              <a:t>How </a:t>
            </a:r>
            <a:r>
              <a:rPr lang="en-GB" sz="4000" b="1" dirty="0" smtClean="0"/>
              <a:t>can we use the evidencing approach for evidence-informed critical inquiry into our </a:t>
            </a:r>
            <a:r>
              <a:rPr lang="en-GB" sz="4000" b="1" dirty="0"/>
              <a:t>practices</a:t>
            </a:r>
            <a:r>
              <a:rPr lang="en-GB" sz="4000" b="1" dirty="0" smtClean="0"/>
              <a:t>?</a:t>
            </a:r>
          </a:p>
          <a:p>
            <a:endParaRPr lang="en-GB" dirty="0"/>
          </a:p>
          <a:p>
            <a:endParaRPr lang="en-GB" dirty="0" smtClean="0"/>
          </a:p>
          <a:p>
            <a:endParaRPr lang="en-GB" dirty="0" smtClean="0"/>
          </a:p>
          <a:p>
            <a:endParaRPr lang="en-GB" dirty="0"/>
          </a:p>
        </p:txBody>
      </p:sp>
      <p:sp>
        <p:nvSpPr>
          <p:cNvPr id="3" name="Title 2"/>
          <p:cNvSpPr>
            <a:spLocks noGrp="1"/>
          </p:cNvSpPr>
          <p:nvPr>
            <p:ph type="title"/>
          </p:nvPr>
        </p:nvSpPr>
        <p:spPr/>
        <p:txBody>
          <a:bodyPr>
            <a:normAutofit/>
          </a:bodyPr>
          <a:lstStyle/>
          <a:p>
            <a:r>
              <a:rPr lang="en-GB" dirty="0"/>
              <a:t>Making a difference… </a:t>
            </a:r>
          </a:p>
        </p:txBody>
      </p:sp>
    </p:spTree>
    <p:extLst>
      <p:ext uri="{BB962C8B-B14F-4D97-AF65-F5344CB8AC3E}">
        <p14:creationId xmlns:p14="http://schemas.microsoft.com/office/powerpoint/2010/main" val="66961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lum bright="70000" contrast="-70000"/>
          </a:blip>
          <a:stretch>
            <a:fillRect/>
          </a:stretch>
        </p:blipFill>
        <p:spPr>
          <a:xfrm>
            <a:off x="-57295" y="1580139"/>
            <a:ext cx="9201296" cy="5233237"/>
          </a:xfrm>
          <a:prstGeom prst="rect">
            <a:avLst/>
          </a:prstGeom>
        </p:spPr>
      </p:pic>
      <p:sp>
        <p:nvSpPr>
          <p:cNvPr id="2" name="Content Placeholder 1"/>
          <p:cNvSpPr>
            <a:spLocks noGrp="1"/>
          </p:cNvSpPr>
          <p:nvPr>
            <p:ph sz="quarter" idx="13"/>
          </p:nvPr>
        </p:nvSpPr>
        <p:spPr/>
        <p:txBody>
          <a:bodyPr>
            <a:normAutofit/>
          </a:bodyPr>
          <a:lstStyle/>
          <a:p>
            <a:endParaRPr lang="en-GB" dirty="0"/>
          </a:p>
          <a:p>
            <a:endParaRPr lang="en-GB" dirty="0" smtClean="0"/>
          </a:p>
          <a:p>
            <a:endParaRPr lang="en-GB" dirty="0" smtClean="0"/>
          </a:p>
          <a:p>
            <a:endParaRPr lang="en-GB" dirty="0"/>
          </a:p>
        </p:txBody>
      </p:sp>
      <p:sp>
        <p:nvSpPr>
          <p:cNvPr id="3" name="Title 2"/>
          <p:cNvSpPr>
            <a:spLocks noGrp="1"/>
          </p:cNvSpPr>
          <p:nvPr>
            <p:ph type="title"/>
          </p:nvPr>
        </p:nvSpPr>
        <p:spPr/>
        <p:txBody>
          <a:bodyPr>
            <a:normAutofit/>
          </a:bodyPr>
          <a:lstStyle/>
          <a:p>
            <a:r>
              <a:rPr lang="en-GB" dirty="0"/>
              <a:t>And to demonstrate that we have…</a:t>
            </a:r>
          </a:p>
        </p:txBody>
      </p:sp>
      <p:sp>
        <p:nvSpPr>
          <p:cNvPr id="6" name="Content Placeholder 5"/>
          <p:cNvSpPr txBox="1">
            <a:spLocks/>
          </p:cNvSpPr>
          <p:nvPr/>
        </p:nvSpPr>
        <p:spPr>
          <a:xfrm>
            <a:off x="457200" y="1772816"/>
            <a:ext cx="4038600" cy="411451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i="1" smtClean="0"/>
              <a:t>enhanced the quality of the student learning environment through discipline-based pedagogical inquiry and research capacity building</a:t>
            </a:r>
            <a:r>
              <a:rPr lang="en-GB" smtClean="0"/>
              <a:t> (PTAS, 2015)?</a:t>
            </a:r>
          </a:p>
          <a:p>
            <a:endParaRPr lang="en-GB" dirty="0"/>
          </a:p>
        </p:txBody>
      </p:sp>
      <p:sp>
        <p:nvSpPr>
          <p:cNvPr id="7" name="Content Placeholder 6"/>
          <p:cNvSpPr txBox="1">
            <a:spLocks/>
          </p:cNvSpPr>
          <p:nvPr/>
        </p:nvSpPr>
        <p:spPr>
          <a:xfrm>
            <a:off x="4648200" y="1855365"/>
            <a:ext cx="4038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i="1" smtClean="0"/>
              <a:t>encouraged and supported activities that will make a significant contribution to the enhancement of learning and teaching at the University of Edinburgh, at both undergraduate and postgraduate level </a:t>
            </a:r>
            <a:r>
              <a:rPr lang="en-GB" smtClean="0"/>
              <a:t>(PTAS, 2015)?</a:t>
            </a:r>
            <a:endParaRPr lang="en-GB" dirty="0"/>
          </a:p>
        </p:txBody>
      </p:sp>
    </p:spTree>
    <p:extLst>
      <p:ext uri="{BB962C8B-B14F-4D97-AF65-F5344CB8AC3E}">
        <p14:creationId xmlns:p14="http://schemas.microsoft.com/office/powerpoint/2010/main" val="14771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288" y="1844675"/>
            <a:ext cx="8353425" cy="2448421"/>
          </a:xfrm>
        </p:spPr>
        <p:txBody>
          <a:bodyPr>
            <a:normAutofit/>
          </a:bodyPr>
          <a:lstStyle/>
          <a:p>
            <a:r>
              <a:rPr lang="en-GB" altLang="en-US" dirty="0" smtClean="0">
                <a:latin typeface="Arial" charset="0"/>
                <a:cs typeface="Arial" charset="0"/>
              </a:rPr>
              <a:t>Aspect 1: </a:t>
            </a:r>
            <a:br>
              <a:rPr lang="en-GB" altLang="en-US" dirty="0" smtClean="0">
                <a:latin typeface="Arial" charset="0"/>
                <a:cs typeface="Arial" charset="0"/>
              </a:rPr>
            </a:br>
            <a:r>
              <a:rPr lang="en-GB" altLang="en-US" dirty="0" smtClean="0">
                <a:latin typeface="Arial" charset="0"/>
                <a:cs typeface="Arial" charset="0"/>
              </a:rPr>
              <a:t/>
            </a:r>
            <a:br>
              <a:rPr lang="en-GB" altLang="en-US" dirty="0" smtClean="0">
                <a:latin typeface="Arial" charset="0"/>
                <a:cs typeface="Arial" charset="0"/>
              </a:rPr>
            </a:br>
            <a:endParaRPr lang="en-GB" altLang="en-US" dirty="0" smtClean="0">
              <a:latin typeface="Arial" charset="0"/>
              <a:cs typeface="Arial" charset="0"/>
            </a:endParaRPr>
          </a:p>
        </p:txBody>
      </p:sp>
      <p:pic>
        <p:nvPicPr>
          <p:cNvPr id="3" name="Content Placeholder 3"/>
          <p:cNvPicPr>
            <a:picLocks noChangeAspect="1"/>
          </p:cNvPicPr>
          <p:nvPr/>
        </p:nvPicPr>
        <p:blipFill>
          <a:blip r:embed="rId2"/>
          <a:stretch>
            <a:fillRect/>
          </a:stretch>
        </p:blipFill>
        <p:spPr>
          <a:xfrm>
            <a:off x="539552" y="1109508"/>
            <a:ext cx="2628900" cy="1743428"/>
          </a:xfrm>
          <a:prstGeom prst="rect">
            <a:avLst/>
          </a:prstGeom>
        </p:spPr>
      </p:pic>
      <p:sp>
        <p:nvSpPr>
          <p:cNvPr id="4" name="Rounded Rectangle 3"/>
          <p:cNvSpPr/>
          <p:nvPr/>
        </p:nvSpPr>
        <p:spPr>
          <a:xfrm>
            <a:off x="403623" y="3633382"/>
            <a:ext cx="8362574" cy="1740493"/>
          </a:xfrm>
          <a:prstGeom prst="roundRect">
            <a:avLst/>
          </a:prstGeom>
          <a:solidFill>
            <a:schemeClr val="accent5">
              <a:lumMod val="40000"/>
              <a:lumOff val="60000"/>
            </a:schemeClr>
          </a:solidFill>
          <a:ln w="28575">
            <a:solidFill>
              <a:schemeClr val="tx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4000" dirty="0" smtClean="0">
                <a:solidFill>
                  <a:schemeClr val="tx1"/>
                </a:solidFill>
              </a:rPr>
              <a:t>Let’s move from impact to evidencing value</a:t>
            </a:r>
            <a:endParaRPr lang="en-GB" sz="4000" b="1" dirty="0">
              <a:solidFill>
                <a:schemeClr val="tx1"/>
              </a:solidFill>
              <a:latin typeface="Cambria" pitchFamily="18" charset="0"/>
            </a:endParaRPr>
          </a:p>
        </p:txBody>
      </p:sp>
    </p:spTree>
    <p:extLst>
      <p:ext uri="{BB962C8B-B14F-4D97-AF65-F5344CB8AC3E}">
        <p14:creationId xmlns:p14="http://schemas.microsoft.com/office/powerpoint/2010/main" val="253775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2923</TotalTime>
  <Words>2287</Words>
  <Application>Microsoft Office PowerPoint</Application>
  <PresentationFormat>On-screen Show (4:3)</PresentationFormat>
  <Paragraphs>347</Paragraphs>
  <Slides>45</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Cambria</vt:lpstr>
      <vt:lpstr>Times</vt:lpstr>
      <vt:lpstr>Wingdings</vt:lpstr>
      <vt:lpstr>Office Theme</vt:lpstr>
      <vt:lpstr>Presentation</vt:lpstr>
      <vt:lpstr>PTAS: Taking on the impact challenge</vt:lpstr>
      <vt:lpstr>Chair, Student Transitions Enhancement Theme</vt:lpstr>
      <vt:lpstr>Student Transitions Focus</vt:lpstr>
      <vt:lpstr>Evaluating – Evidencing</vt:lpstr>
      <vt:lpstr>My argument…</vt:lpstr>
      <vt:lpstr>Better understandings, useful knowledge</vt:lpstr>
      <vt:lpstr>Making a difference… </vt:lpstr>
      <vt:lpstr>And to demonstrate that we have…</vt:lpstr>
      <vt:lpstr>Aspect 1:   </vt:lpstr>
      <vt:lpstr>The problem with ‘impact’</vt:lpstr>
      <vt:lpstr>PowerPoint Presentation</vt:lpstr>
      <vt:lpstr>The problem with ‘impact’</vt:lpstr>
      <vt:lpstr>Impact: </vt:lpstr>
      <vt:lpstr>‘Virtuous mess and wicked clarity’</vt:lpstr>
      <vt:lpstr>Making virtuous mess</vt:lpstr>
      <vt:lpstr>Evidence</vt:lpstr>
      <vt:lpstr>What constitutes good evidence?</vt:lpstr>
      <vt:lpstr>PowerPoint Presentation</vt:lpstr>
      <vt:lpstr>Aspect 2:   </vt:lpstr>
      <vt:lpstr>Using multiple data sources, eg</vt:lpstr>
      <vt:lpstr>PowerPoint Presentation</vt:lpstr>
      <vt:lpstr>PowerPoint Presentation</vt:lpstr>
      <vt:lpstr>PowerPoint Presentation</vt:lpstr>
      <vt:lpstr>Triangulate</vt:lpstr>
      <vt:lpstr>Triangulate</vt:lpstr>
      <vt:lpstr>SAGE evidence-based decision making </vt:lpstr>
      <vt:lpstr>PowerPoint Presentation</vt:lpstr>
      <vt:lpstr>Global + Local</vt:lpstr>
      <vt:lpstr>Evidence 1, 2 + 3 (Shulman, 2013)</vt:lpstr>
      <vt:lpstr>Aspect 3:   </vt:lpstr>
      <vt:lpstr>Planning: Evidence Grids</vt:lpstr>
      <vt:lpstr>Triangulate</vt:lpstr>
      <vt:lpstr>Planning: Evidence Grid</vt:lpstr>
      <vt:lpstr>Planning: Evidence Grid</vt:lpstr>
      <vt:lpstr>Aspect 4:   </vt:lpstr>
      <vt:lpstr>Mapping onto Nelson’s Groups (DATE)</vt:lpstr>
      <vt:lpstr>PowerPoint Presentation</vt:lpstr>
      <vt:lpstr>Principles</vt:lpstr>
      <vt:lpstr>Evidence-informed  scholarliness becomes scholarship</vt:lpstr>
      <vt:lpstr>Levels of Pedagogic Investigation (Ashwin &amp; Trigwell, 2004)</vt:lpstr>
      <vt:lpstr>Aspect 5:   </vt:lpstr>
      <vt:lpstr>PowerPoint Presentation</vt:lpstr>
      <vt:lpstr>Your Evidence</vt:lpstr>
      <vt:lpstr>References</vt:lpstr>
      <vt:lpstr>PowerPoint Presentation</vt:lpstr>
    </vt:vector>
  </TitlesOfParts>
  <Company>Queen Margaret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VBamber</dc:creator>
  <cp:lastModifiedBy>LOADS Daphne</cp:lastModifiedBy>
  <cp:revision>458</cp:revision>
  <cp:lastPrinted>2014-07-17T09:02:34Z</cp:lastPrinted>
  <dcterms:created xsi:type="dcterms:W3CDTF">2013-11-01T22:02:48Z</dcterms:created>
  <dcterms:modified xsi:type="dcterms:W3CDTF">2015-06-05T09:13:00Z</dcterms:modified>
</cp:coreProperties>
</file>